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</p:sldIdLst>
  <p:sldSz cx="13411200" cy="10058400"/>
  <p:notesSz cx="7772400" cy="10058400"/>
  <p:embeddedFontLst>
    <p:embeddedFont>
      <p:font typeface="Calibri" panose="020F0502020204030204" pitchFamily="34" charset="0"/>
      <p:regular r:id="rId58"/>
      <p:bold r:id="rId59"/>
      <p:italic r:id="rId60"/>
      <p:boldItalic r:id="rId61"/>
    </p:embeddedFont>
  </p:embeddedFont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372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804" y="-150"/>
      </p:cViewPr>
      <p:guideLst>
        <p:guide orient="horz" pos="2880"/>
        <p:guide pos="372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1.fntdata"/><Relationship Id="rId5" Type="http://schemas.openxmlformats.org/officeDocument/2006/relationships/slide" Target="slides/slide4.xml"/><Relationship Id="rId61" Type="http://schemas.openxmlformats.org/officeDocument/2006/relationships/font" Target="fonts/font4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2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3.fntdata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05840" y="3118104"/>
            <a:ext cx="11399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011680" y="5632704"/>
            <a:ext cx="93878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70560" y="2313432"/>
            <a:ext cx="583387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906768" y="2313432"/>
            <a:ext cx="583387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6/10/2022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6/10/2022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6/10/2022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70560" y="402336"/>
            <a:ext cx="120700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70560" y="2313432"/>
            <a:ext cx="120700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559808" y="9354312"/>
            <a:ext cx="429158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70560" y="9354312"/>
            <a:ext cx="308457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656064" y="9354312"/>
            <a:ext cx="308457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image" Target="../media/image23.png"/><Relationship Id="rId16" Type="http://schemas.openxmlformats.org/officeDocument/2006/relationships/image" Target="../media/image3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5" Type="http://schemas.openxmlformats.org/officeDocument/2006/relationships/image" Target="../media/image3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1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12" Type="http://schemas.openxmlformats.org/officeDocument/2006/relationships/image" Target="../media/image63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5" Type="http://schemas.openxmlformats.org/officeDocument/2006/relationships/image" Target="../media/image56.png"/><Relationship Id="rId10" Type="http://schemas.openxmlformats.org/officeDocument/2006/relationships/image" Target="../media/image61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12" Type="http://schemas.openxmlformats.org/officeDocument/2006/relationships/image" Target="../media/image74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8.png"/><Relationship Id="rId11" Type="http://schemas.openxmlformats.org/officeDocument/2006/relationships/image" Target="../media/image73.png"/><Relationship Id="rId5" Type="http://schemas.openxmlformats.org/officeDocument/2006/relationships/image" Target="../media/image67.png"/><Relationship Id="rId10" Type="http://schemas.openxmlformats.org/officeDocument/2006/relationships/image" Target="../media/image72.png"/><Relationship Id="rId4" Type="http://schemas.openxmlformats.org/officeDocument/2006/relationships/image" Target="../media/image66.png"/><Relationship Id="rId9" Type="http://schemas.openxmlformats.org/officeDocument/2006/relationships/image" Target="../media/image71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86.pn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12" Type="http://schemas.openxmlformats.org/officeDocument/2006/relationships/image" Target="../media/image85.png"/><Relationship Id="rId2" Type="http://schemas.openxmlformats.org/officeDocument/2006/relationships/image" Target="../media/image75.png"/><Relationship Id="rId16" Type="http://schemas.openxmlformats.org/officeDocument/2006/relationships/image" Target="../media/image8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9.png"/><Relationship Id="rId11" Type="http://schemas.openxmlformats.org/officeDocument/2006/relationships/image" Target="../media/image84.png"/><Relationship Id="rId5" Type="http://schemas.openxmlformats.org/officeDocument/2006/relationships/image" Target="../media/image78.png"/><Relationship Id="rId15" Type="http://schemas.openxmlformats.org/officeDocument/2006/relationships/image" Target="../media/image88.png"/><Relationship Id="rId10" Type="http://schemas.openxmlformats.org/officeDocument/2006/relationships/image" Target="../media/image83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Relationship Id="rId14" Type="http://schemas.openxmlformats.org/officeDocument/2006/relationships/image" Target="../media/image87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1600200" y="3962400"/>
            <a:ext cx="10668000" cy="18274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34300"/>
              </a:lnSpc>
              <a:spcBef>
                <a:spcPts val="100"/>
              </a:spcBef>
            </a:pPr>
            <a:r>
              <a:rPr sz="4400" b="1" spc="55" dirty="0">
                <a:solidFill>
                  <a:srgbClr val="333399"/>
                </a:solidFill>
                <a:latin typeface="Arial"/>
                <a:cs typeface="Arial"/>
              </a:rPr>
              <a:t>Prueba</a:t>
            </a:r>
            <a:r>
              <a:rPr sz="4400" b="1" spc="-3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4400" b="1" dirty="0">
                <a:solidFill>
                  <a:srgbClr val="333399"/>
                </a:solidFill>
                <a:latin typeface="Arial"/>
                <a:cs typeface="Arial"/>
              </a:rPr>
              <a:t>y</a:t>
            </a:r>
            <a:r>
              <a:rPr sz="4400" b="1" spc="-2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4400" b="1" spc="50" dirty="0">
                <a:solidFill>
                  <a:srgbClr val="333399"/>
                </a:solidFill>
                <a:latin typeface="Arial"/>
                <a:cs typeface="Arial"/>
              </a:rPr>
              <a:t>puesta</a:t>
            </a:r>
            <a:r>
              <a:rPr sz="4400" b="1" spc="-2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4400" b="1" spc="70" dirty="0">
                <a:solidFill>
                  <a:srgbClr val="333399"/>
                </a:solidFill>
                <a:latin typeface="Arial"/>
                <a:cs typeface="Arial"/>
              </a:rPr>
              <a:t>en</a:t>
            </a:r>
            <a:r>
              <a:rPr sz="4400" b="1" spc="-2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4400" b="1" spc="80" dirty="0">
                <a:solidFill>
                  <a:srgbClr val="333399"/>
                </a:solidFill>
                <a:latin typeface="Arial"/>
                <a:cs typeface="Arial"/>
              </a:rPr>
              <a:t>marcha</a:t>
            </a:r>
            <a:r>
              <a:rPr sz="4400" b="1" spc="-25" dirty="0">
                <a:solidFill>
                  <a:srgbClr val="333399"/>
                </a:solidFill>
                <a:latin typeface="Arial"/>
                <a:cs typeface="Arial"/>
              </a:rPr>
              <a:t> de </a:t>
            </a:r>
            <a:r>
              <a:rPr sz="4400" b="1" dirty="0">
                <a:solidFill>
                  <a:srgbClr val="333399"/>
                </a:solidFill>
                <a:latin typeface="Arial"/>
                <a:cs typeface="Arial"/>
              </a:rPr>
              <a:t>relés</a:t>
            </a:r>
            <a:r>
              <a:rPr sz="4400" b="1" spc="10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4400" b="1" dirty="0">
                <a:solidFill>
                  <a:srgbClr val="333399"/>
                </a:solidFill>
                <a:latin typeface="Arial"/>
                <a:cs typeface="Arial"/>
              </a:rPr>
              <a:t>de</a:t>
            </a:r>
            <a:r>
              <a:rPr sz="4400" b="1" spc="10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4400" b="1" spc="-10" dirty="0" err="1" smtClean="0">
                <a:solidFill>
                  <a:srgbClr val="333399"/>
                </a:solidFill>
                <a:latin typeface="Arial"/>
                <a:cs typeface="Arial"/>
              </a:rPr>
              <a:t>protección</a:t>
            </a:r>
            <a:endParaRPr sz="4400" dirty="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819400" y="0"/>
            <a:ext cx="2466340" cy="127000"/>
            <a:chOff x="0" y="0"/>
            <a:chExt cx="2466340" cy="127000"/>
          </a:xfrm>
        </p:grpSpPr>
        <p:sp>
          <p:nvSpPr>
            <p:cNvPr id="12" name="object 12"/>
            <p:cNvSpPr/>
            <p:nvPr/>
          </p:nvSpPr>
          <p:spPr>
            <a:xfrm>
              <a:off x="0" y="0"/>
              <a:ext cx="2466340" cy="114300"/>
            </a:xfrm>
            <a:custGeom>
              <a:avLst/>
              <a:gdLst/>
              <a:ahLst/>
              <a:cxnLst/>
              <a:rect l="l" t="t" r="r" b="b"/>
              <a:pathLst>
                <a:path w="2466340" h="114300">
                  <a:moveTo>
                    <a:pt x="0" y="114300"/>
                  </a:moveTo>
                  <a:lnTo>
                    <a:pt x="2465781" y="114300"/>
                  </a:lnTo>
                  <a:lnTo>
                    <a:pt x="2465781" y="0"/>
                  </a:lnTo>
                  <a:lnTo>
                    <a:pt x="0" y="0"/>
                  </a:lnTo>
                  <a:lnTo>
                    <a:pt x="0" y="11430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750" y="0"/>
              <a:ext cx="127000" cy="1270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4279" y="533400"/>
            <a:ext cx="12496800" cy="95538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2000"/>
              </a:lnSpc>
              <a:spcBef>
                <a:spcPts val="100"/>
              </a:spcBef>
            </a:pPr>
            <a:r>
              <a:rPr sz="2400" b="1" spc="-55" dirty="0">
                <a:latin typeface="Arial"/>
                <a:cs typeface="Arial"/>
              </a:rPr>
              <a:t>PRUEBAS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Y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60" dirty="0">
                <a:latin typeface="Arial"/>
                <a:cs typeface="Arial"/>
              </a:rPr>
              <a:t>PUESTA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EN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MARCHA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0" dirty="0">
                <a:latin typeface="Arial"/>
                <a:cs typeface="Arial"/>
              </a:rPr>
              <a:t>DE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95" dirty="0">
                <a:latin typeface="Arial"/>
                <a:cs typeface="Arial"/>
              </a:rPr>
              <a:t>RELÉS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50" dirty="0">
                <a:latin typeface="Arial"/>
                <a:cs typeface="Arial"/>
              </a:rPr>
              <a:t>DE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PROTECCIÓN</a:t>
            </a:r>
            <a:endParaRPr sz="2400" dirty="0">
              <a:latin typeface="Arial"/>
              <a:cs typeface="Arial"/>
            </a:endParaRPr>
          </a:p>
          <a:p>
            <a:pPr marL="12700" marR="5080" algn="just">
              <a:lnSpc>
                <a:spcPts val="2000"/>
              </a:lnSpc>
              <a:spcBef>
                <a:spcPts val="550"/>
              </a:spcBef>
            </a:pP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prueba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y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verificación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los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dispositivos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y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arreglos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protección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presenta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una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serie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spc="-25" dirty="0">
                <a:latin typeface="Arial Unicode MS"/>
                <a:cs typeface="Arial Unicode MS"/>
              </a:rPr>
              <a:t>de </a:t>
            </a:r>
            <a:r>
              <a:rPr sz="2400" dirty="0">
                <a:latin typeface="Arial Unicode MS"/>
                <a:cs typeface="Arial Unicode MS"/>
              </a:rPr>
              <a:t>problemas.</a:t>
            </a:r>
            <a:r>
              <a:rPr sz="2400" spc="14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Esto</a:t>
            </a:r>
            <a:r>
              <a:rPr sz="2400" spc="14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sucede</a:t>
            </a:r>
            <a:r>
              <a:rPr sz="2400" spc="15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porque</a:t>
            </a:r>
            <a:r>
              <a:rPr sz="2400" spc="14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15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función</a:t>
            </a:r>
            <a:r>
              <a:rPr sz="2400" spc="14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principal</a:t>
            </a:r>
            <a:r>
              <a:rPr sz="2400" spc="14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5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los</a:t>
            </a:r>
            <a:r>
              <a:rPr sz="2400" spc="14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dispositivos</a:t>
            </a:r>
            <a:r>
              <a:rPr sz="2400" spc="15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4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protección</a:t>
            </a:r>
            <a:r>
              <a:rPr sz="2400" spc="150" dirty="0">
                <a:latin typeface="Arial Unicode MS"/>
                <a:cs typeface="Arial Unicode MS"/>
              </a:rPr>
              <a:t> </a:t>
            </a:r>
            <a:r>
              <a:rPr sz="2400" spc="-20" dirty="0">
                <a:latin typeface="Arial Unicode MS"/>
                <a:cs typeface="Arial Unicode MS"/>
              </a:rPr>
              <a:t>está </a:t>
            </a:r>
            <a:r>
              <a:rPr sz="2400" dirty="0">
                <a:latin typeface="Arial Unicode MS"/>
                <a:cs typeface="Arial Unicode MS"/>
              </a:rPr>
              <a:t>relacionada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con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operación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en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condiciones</a:t>
            </a:r>
            <a:r>
              <a:rPr sz="2400" spc="1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falla,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spc="50" dirty="0">
                <a:latin typeface="Arial Unicode MS"/>
                <a:cs typeface="Arial Unicode MS"/>
              </a:rPr>
              <a:t>por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lo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que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estos</a:t>
            </a:r>
            <a:r>
              <a:rPr sz="2400" spc="1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dispositivos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no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spc="-10" dirty="0">
                <a:latin typeface="Arial Unicode MS"/>
                <a:cs typeface="Arial Unicode MS"/>
              </a:rPr>
              <a:t>pueden </a:t>
            </a:r>
            <a:r>
              <a:rPr sz="2400" dirty="0">
                <a:latin typeface="Arial Unicode MS"/>
                <a:cs typeface="Arial Unicode MS"/>
              </a:rPr>
              <a:t>probarse</a:t>
            </a:r>
            <a:r>
              <a:rPr sz="2400" spc="1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en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condiciones</a:t>
            </a:r>
            <a:r>
              <a:rPr sz="2400" spc="1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normales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operación.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spc="-10" dirty="0">
                <a:latin typeface="Arial Unicode MS"/>
                <a:cs typeface="Arial Unicode MS"/>
              </a:rPr>
              <a:t>Este</a:t>
            </a:r>
            <a:r>
              <a:rPr sz="2400" spc="1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problema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se</a:t>
            </a:r>
            <a:r>
              <a:rPr sz="2400" spc="1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ve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agravado</a:t>
            </a:r>
            <a:r>
              <a:rPr sz="2400" spc="110" dirty="0">
                <a:latin typeface="Arial Unicode MS"/>
                <a:cs typeface="Arial Unicode MS"/>
              </a:rPr>
              <a:t> </a:t>
            </a:r>
            <a:r>
              <a:rPr sz="2400" spc="50" dirty="0">
                <a:latin typeface="Arial Unicode MS"/>
                <a:cs typeface="Arial Unicode MS"/>
              </a:rPr>
              <a:t>por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110" dirty="0">
                <a:latin typeface="Arial Unicode MS"/>
                <a:cs typeface="Arial Unicode MS"/>
              </a:rPr>
              <a:t> </a:t>
            </a:r>
            <a:r>
              <a:rPr sz="2400" spc="-10" dirty="0">
                <a:latin typeface="Arial Unicode MS"/>
                <a:cs typeface="Arial Unicode MS"/>
              </a:rPr>
              <a:t>creciente </a:t>
            </a:r>
            <a:r>
              <a:rPr sz="2400" dirty="0">
                <a:latin typeface="Arial Unicode MS"/>
                <a:cs typeface="Arial Unicode MS"/>
              </a:rPr>
              <a:t>complejidad</a:t>
            </a:r>
            <a:r>
              <a:rPr sz="2400" spc="12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3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los</a:t>
            </a:r>
            <a:r>
              <a:rPr sz="2400" spc="13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arreglos</a:t>
            </a:r>
            <a:r>
              <a:rPr sz="2400" spc="13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2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protección,</a:t>
            </a:r>
            <a:r>
              <a:rPr sz="2400" spc="13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13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aplicación</a:t>
            </a:r>
            <a:r>
              <a:rPr sz="2400" spc="13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3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relés</a:t>
            </a:r>
            <a:r>
              <a:rPr sz="2400" spc="12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3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protección</a:t>
            </a:r>
            <a:r>
              <a:rPr sz="2400" spc="13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con</a:t>
            </a:r>
            <a:r>
              <a:rPr sz="2400" spc="130" dirty="0">
                <a:latin typeface="Arial Unicode MS"/>
                <a:cs typeface="Arial Unicode MS"/>
              </a:rPr>
              <a:t> </a:t>
            </a:r>
            <a:r>
              <a:rPr sz="2400" spc="-10" dirty="0">
                <a:latin typeface="Arial Unicode MS"/>
                <a:cs typeface="Arial Unicode MS"/>
              </a:rPr>
              <a:t>amplias </a:t>
            </a:r>
            <a:r>
              <a:rPr sz="2400" dirty="0">
                <a:latin typeface="Arial Unicode MS"/>
                <a:cs typeface="Arial Unicode MS"/>
              </a:rPr>
              <a:t>funcionalidades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2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software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y</a:t>
            </a:r>
            <a:r>
              <a:rPr sz="2400" spc="12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12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lógica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2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igual</a:t>
            </a:r>
            <a:r>
              <a:rPr sz="2400" spc="12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igual</a:t>
            </a:r>
            <a:r>
              <a:rPr sz="2400" spc="12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2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Ethernet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utilizada</a:t>
            </a:r>
            <a:r>
              <a:rPr sz="2400" spc="12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con</a:t>
            </a:r>
            <a:r>
              <a:rPr sz="2400" spc="12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frecuencia.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spc="-25" dirty="0">
                <a:latin typeface="Arial Unicode MS"/>
                <a:cs typeface="Arial Unicode MS"/>
              </a:rPr>
              <a:t>La </a:t>
            </a:r>
            <a:r>
              <a:rPr sz="2400" dirty="0">
                <a:latin typeface="Arial Unicode MS"/>
                <a:cs typeface="Arial Unicode MS"/>
              </a:rPr>
              <a:t>prueba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y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verificación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los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dispositivos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protección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2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relés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se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puede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dividir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en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cuatro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spc="-10" dirty="0">
                <a:latin typeface="Arial Unicode MS"/>
                <a:cs typeface="Arial Unicode MS"/>
              </a:rPr>
              <a:t>grupos</a:t>
            </a:r>
            <a:r>
              <a:rPr sz="2400" spc="-10" dirty="0">
                <a:latin typeface="Arial Unicode MS"/>
                <a:cs typeface="Arial Unicode MS"/>
              </a:rPr>
              <a:t>:</a:t>
            </a:r>
            <a:endParaRPr sz="2400" dirty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2000"/>
              </a:lnSpc>
              <a:spcBef>
                <a:spcPts val="620"/>
              </a:spcBef>
              <a:buClr>
                <a:srgbClr val="1A3360"/>
              </a:buClr>
              <a:buSzPct val="153333"/>
              <a:buChar char="-"/>
              <a:tabLst>
                <a:tab pos="442595" algn="l"/>
                <a:tab pos="443230" algn="l"/>
              </a:tabLst>
            </a:pPr>
            <a:r>
              <a:rPr sz="2400" dirty="0">
                <a:latin typeface="Arial Unicode MS"/>
                <a:cs typeface="Arial Unicode MS"/>
              </a:rPr>
              <a:t>Pruebas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producción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fábrica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spc="-10" dirty="0">
                <a:latin typeface="Arial Unicode MS"/>
                <a:cs typeface="Arial Unicode MS"/>
              </a:rPr>
              <a:t>rutina</a:t>
            </a:r>
            <a:endParaRPr sz="2400" dirty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2000"/>
              </a:lnSpc>
              <a:spcBef>
                <a:spcPts val="565"/>
              </a:spcBef>
              <a:buClr>
                <a:srgbClr val="1A3360"/>
              </a:buClr>
              <a:buSzPct val="176923"/>
              <a:buChar char="-"/>
              <a:tabLst>
                <a:tab pos="442595" algn="l"/>
                <a:tab pos="443230" algn="l"/>
              </a:tabLst>
            </a:pPr>
            <a:r>
              <a:rPr sz="2400" dirty="0">
                <a:latin typeface="Arial Unicode MS"/>
                <a:cs typeface="Arial Unicode MS"/>
              </a:rPr>
              <a:t>Pruebas</a:t>
            </a:r>
            <a:r>
              <a:rPr sz="2400" spc="3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40" dirty="0">
                <a:latin typeface="Arial Unicode MS"/>
                <a:cs typeface="Arial Unicode MS"/>
              </a:rPr>
              <a:t> </a:t>
            </a:r>
            <a:r>
              <a:rPr sz="2400" spc="-20" dirty="0">
                <a:latin typeface="Arial Unicode MS"/>
                <a:cs typeface="Arial Unicode MS"/>
              </a:rPr>
              <a:t>tipo</a:t>
            </a:r>
            <a:endParaRPr sz="2400" dirty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2000"/>
              </a:lnSpc>
              <a:spcBef>
                <a:spcPts val="570"/>
              </a:spcBef>
              <a:buClr>
                <a:srgbClr val="1A3360"/>
              </a:buClr>
              <a:buSzPct val="164285"/>
              <a:buChar char="-"/>
              <a:tabLst>
                <a:tab pos="442595" algn="l"/>
                <a:tab pos="443230" algn="l"/>
              </a:tabLst>
            </a:pPr>
            <a:r>
              <a:rPr sz="2400" dirty="0">
                <a:latin typeface="Arial Unicode MS"/>
                <a:cs typeface="Arial Unicode MS"/>
              </a:rPr>
              <a:t>Pruebas</a:t>
            </a:r>
            <a:r>
              <a:rPr sz="2400" spc="4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puesta</a:t>
            </a:r>
            <a:r>
              <a:rPr sz="2400" spc="5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en</a:t>
            </a:r>
            <a:r>
              <a:rPr sz="2400" spc="60" dirty="0">
                <a:latin typeface="Arial Unicode MS"/>
                <a:cs typeface="Arial Unicode MS"/>
              </a:rPr>
              <a:t> </a:t>
            </a:r>
            <a:r>
              <a:rPr sz="2400" spc="-10" dirty="0">
                <a:latin typeface="Arial Unicode MS"/>
                <a:cs typeface="Arial Unicode MS"/>
              </a:rPr>
              <a:t>marcha</a:t>
            </a:r>
            <a:endParaRPr sz="2400" dirty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2000"/>
              </a:lnSpc>
              <a:spcBef>
                <a:spcPts val="570"/>
              </a:spcBef>
              <a:buClr>
                <a:srgbClr val="1A3360"/>
              </a:buClr>
              <a:buSzPct val="153333"/>
              <a:buChar char="-"/>
              <a:tabLst>
                <a:tab pos="442595" algn="l"/>
                <a:tab pos="443230" algn="l"/>
              </a:tabLst>
            </a:pPr>
            <a:r>
              <a:rPr sz="2400" dirty="0">
                <a:latin typeface="Arial Unicode MS"/>
                <a:cs typeface="Arial Unicode MS"/>
              </a:rPr>
              <a:t>Pruebas</a:t>
            </a:r>
            <a:r>
              <a:rPr sz="2400" spc="1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90" dirty="0">
                <a:latin typeface="Arial Unicode MS"/>
                <a:cs typeface="Arial Unicode MS"/>
              </a:rPr>
              <a:t> </a:t>
            </a:r>
            <a:r>
              <a:rPr sz="2400" dirty="0" err="1">
                <a:latin typeface="Arial Unicode MS"/>
                <a:cs typeface="Arial Unicode MS"/>
              </a:rPr>
              <a:t>mantenimiento</a:t>
            </a:r>
            <a:r>
              <a:rPr sz="2400" spc="190" dirty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"/>
                <a:cs typeface="Arial"/>
              </a:rPr>
              <a:t>periódico</a:t>
            </a:r>
            <a:endParaRPr lang="es-ES" sz="2400" spc="-10" dirty="0" smtClean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2000"/>
              </a:lnSpc>
              <a:spcBef>
                <a:spcPts val="570"/>
              </a:spcBef>
              <a:buClr>
                <a:srgbClr val="1A3360"/>
              </a:buClr>
              <a:buSzPct val="153333"/>
              <a:buChar char="-"/>
              <a:tabLst>
                <a:tab pos="442595" algn="l"/>
                <a:tab pos="443230" algn="l"/>
              </a:tabLst>
            </a:pPr>
            <a:endParaRPr lang="es-ES" sz="2400" spc="-10" dirty="0">
              <a:latin typeface="Arial Unicode MS"/>
              <a:cs typeface="Arial Unicode MS"/>
            </a:endParaRPr>
          </a:p>
          <a:p>
            <a:pPr marL="12700" algn="just">
              <a:lnSpc>
                <a:spcPts val="2000"/>
              </a:lnSpc>
              <a:spcBef>
                <a:spcPts val="100"/>
              </a:spcBef>
            </a:pPr>
            <a:r>
              <a:rPr lang="es-ES" sz="2400" b="1" spc="-45" dirty="0" smtClean="0">
                <a:latin typeface="Arial"/>
                <a:cs typeface="Arial"/>
              </a:rPr>
              <a:t>PRUEBAS</a:t>
            </a:r>
            <a:r>
              <a:rPr lang="es-ES" sz="2400" b="1" dirty="0" smtClean="0">
                <a:latin typeface="Arial"/>
                <a:cs typeface="Arial"/>
              </a:rPr>
              <a:t> </a:t>
            </a:r>
            <a:r>
              <a:rPr lang="es-ES" sz="2400" b="1" spc="-45" dirty="0" smtClean="0">
                <a:latin typeface="Arial"/>
                <a:cs typeface="Arial"/>
              </a:rPr>
              <a:t>DE</a:t>
            </a:r>
            <a:r>
              <a:rPr lang="es-ES" sz="2400" b="1" spc="5" dirty="0" smtClean="0">
                <a:latin typeface="Arial"/>
                <a:cs typeface="Arial"/>
              </a:rPr>
              <a:t> </a:t>
            </a:r>
            <a:r>
              <a:rPr lang="es-ES" sz="2400" b="1" spc="-20" dirty="0" smtClean="0">
                <a:latin typeface="Arial"/>
                <a:cs typeface="Arial"/>
              </a:rPr>
              <a:t>TIPO</a:t>
            </a:r>
            <a:endParaRPr lang="es-ES" sz="2400" dirty="0" smtClean="0">
              <a:latin typeface="Arial"/>
              <a:cs typeface="Arial"/>
            </a:endParaRPr>
          </a:p>
          <a:p>
            <a:pPr marL="12700" marR="5080" algn="just">
              <a:lnSpc>
                <a:spcPts val="2000"/>
              </a:lnSpc>
              <a:spcBef>
                <a:spcPts val="625"/>
              </a:spcBef>
            </a:pPr>
            <a:r>
              <a:rPr lang="es-ES" sz="2400" spc="-75" dirty="0" smtClean="0">
                <a:latin typeface="Arial Unicode MS"/>
                <a:cs typeface="Arial Unicode MS"/>
              </a:rPr>
              <a:t>Se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necesitan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pruebas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spc="60" dirty="0" smtClean="0">
                <a:latin typeface="Arial Unicode MS"/>
                <a:cs typeface="Arial Unicode MS"/>
              </a:rPr>
              <a:t>tipo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para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demostrar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spc="65" dirty="0" smtClean="0">
                <a:latin typeface="Arial Unicode MS"/>
                <a:cs typeface="Arial Unicode MS"/>
              </a:rPr>
              <a:t>un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relé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protección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cumple</a:t>
            </a:r>
            <a:r>
              <a:rPr lang="es-ES" sz="2400" spc="5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especificación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reclamada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sigue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todos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estándares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relevantes.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Dado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que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1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función</a:t>
            </a:r>
            <a:r>
              <a:rPr lang="es-ES" sz="2400" spc="1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básica</a:t>
            </a:r>
            <a:r>
              <a:rPr lang="es-ES" sz="2400" spc="1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65" dirty="0" smtClean="0">
                <a:latin typeface="Arial Unicode MS"/>
                <a:cs typeface="Arial Unicode MS"/>
              </a:rPr>
              <a:t> </a:t>
            </a:r>
            <a:r>
              <a:rPr lang="es-ES" sz="2400" spc="65" dirty="0" smtClean="0">
                <a:latin typeface="Arial Unicode MS"/>
                <a:cs typeface="Arial Unicode MS"/>
              </a:rPr>
              <a:t>un</a:t>
            </a:r>
            <a:r>
              <a:rPr lang="es-ES" sz="2400" spc="1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relé</a:t>
            </a:r>
            <a:r>
              <a:rPr lang="es-ES" sz="2400" spc="1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protección</a:t>
            </a:r>
            <a:r>
              <a:rPr lang="es-ES" sz="2400" spc="1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</a:t>
            </a:r>
            <a:r>
              <a:rPr lang="es-ES" sz="2400" spc="1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funcionar</a:t>
            </a:r>
            <a:r>
              <a:rPr lang="es-ES" sz="2400" spc="1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correctamente</a:t>
            </a:r>
            <a:r>
              <a:rPr lang="es-ES" sz="2400" spc="165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en </a:t>
            </a:r>
            <a:r>
              <a:rPr lang="es-ES" sz="2400" dirty="0" smtClean="0">
                <a:latin typeface="Arial Unicode MS"/>
                <a:cs typeface="Arial Unicode MS"/>
              </a:rPr>
              <a:t>condiciones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energía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anormales,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crucial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operación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evalúe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tales </a:t>
            </a:r>
            <a:r>
              <a:rPr lang="es-ES" sz="2400" dirty="0" smtClean="0">
                <a:latin typeface="Arial Unicode MS"/>
                <a:cs typeface="Arial Unicode MS"/>
              </a:rPr>
              <a:t>condiciones.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Por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tanto,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las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pruebas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spc="60" dirty="0" smtClean="0">
                <a:latin typeface="Arial Unicode MS"/>
                <a:cs typeface="Arial Unicode MS"/>
              </a:rPr>
              <a:t>tipo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complejas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simulan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las </a:t>
            </a:r>
            <a:r>
              <a:rPr lang="es-ES" sz="2400" dirty="0" smtClean="0">
                <a:latin typeface="Arial Unicode MS"/>
                <a:cs typeface="Arial Unicode MS"/>
              </a:rPr>
              <a:t>condiciones</a:t>
            </a:r>
            <a:r>
              <a:rPr lang="es-ES" sz="2400" spc="1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trabajo</a:t>
            </a:r>
            <a:r>
              <a:rPr lang="es-ES" sz="2400" spc="1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1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completan</a:t>
            </a:r>
            <a:r>
              <a:rPr lang="es-ES" sz="2400" spc="1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1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las</a:t>
            </a:r>
            <a:r>
              <a:rPr lang="es-ES" sz="2400" spc="1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instalaciones</a:t>
            </a:r>
            <a:r>
              <a:rPr lang="es-ES" sz="2400" spc="1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1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fabricante</a:t>
            </a:r>
            <a:r>
              <a:rPr lang="es-ES" sz="2400" spc="160" dirty="0" smtClean="0">
                <a:latin typeface="Arial Unicode MS"/>
                <a:cs typeface="Arial Unicode MS"/>
              </a:rPr>
              <a:t> </a:t>
            </a:r>
            <a:r>
              <a:rPr lang="es-ES" sz="2400" spc="50" dirty="0" smtClean="0">
                <a:latin typeface="Arial Unicode MS"/>
                <a:cs typeface="Arial Unicode MS"/>
              </a:rPr>
              <a:t>durante</a:t>
            </a:r>
            <a:r>
              <a:rPr lang="es-ES" sz="2400" spc="160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el </a:t>
            </a:r>
            <a:r>
              <a:rPr lang="es-ES" sz="2400" dirty="0" smtClean="0">
                <a:latin typeface="Arial Unicode MS"/>
                <a:cs typeface="Arial Unicode MS"/>
              </a:rPr>
              <a:t>desarrollo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1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certificación</a:t>
            </a:r>
            <a:r>
              <a:rPr lang="es-ES" sz="2400" spc="1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equipo.</a:t>
            </a:r>
            <a:r>
              <a:rPr lang="es-ES" sz="2400" spc="1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1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estándares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1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cubren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1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mayoría</a:t>
            </a:r>
            <a:r>
              <a:rPr lang="es-ES" sz="2400" spc="160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de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aspectos</a:t>
            </a:r>
            <a:r>
              <a:rPr lang="es-ES" sz="2400" spc="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35" dirty="0" smtClean="0">
                <a:latin typeface="Arial Unicode MS"/>
                <a:cs typeface="Arial Unicode MS"/>
              </a:rPr>
              <a:t> </a:t>
            </a:r>
            <a:r>
              <a:rPr lang="es-ES" sz="2400" spc="55" dirty="0" smtClean="0">
                <a:latin typeface="Arial Unicode MS"/>
                <a:cs typeface="Arial Unicode MS"/>
              </a:rPr>
              <a:t>rendimiento</a:t>
            </a:r>
            <a:r>
              <a:rPr lang="es-ES" sz="2400" spc="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relés</a:t>
            </a:r>
            <a:r>
              <a:rPr lang="es-ES" sz="2400" spc="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son</a:t>
            </a:r>
            <a:r>
              <a:rPr lang="es-ES" sz="2400" spc="35" dirty="0" smtClean="0">
                <a:latin typeface="Arial Unicode MS"/>
                <a:cs typeface="Arial Unicode MS"/>
              </a:rPr>
              <a:t> </a:t>
            </a:r>
            <a:r>
              <a:rPr lang="es-ES" sz="2400" spc="-55" dirty="0" smtClean="0">
                <a:latin typeface="Arial Unicode MS"/>
                <a:cs typeface="Arial Unicode MS"/>
              </a:rPr>
              <a:t>IEC</a:t>
            </a:r>
            <a:r>
              <a:rPr lang="es-ES" sz="2400" spc="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60255</a:t>
            </a:r>
            <a:r>
              <a:rPr lang="es-ES" sz="2400" spc="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</a:t>
            </a:r>
            <a:r>
              <a:rPr lang="es-ES" sz="2400" spc="35" dirty="0" smtClean="0">
                <a:latin typeface="Arial Unicode MS"/>
                <a:cs typeface="Arial Unicode MS"/>
              </a:rPr>
              <a:t> </a:t>
            </a:r>
            <a:r>
              <a:rPr lang="es-ES" sz="2400" spc="-85" dirty="0" smtClean="0">
                <a:latin typeface="Arial Unicode MS"/>
                <a:cs typeface="Arial Unicode MS"/>
              </a:rPr>
              <a:t>IEEE</a:t>
            </a:r>
            <a:r>
              <a:rPr lang="es-ES" sz="2400" spc="35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C37.90.</a:t>
            </a:r>
            <a:r>
              <a:rPr lang="es-ES" sz="2400" spc="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No</a:t>
            </a:r>
            <a:r>
              <a:rPr lang="es-ES" sz="2400" spc="40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obstante,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spc="50" dirty="0" smtClean="0">
                <a:latin typeface="Arial Unicode MS"/>
                <a:cs typeface="Arial Unicode MS"/>
              </a:rPr>
              <a:t>cumplimiento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spc="50" dirty="0" smtClean="0">
                <a:latin typeface="Arial Unicode MS"/>
                <a:cs typeface="Arial Unicode MS"/>
              </a:rPr>
              <a:t>también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puede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incluir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consideración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requisitos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IEC </a:t>
            </a:r>
            <a:r>
              <a:rPr lang="es-ES" sz="2400" dirty="0" smtClean="0">
                <a:latin typeface="Arial Unicode MS"/>
                <a:cs typeface="Arial Unicode MS"/>
              </a:rPr>
              <a:t>61000,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60068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60529,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mientras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productos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destinados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instalación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la </a:t>
            </a:r>
            <a:r>
              <a:rPr lang="es-ES" sz="2400" spc="-65" dirty="0" smtClean="0">
                <a:latin typeface="Arial Unicode MS"/>
                <a:cs typeface="Arial Unicode MS"/>
              </a:rPr>
              <a:t>UE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spc="50" dirty="0" smtClean="0">
                <a:latin typeface="Arial Unicode MS"/>
                <a:cs typeface="Arial Unicode MS"/>
              </a:rPr>
              <a:t>también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deben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spc="50" dirty="0" smtClean="0">
                <a:latin typeface="Arial Unicode MS"/>
                <a:cs typeface="Arial Unicode MS"/>
              </a:rPr>
              <a:t>cumplir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requisitos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las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directivas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UE.</a:t>
            </a:r>
          </a:p>
          <a:p>
            <a:pPr marL="12700" marR="5080" algn="just">
              <a:lnSpc>
                <a:spcPts val="2000"/>
              </a:lnSpc>
              <a:spcBef>
                <a:spcPts val="625"/>
              </a:spcBef>
            </a:pPr>
            <a:endParaRPr lang="es-ES" sz="2400" spc="-25" dirty="0">
              <a:latin typeface="Arial Unicode MS"/>
              <a:cs typeface="Arial Unicode MS"/>
            </a:endParaRPr>
          </a:p>
          <a:p>
            <a:pPr marL="12700" algn="just">
              <a:lnSpc>
                <a:spcPts val="2000"/>
              </a:lnSpc>
              <a:spcBef>
                <a:spcPts val="100"/>
              </a:spcBef>
            </a:pPr>
            <a:r>
              <a:rPr lang="es-ES" sz="2400" b="1" spc="-50" dirty="0" smtClean="0">
                <a:latin typeface="Arial"/>
                <a:cs typeface="Arial"/>
              </a:rPr>
              <a:t>PRUEBAS</a:t>
            </a:r>
            <a:r>
              <a:rPr lang="es-ES" sz="2400" b="1" spc="-5" dirty="0" smtClean="0">
                <a:latin typeface="Arial"/>
                <a:cs typeface="Arial"/>
              </a:rPr>
              <a:t> </a:t>
            </a:r>
            <a:r>
              <a:rPr lang="es-ES" sz="2400" b="1" spc="-50" dirty="0" smtClean="0">
                <a:latin typeface="Arial"/>
                <a:cs typeface="Arial"/>
              </a:rPr>
              <a:t>DE</a:t>
            </a:r>
            <a:r>
              <a:rPr lang="es-ES" sz="2400" b="1" spc="-5" dirty="0" smtClean="0">
                <a:latin typeface="Arial"/>
                <a:cs typeface="Arial"/>
              </a:rPr>
              <a:t> </a:t>
            </a:r>
            <a:r>
              <a:rPr lang="es-ES" sz="2400" b="1" dirty="0" smtClean="0">
                <a:latin typeface="Arial"/>
                <a:cs typeface="Arial"/>
              </a:rPr>
              <a:t>PRODUCCIÓN</a:t>
            </a:r>
            <a:r>
              <a:rPr lang="es-ES" sz="2400" b="1" spc="-5" dirty="0" smtClean="0">
                <a:latin typeface="Arial"/>
                <a:cs typeface="Arial"/>
              </a:rPr>
              <a:t> </a:t>
            </a:r>
            <a:r>
              <a:rPr lang="es-ES" sz="2400" b="1" spc="-50" dirty="0" smtClean="0">
                <a:latin typeface="Arial"/>
                <a:cs typeface="Arial"/>
              </a:rPr>
              <a:t>DE</a:t>
            </a:r>
            <a:r>
              <a:rPr lang="es-ES" sz="2400" b="1" spc="-5" dirty="0" smtClean="0">
                <a:latin typeface="Arial"/>
                <a:cs typeface="Arial"/>
              </a:rPr>
              <a:t> </a:t>
            </a:r>
            <a:r>
              <a:rPr lang="es-ES" sz="2400" b="1" dirty="0" smtClean="0">
                <a:latin typeface="Arial"/>
                <a:cs typeface="Arial"/>
              </a:rPr>
              <a:t>RUTINA</a:t>
            </a:r>
            <a:r>
              <a:rPr lang="es-ES" sz="2400" b="1" spc="-5" dirty="0" smtClean="0">
                <a:latin typeface="Arial"/>
                <a:cs typeface="Arial"/>
              </a:rPr>
              <a:t> </a:t>
            </a:r>
            <a:r>
              <a:rPr lang="es-ES" sz="2400" b="1" dirty="0" smtClean="0">
                <a:latin typeface="Arial"/>
                <a:cs typeface="Arial"/>
              </a:rPr>
              <a:t>EN</a:t>
            </a:r>
            <a:r>
              <a:rPr lang="es-ES" sz="2400" b="1" spc="-5" dirty="0" smtClean="0">
                <a:latin typeface="Arial"/>
                <a:cs typeface="Arial"/>
              </a:rPr>
              <a:t> </a:t>
            </a:r>
            <a:r>
              <a:rPr lang="es-ES" sz="2400" b="1" spc="-10" dirty="0" smtClean="0">
                <a:latin typeface="Arial"/>
                <a:cs typeface="Arial"/>
              </a:rPr>
              <a:t>FÁBRICA</a:t>
            </a:r>
            <a:endParaRPr lang="es-ES" sz="2400" dirty="0" smtClean="0">
              <a:latin typeface="Arial"/>
              <a:cs typeface="Arial"/>
            </a:endParaRPr>
          </a:p>
          <a:p>
            <a:pPr marL="12700" marR="5080" algn="just">
              <a:lnSpc>
                <a:spcPts val="2000"/>
              </a:lnSpc>
              <a:spcBef>
                <a:spcPts val="570"/>
              </a:spcBef>
            </a:pPr>
            <a:r>
              <a:rPr lang="es-ES" sz="2400" spc="-10" dirty="0" smtClean="0">
                <a:latin typeface="Arial Unicode MS"/>
                <a:cs typeface="Arial Unicode MS"/>
              </a:rPr>
              <a:t>Estas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pruebas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realizan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para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demostrar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relés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protección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están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libres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defectos</a:t>
            </a:r>
            <a:r>
              <a:rPr lang="es-ES" sz="2400" spc="5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durante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proceso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fabricación.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Las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pruebas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realizarán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varias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etapas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durante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fabricación, </a:t>
            </a:r>
            <a:r>
              <a:rPr lang="es-ES" sz="2400" dirty="0" smtClean="0">
                <a:latin typeface="Arial Unicode MS"/>
                <a:cs typeface="Arial Unicode MS"/>
              </a:rPr>
              <a:t>para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garantizar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problemas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descubran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antes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posible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y,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spc="50" dirty="0" smtClean="0">
                <a:latin typeface="Arial Unicode MS"/>
                <a:cs typeface="Arial Unicode MS"/>
              </a:rPr>
              <a:t>por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tanto,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minimizar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trabajo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reparación.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spc="-30" dirty="0" smtClean="0">
                <a:latin typeface="Arial Unicode MS"/>
                <a:cs typeface="Arial Unicode MS"/>
              </a:rPr>
              <a:t>El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alcance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las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pruebas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verá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afectado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spc="50" dirty="0" smtClean="0">
                <a:latin typeface="Arial Unicode MS"/>
                <a:cs typeface="Arial Unicode MS"/>
              </a:rPr>
              <a:t>por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complejidad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relé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experiencia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fabricación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anterior</a:t>
            </a:r>
            <a:endParaRPr lang="es-ES" sz="2400" dirty="0" smtClean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2160"/>
              </a:lnSpc>
              <a:spcBef>
                <a:spcPts val="570"/>
              </a:spcBef>
              <a:buClr>
                <a:srgbClr val="1A3360"/>
              </a:buClr>
              <a:buSzPct val="153333"/>
              <a:buChar char="-"/>
              <a:tabLst>
                <a:tab pos="442595" algn="l"/>
                <a:tab pos="443230" algn="l"/>
              </a:tabLst>
            </a:pPr>
            <a:endParaRPr sz="2400" dirty="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96944" y="7694368"/>
            <a:ext cx="541147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10" dirty="0" smtClean="0">
                <a:latin typeface="Arial Unicode MS"/>
                <a:cs typeface="Arial Unicode MS"/>
              </a:rPr>
              <a:t>.</a:t>
            </a:r>
            <a:endParaRPr sz="900"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04444" y="477188"/>
            <a:ext cx="12420600" cy="79894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2000"/>
              </a:lnSpc>
              <a:spcBef>
                <a:spcPts val="100"/>
              </a:spcBef>
            </a:pPr>
            <a:r>
              <a:rPr sz="2200" b="1" spc="-45" dirty="0">
                <a:latin typeface="Arial"/>
                <a:cs typeface="Arial"/>
              </a:rPr>
              <a:t>PRUEBAS</a:t>
            </a:r>
            <a:r>
              <a:rPr sz="2200" b="1" dirty="0">
                <a:latin typeface="Arial"/>
                <a:cs typeface="Arial"/>
              </a:rPr>
              <a:t> </a:t>
            </a:r>
            <a:r>
              <a:rPr sz="2200" b="1" spc="-45" dirty="0">
                <a:latin typeface="Arial"/>
                <a:cs typeface="Arial"/>
              </a:rPr>
              <a:t>DE</a:t>
            </a:r>
            <a:r>
              <a:rPr sz="2200" b="1" spc="5" dirty="0">
                <a:latin typeface="Arial"/>
                <a:cs typeface="Arial"/>
              </a:rPr>
              <a:t> </a:t>
            </a:r>
            <a:r>
              <a:rPr sz="2200" b="1" spc="-50" dirty="0">
                <a:latin typeface="Arial"/>
                <a:cs typeface="Arial"/>
              </a:rPr>
              <a:t>PUESTA</a:t>
            </a:r>
            <a:r>
              <a:rPr sz="2200" b="1" spc="5" dirty="0">
                <a:latin typeface="Arial"/>
                <a:cs typeface="Arial"/>
              </a:rPr>
              <a:t> </a:t>
            </a:r>
            <a:r>
              <a:rPr sz="2200" b="1" dirty="0">
                <a:latin typeface="Arial"/>
                <a:cs typeface="Arial"/>
              </a:rPr>
              <a:t>EN </a:t>
            </a:r>
            <a:r>
              <a:rPr sz="2200" b="1" spc="-10" dirty="0">
                <a:latin typeface="Arial"/>
                <a:cs typeface="Arial"/>
              </a:rPr>
              <a:t>MARCHA</a:t>
            </a:r>
            <a:endParaRPr sz="2200" dirty="0">
              <a:latin typeface="Arial"/>
              <a:cs typeface="Arial"/>
            </a:endParaRPr>
          </a:p>
          <a:p>
            <a:pPr marL="12700" marR="5080" algn="just">
              <a:lnSpc>
                <a:spcPts val="2000"/>
              </a:lnSpc>
              <a:spcBef>
                <a:spcPts val="580"/>
              </a:spcBef>
            </a:pPr>
            <a:r>
              <a:rPr sz="2200" spc="-10" dirty="0">
                <a:latin typeface="Arial Unicode MS"/>
                <a:cs typeface="Arial Unicode MS"/>
              </a:rPr>
              <a:t>Las</a:t>
            </a:r>
            <a:r>
              <a:rPr sz="2200" spc="11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pruebas</a:t>
            </a:r>
            <a:r>
              <a:rPr sz="2200" spc="114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de</a:t>
            </a:r>
            <a:r>
              <a:rPr sz="2200" spc="114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puesta</a:t>
            </a:r>
            <a:r>
              <a:rPr sz="2200" spc="114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en</a:t>
            </a:r>
            <a:r>
              <a:rPr sz="2200" spc="11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marcha</a:t>
            </a:r>
            <a:r>
              <a:rPr sz="2200" spc="114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se</a:t>
            </a:r>
            <a:r>
              <a:rPr sz="2200" spc="114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realizan</a:t>
            </a:r>
            <a:r>
              <a:rPr sz="2200" spc="114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para</a:t>
            </a:r>
            <a:r>
              <a:rPr sz="2200" spc="11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demostrar</a:t>
            </a:r>
            <a:r>
              <a:rPr sz="2200" spc="114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que</a:t>
            </a:r>
            <a:r>
              <a:rPr sz="2200" spc="114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una</a:t>
            </a:r>
            <a:r>
              <a:rPr sz="2200" spc="114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configuración</a:t>
            </a:r>
            <a:r>
              <a:rPr sz="2200" spc="11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de</a:t>
            </a:r>
            <a:r>
              <a:rPr sz="2200" spc="114" dirty="0">
                <a:latin typeface="Arial Unicode MS"/>
                <a:cs typeface="Arial Unicode MS"/>
              </a:rPr>
              <a:t> </a:t>
            </a:r>
            <a:r>
              <a:rPr sz="2200" spc="-10" dirty="0">
                <a:latin typeface="Arial Unicode MS"/>
                <a:cs typeface="Arial Unicode MS"/>
              </a:rPr>
              <a:t>protección </a:t>
            </a:r>
            <a:r>
              <a:rPr sz="2200" dirty="0">
                <a:latin typeface="Arial Unicode MS"/>
                <a:cs typeface="Arial Unicode MS"/>
              </a:rPr>
              <a:t>particular</a:t>
            </a:r>
            <a:r>
              <a:rPr sz="2200" spc="14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se</a:t>
            </a:r>
            <a:r>
              <a:rPr sz="2200" spc="14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ha</a:t>
            </a:r>
            <a:r>
              <a:rPr sz="2200" spc="14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utilizado</a:t>
            </a:r>
            <a:r>
              <a:rPr sz="2200" spc="14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correctamente</a:t>
            </a:r>
            <a:r>
              <a:rPr sz="2200" spc="14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antes</a:t>
            </a:r>
            <a:r>
              <a:rPr sz="2200" spc="14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de</a:t>
            </a:r>
            <a:r>
              <a:rPr sz="2200" spc="14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ponerla</a:t>
            </a:r>
            <a:r>
              <a:rPr sz="2200" spc="14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en</a:t>
            </a:r>
            <a:r>
              <a:rPr sz="2200" spc="14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funcionamiento.</a:t>
            </a:r>
            <a:r>
              <a:rPr sz="2200" spc="14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Todos</a:t>
            </a:r>
            <a:r>
              <a:rPr sz="2200" spc="14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los</a:t>
            </a:r>
            <a:r>
              <a:rPr sz="2200" spc="14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aspectos</a:t>
            </a:r>
            <a:r>
              <a:rPr sz="2200" spc="14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de</a:t>
            </a:r>
            <a:r>
              <a:rPr sz="2200" spc="145" dirty="0">
                <a:latin typeface="Arial Unicode MS"/>
                <a:cs typeface="Arial Unicode MS"/>
              </a:rPr>
              <a:t> </a:t>
            </a:r>
            <a:r>
              <a:rPr sz="2200" spc="-25" dirty="0">
                <a:latin typeface="Arial Unicode MS"/>
                <a:cs typeface="Arial Unicode MS"/>
              </a:rPr>
              <a:t>la </a:t>
            </a:r>
            <a:r>
              <a:rPr sz="2200" dirty="0">
                <a:latin typeface="Arial Unicode MS"/>
                <a:cs typeface="Arial Unicode MS"/>
              </a:rPr>
              <a:t>configuración</a:t>
            </a:r>
            <a:r>
              <a:rPr sz="2200" spc="16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se</a:t>
            </a:r>
            <a:r>
              <a:rPr sz="2200" spc="17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verifican</a:t>
            </a:r>
            <a:r>
              <a:rPr sz="2200" spc="17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exhaustivamente,</a:t>
            </a:r>
            <a:r>
              <a:rPr sz="2200" spc="16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desde</a:t>
            </a:r>
            <a:r>
              <a:rPr sz="2200" spc="17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la</a:t>
            </a:r>
            <a:r>
              <a:rPr sz="2200" spc="17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instalación</a:t>
            </a:r>
            <a:r>
              <a:rPr sz="2200" spc="16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del</a:t>
            </a:r>
            <a:r>
              <a:rPr sz="2200" spc="17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equipo</a:t>
            </a:r>
            <a:r>
              <a:rPr sz="2200" spc="17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correcto</a:t>
            </a:r>
            <a:r>
              <a:rPr sz="2200" spc="16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hasta</a:t>
            </a:r>
            <a:r>
              <a:rPr sz="2200" spc="170" dirty="0">
                <a:latin typeface="Arial Unicode MS"/>
                <a:cs typeface="Arial Unicode MS"/>
              </a:rPr>
              <a:t> </a:t>
            </a:r>
            <a:r>
              <a:rPr sz="2200" spc="-25" dirty="0">
                <a:latin typeface="Arial Unicode MS"/>
                <a:cs typeface="Arial Unicode MS"/>
              </a:rPr>
              <a:t>las </a:t>
            </a:r>
            <a:r>
              <a:rPr sz="2200" dirty="0">
                <a:latin typeface="Arial Unicode MS"/>
                <a:cs typeface="Arial Unicode MS"/>
              </a:rPr>
              <a:t>verificaciones</a:t>
            </a:r>
            <a:r>
              <a:rPr sz="2200" spc="15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del</a:t>
            </a:r>
            <a:r>
              <a:rPr sz="2200" spc="15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cableado</a:t>
            </a:r>
            <a:r>
              <a:rPr sz="2200" spc="15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y</a:t>
            </a:r>
            <a:r>
              <a:rPr sz="2200" spc="15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las</a:t>
            </a:r>
            <a:r>
              <a:rPr sz="2200" spc="15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comprobaciones</a:t>
            </a:r>
            <a:r>
              <a:rPr sz="2200" spc="160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de</a:t>
            </a:r>
            <a:r>
              <a:rPr sz="2200" spc="15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funcionamiento</a:t>
            </a:r>
            <a:r>
              <a:rPr sz="2200" spc="15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de</a:t>
            </a:r>
            <a:r>
              <a:rPr sz="2200" spc="15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los</a:t>
            </a:r>
            <a:r>
              <a:rPr sz="2200" spc="15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elementos</a:t>
            </a:r>
            <a:r>
              <a:rPr sz="2200" spc="155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individuales</a:t>
            </a:r>
            <a:r>
              <a:rPr sz="2200" spc="160" dirty="0">
                <a:latin typeface="Arial Unicode MS"/>
                <a:cs typeface="Arial Unicode MS"/>
              </a:rPr>
              <a:t> </a:t>
            </a:r>
            <a:r>
              <a:rPr sz="2200" spc="-25" dirty="0">
                <a:latin typeface="Arial Unicode MS"/>
                <a:cs typeface="Arial Unicode MS"/>
              </a:rPr>
              <a:t>del </a:t>
            </a:r>
            <a:r>
              <a:rPr sz="2200" dirty="0">
                <a:latin typeface="Arial Unicode MS"/>
                <a:cs typeface="Arial Unicode MS"/>
              </a:rPr>
              <a:t>equipo,</a:t>
            </a:r>
            <a:r>
              <a:rPr sz="2200" spc="114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y</a:t>
            </a:r>
            <a:r>
              <a:rPr sz="2200" spc="114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finalizan</a:t>
            </a:r>
            <a:r>
              <a:rPr sz="2200" spc="114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con</a:t>
            </a:r>
            <a:r>
              <a:rPr sz="2200" spc="114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la</a:t>
            </a:r>
            <a:r>
              <a:rPr sz="2200" spc="114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prueba</a:t>
            </a:r>
            <a:r>
              <a:rPr sz="2200" spc="114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de</a:t>
            </a:r>
            <a:r>
              <a:rPr sz="2200" spc="114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la</a:t>
            </a:r>
            <a:r>
              <a:rPr sz="2200" spc="114" dirty="0">
                <a:latin typeface="Arial Unicode MS"/>
                <a:cs typeface="Arial Unicode MS"/>
              </a:rPr>
              <a:t> </a:t>
            </a:r>
            <a:r>
              <a:rPr sz="2200" dirty="0">
                <a:latin typeface="Arial Unicode MS"/>
                <a:cs typeface="Arial Unicode MS"/>
              </a:rPr>
              <a:t>configuración</a:t>
            </a:r>
            <a:r>
              <a:rPr sz="2200" spc="120" dirty="0">
                <a:latin typeface="Arial Unicode MS"/>
                <a:cs typeface="Arial Unicode MS"/>
              </a:rPr>
              <a:t> </a:t>
            </a:r>
            <a:r>
              <a:rPr sz="2200" spc="-10" dirty="0" err="1">
                <a:latin typeface="Arial Unicode MS"/>
                <a:cs typeface="Arial Unicode MS"/>
              </a:rPr>
              <a:t>completa</a:t>
            </a:r>
            <a:r>
              <a:rPr sz="2200" spc="-10" dirty="0" smtClean="0">
                <a:latin typeface="Arial Unicode MS"/>
                <a:cs typeface="Arial Unicode MS"/>
              </a:rPr>
              <a:t>.</a:t>
            </a:r>
            <a:endParaRPr lang="es-ES" sz="2200" spc="-10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2000"/>
              </a:lnSpc>
              <a:spcBef>
                <a:spcPts val="580"/>
              </a:spcBef>
            </a:pPr>
            <a:endParaRPr lang="es-ES" sz="2200" spc="-10" dirty="0" smtClean="0">
              <a:latin typeface="Arial Unicode MS"/>
              <a:cs typeface="Arial Unicode MS"/>
            </a:endParaRPr>
          </a:p>
          <a:p>
            <a:pPr marL="12700" algn="just">
              <a:lnSpc>
                <a:spcPts val="2000"/>
              </a:lnSpc>
              <a:spcBef>
                <a:spcPts val="100"/>
              </a:spcBef>
            </a:pPr>
            <a:r>
              <a:rPr lang="en-US" sz="2200" b="1" spc="-45" dirty="0" smtClean="0">
                <a:latin typeface="Arial"/>
                <a:cs typeface="Arial"/>
              </a:rPr>
              <a:t>PRUEBAS</a:t>
            </a:r>
            <a:r>
              <a:rPr lang="es-ES" sz="2200" b="1" spc="125" dirty="0" smtClean="0">
                <a:latin typeface="Arial"/>
                <a:cs typeface="Arial"/>
              </a:rPr>
              <a:t> </a:t>
            </a:r>
            <a:r>
              <a:rPr lang="es-ES" sz="2200" b="1" spc="-50" dirty="0" smtClean="0">
                <a:latin typeface="Arial"/>
                <a:cs typeface="Arial"/>
              </a:rPr>
              <a:t>DE</a:t>
            </a:r>
            <a:r>
              <a:rPr lang="es-ES" sz="2200" b="1" spc="130" dirty="0" smtClean="0">
                <a:latin typeface="Arial"/>
                <a:cs typeface="Arial"/>
              </a:rPr>
              <a:t> </a:t>
            </a:r>
            <a:r>
              <a:rPr lang="es-ES" sz="2200" b="1" dirty="0" smtClean="0">
                <a:latin typeface="Arial"/>
                <a:cs typeface="Arial"/>
              </a:rPr>
              <a:t>MANTENIMIENTO</a:t>
            </a:r>
            <a:r>
              <a:rPr lang="es-ES" sz="2200" b="1" spc="125" dirty="0" smtClean="0">
                <a:latin typeface="Arial"/>
                <a:cs typeface="Arial"/>
              </a:rPr>
              <a:t> </a:t>
            </a:r>
            <a:r>
              <a:rPr lang="es-ES" sz="2200" b="1" spc="-10" dirty="0" smtClean="0">
                <a:latin typeface="Arial"/>
                <a:cs typeface="Arial"/>
              </a:rPr>
              <a:t>PERIÓDICO</a:t>
            </a:r>
            <a:endParaRPr lang="es-ES" sz="2200" dirty="0" smtClean="0">
              <a:latin typeface="Arial"/>
              <a:cs typeface="Arial"/>
            </a:endParaRPr>
          </a:p>
          <a:p>
            <a:pPr marL="12700" marR="5080" algn="just">
              <a:lnSpc>
                <a:spcPts val="2000"/>
              </a:lnSpc>
              <a:spcBef>
                <a:spcPts val="540"/>
              </a:spcBef>
            </a:pPr>
            <a:r>
              <a:rPr lang="es-ES" sz="2200" dirty="0" smtClean="0">
                <a:latin typeface="Arial Unicode MS"/>
                <a:cs typeface="Arial Unicode MS"/>
              </a:rPr>
              <a:t>Estos</a:t>
            </a:r>
            <a:r>
              <a:rPr lang="es-ES" sz="2200" spc="75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son</a:t>
            </a:r>
            <a:r>
              <a:rPr lang="es-ES" sz="2200" spc="75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necesarios</a:t>
            </a:r>
            <a:r>
              <a:rPr lang="es-ES" sz="2200" spc="75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para</a:t>
            </a:r>
            <a:r>
              <a:rPr lang="es-ES" sz="2200" spc="75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descubrir</a:t>
            </a:r>
            <a:r>
              <a:rPr lang="es-ES" sz="2200" spc="8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fallas</a:t>
            </a:r>
            <a:r>
              <a:rPr lang="es-ES" sz="2200" spc="75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en</a:t>
            </a:r>
            <a:r>
              <a:rPr lang="es-ES" sz="2200" spc="75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los</a:t>
            </a:r>
            <a:r>
              <a:rPr lang="es-ES" sz="2200" spc="75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equipos</a:t>
            </a:r>
            <a:r>
              <a:rPr lang="es-ES" sz="2200" spc="8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y</a:t>
            </a:r>
            <a:r>
              <a:rPr lang="es-ES" sz="2200" spc="75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degradación</a:t>
            </a:r>
            <a:r>
              <a:rPr lang="es-ES" sz="2200" spc="75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del</a:t>
            </a:r>
            <a:r>
              <a:rPr lang="es-ES" sz="2200" spc="75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servicio,</a:t>
            </a:r>
            <a:r>
              <a:rPr lang="es-ES" sz="2200" spc="75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de</a:t>
            </a:r>
            <a:r>
              <a:rPr lang="es-ES" sz="2200" spc="80" dirty="0" smtClean="0">
                <a:latin typeface="Arial Unicode MS"/>
                <a:cs typeface="Arial Unicode MS"/>
              </a:rPr>
              <a:t> </a:t>
            </a:r>
            <a:r>
              <a:rPr lang="es-ES" sz="2200" spc="50" dirty="0" smtClean="0">
                <a:latin typeface="Arial Unicode MS"/>
                <a:cs typeface="Arial Unicode MS"/>
              </a:rPr>
              <a:t>modo</a:t>
            </a:r>
            <a:r>
              <a:rPr lang="es-ES" sz="2200" spc="75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que</a:t>
            </a:r>
            <a:r>
              <a:rPr lang="es-ES" sz="2200" spc="75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se</a:t>
            </a:r>
            <a:r>
              <a:rPr lang="es-ES" sz="2200" spc="75" dirty="0" smtClean="0">
                <a:latin typeface="Arial Unicode MS"/>
                <a:cs typeface="Arial Unicode MS"/>
              </a:rPr>
              <a:t> </a:t>
            </a:r>
            <a:r>
              <a:rPr lang="es-ES" sz="2200" spc="-10" dirty="0" smtClean="0">
                <a:latin typeface="Arial Unicode MS"/>
                <a:cs typeface="Arial Unicode MS"/>
              </a:rPr>
              <a:t>puedan </a:t>
            </a:r>
            <a:r>
              <a:rPr lang="es-ES" sz="2200" dirty="0" smtClean="0">
                <a:latin typeface="Arial Unicode MS"/>
                <a:cs typeface="Arial Unicode MS"/>
              </a:rPr>
              <a:t>tomar</a:t>
            </a:r>
            <a:r>
              <a:rPr lang="es-ES" sz="2200" spc="14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medidas</a:t>
            </a:r>
            <a:r>
              <a:rPr lang="es-ES" sz="2200" spc="14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correctivas.</a:t>
            </a:r>
            <a:r>
              <a:rPr lang="es-ES" sz="2200" spc="14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Debido</a:t>
            </a:r>
            <a:r>
              <a:rPr lang="es-ES" sz="2200" spc="14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a</a:t>
            </a:r>
            <a:r>
              <a:rPr lang="es-ES" sz="2200" spc="14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que</a:t>
            </a:r>
            <a:r>
              <a:rPr lang="es-ES" sz="2200" spc="14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una</a:t>
            </a:r>
            <a:r>
              <a:rPr lang="es-ES" sz="2200" spc="14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configuración</a:t>
            </a:r>
            <a:r>
              <a:rPr lang="es-ES" sz="2200" spc="14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de</a:t>
            </a:r>
            <a:r>
              <a:rPr lang="es-ES" sz="2200" spc="14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protección</a:t>
            </a:r>
            <a:r>
              <a:rPr lang="es-ES" sz="2200" spc="14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solo</a:t>
            </a:r>
            <a:r>
              <a:rPr lang="es-ES" sz="2200" spc="14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funciona</a:t>
            </a:r>
            <a:r>
              <a:rPr lang="es-ES" sz="2200" spc="14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en</a:t>
            </a:r>
            <a:r>
              <a:rPr lang="es-ES" sz="2200" spc="14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condiciones</a:t>
            </a:r>
            <a:r>
              <a:rPr lang="es-ES" sz="2200" spc="14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de</a:t>
            </a:r>
            <a:r>
              <a:rPr lang="es-ES" sz="2200" spc="140" dirty="0" smtClean="0">
                <a:latin typeface="Arial Unicode MS"/>
                <a:cs typeface="Arial Unicode MS"/>
              </a:rPr>
              <a:t> </a:t>
            </a:r>
            <a:r>
              <a:rPr lang="es-ES" sz="2200" spc="-10" dirty="0" smtClean="0">
                <a:latin typeface="Arial Unicode MS"/>
                <a:cs typeface="Arial Unicode MS"/>
              </a:rPr>
              <a:t>falla, </a:t>
            </a:r>
            <a:r>
              <a:rPr lang="es-ES" sz="2200" dirty="0" smtClean="0">
                <a:latin typeface="Arial Unicode MS"/>
                <a:cs typeface="Arial Unicode MS"/>
              </a:rPr>
              <a:t>es</a:t>
            </a:r>
            <a:r>
              <a:rPr lang="es-ES" sz="2200" spc="114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posible</a:t>
            </a:r>
            <a:r>
              <a:rPr lang="es-ES" sz="2200" spc="12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que</a:t>
            </a:r>
            <a:r>
              <a:rPr lang="es-ES" sz="2200" spc="12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los</a:t>
            </a:r>
            <a:r>
              <a:rPr lang="es-ES" sz="2200" spc="12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defectos</a:t>
            </a:r>
            <a:r>
              <a:rPr lang="es-ES" sz="2200" spc="12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no</a:t>
            </a:r>
            <a:r>
              <a:rPr lang="es-ES" sz="2200" spc="12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se</a:t>
            </a:r>
            <a:r>
              <a:rPr lang="es-ES" sz="2200" spc="12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descubran</a:t>
            </a:r>
            <a:r>
              <a:rPr lang="es-ES" sz="2200" spc="12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durante</a:t>
            </a:r>
            <a:r>
              <a:rPr lang="es-ES" sz="2200" spc="12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un</a:t>
            </a:r>
            <a:r>
              <a:rPr lang="es-ES" sz="2200" spc="12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período</a:t>
            </a:r>
            <a:r>
              <a:rPr lang="es-ES" sz="2200" spc="12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de</a:t>
            </a:r>
            <a:r>
              <a:rPr lang="es-ES" sz="2200" spc="12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tiempo</a:t>
            </a:r>
            <a:r>
              <a:rPr lang="es-ES" sz="2200" spc="12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considerable,</a:t>
            </a:r>
            <a:r>
              <a:rPr lang="es-ES" sz="2200" spc="12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hasta</a:t>
            </a:r>
            <a:r>
              <a:rPr lang="es-ES" sz="2200" spc="12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que</a:t>
            </a:r>
            <a:r>
              <a:rPr lang="es-ES" sz="2200" spc="12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ocurra</a:t>
            </a:r>
            <a:r>
              <a:rPr lang="es-ES" sz="2200" spc="120" dirty="0" smtClean="0">
                <a:latin typeface="Arial Unicode MS"/>
                <a:cs typeface="Arial Unicode MS"/>
              </a:rPr>
              <a:t> </a:t>
            </a:r>
            <a:r>
              <a:rPr lang="es-ES" sz="2200" spc="-25" dirty="0" smtClean="0">
                <a:latin typeface="Arial Unicode MS"/>
                <a:cs typeface="Arial Unicode MS"/>
              </a:rPr>
              <a:t>una</a:t>
            </a:r>
            <a:r>
              <a:rPr lang="es-ES" sz="2200" dirty="0" smtClean="0">
                <a:latin typeface="Arial Unicode MS"/>
                <a:cs typeface="Arial Unicode MS"/>
              </a:rPr>
              <a:t> falla.</a:t>
            </a:r>
            <a:r>
              <a:rPr lang="es-ES" sz="2200" spc="10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Las</a:t>
            </a:r>
            <a:r>
              <a:rPr lang="es-ES" sz="2200" spc="105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pruebas</a:t>
            </a:r>
            <a:r>
              <a:rPr lang="es-ES" sz="2200" spc="105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periódicas</a:t>
            </a:r>
            <a:r>
              <a:rPr lang="es-ES" sz="2200" spc="105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ayudan</a:t>
            </a:r>
            <a:r>
              <a:rPr lang="es-ES" sz="2200" spc="10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a</a:t>
            </a:r>
            <a:r>
              <a:rPr lang="es-ES" sz="2200" spc="105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descubrir</a:t>
            </a:r>
            <a:r>
              <a:rPr lang="es-ES" sz="2200" spc="105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fallas</a:t>
            </a:r>
            <a:r>
              <a:rPr lang="es-ES" sz="2200" spc="105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que,</a:t>
            </a:r>
            <a:r>
              <a:rPr lang="es-ES" sz="2200" spc="10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de</a:t>
            </a:r>
            <a:r>
              <a:rPr lang="es-ES" sz="2200" spc="105" dirty="0" smtClean="0">
                <a:latin typeface="Arial Unicode MS"/>
                <a:cs typeface="Arial Unicode MS"/>
              </a:rPr>
              <a:t> </a:t>
            </a:r>
            <a:r>
              <a:rPr lang="es-ES" sz="2200" spc="50" dirty="0" smtClean="0">
                <a:latin typeface="Arial Unicode MS"/>
                <a:cs typeface="Arial Unicode MS"/>
              </a:rPr>
              <a:t>otro</a:t>
            </a:r>
            <a:r>
              <a:rPr lang="es-ES" sz="2200" spc="105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modo,</a:t>
            </a:r>
            <a:r>
              <a:rPr lang="es-ES" sz="2200" spc="105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pasarían</a:t>
            </a:r>
            <a:r>
              <a:rPr lang="es-ES" sz="2200" spc="105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desapercibidas</a:t>
            </a:r>
            <a:r>
              <a:rPr lang="es-ES" sz="2200" spc="10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hasta</a:t>
            </a:r>
            <a:r>
              <a:rPr lang="es-ES" sz="2200" spc="105" dirty="0" smtClean="0">
                <a:latin typeface="Arial Unicode MS"/>
                <a:cs typeface="Arial Unicode MS"/>
              </a:rPr>
              <a:t> </a:t>
            </a:r>
            <a:r>
              <a:rPr lang="es-ES" sz="2200" spc="-25" dirty="0" smtClean="0">
                <a:latin typeface="Arial Unicode MS"/>
                <a:cs typeface="Arial Unicode MS"/>
              </a:rPr>
              <a:t>que</a:t>
            </a:r>
            <a:r>
              <a:rPr lang="es-ES" sz="2200" dirty="0" smtClean="0">
                <a:latin typeface="Arial Unicode MS"/>
                <a:cs typeface="Arial Unicode MS"/>
              </a:rPr>
              <a:t> ocurra</a:t>
            </a:r>
            <a:r>
              <a:rPr lang="es-ES" sz="2200" spc="13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una</a:t>
            </a:r>
            <a:r>
              <a:rPr lang="es-ES" sz="2200" spc="135" dirty="0" smtClean="0">
                <a:latin typeface="Arial Unicode MS"/>
                <a:cs typeface="Arial Unicode MS"/>
              </a:rPr>
              <a:t> </a:t>
            </a:r>
            <a:r>
              <a:rPr lang="es-ES" sz="2200" spc="-10" dirty="0" smtClean="0">
                <a:latin typeface="Arial Unicode MS"/>
                <a:cs typeface="Arial Unicode MS"/>
              </a:rPr>
              <a:t>falla.</a:t>
            </a:r>
          </a:p>
          <a:p>
            <a:pPr marL="12700" marR="5080" algn="just">
              <a:lnSpc>
                <a:spcPts val="2000"/>
              </a:lnSpc>
              <a:spcBef>
                <a:spcPts val="540"/>
              </a:spcBef>
            </a:pPr>
            <a:endParaRPr lang="es-ES" sz="2200" spc="-10" dirty="0" smtClean="0">
              <a:latin typeface="Arial Unicode MS"/>
              <a:cs typeface="Arial Unicode MS"/>
            </a:endParaRPr>
          </a:p>
          <a:p>
            <a:pPr marL="12700" algn="just">
              <a:lnSpc>
                <a:spcPts val="2000"/>
              </a:lnSpc>
              <a:spcBef>
                <a:spcPts val="100"/>
              </a:spcBef>
            </a:pPr>
            <a:r>
              <a:rPr lang="es-ES" sz="2200" b="1" spc="-55" dirty="0" smtClean="0">
                <a:latin typeface="Arial"/>
                <a:cs typeface="Arial"/>
              </a:rPr>
              <a:t>PRUEBAS</a:t>
            </a:r>
            <a:r>
              <a:rPr lang="es-ES" sz="2200" b="1" dirty="0" smtClean="0">
                <a:latin typeface="Arial"/>
                <a:cs typeface="Arial"/>
              </a:rPr>
              <a:t> </a:t>
            </a:r>
            <a:r>
              <a:rPr lang="es-ES" sz="2200" b="1" spc="-50" dirty="0" smtClean="0">
                <a:latin typeface="Arial"/>
                <a:cs typeface="Arial"/>
              </a:rPr>
              <a:t>DE</a:t>
            </a:r>
            <a:r>
              <a:rPr lang="es-ES" sz="2200" b="1" dirty="0" smtClean="0">
                <a:latin typeface="Arial"/>
                <a:cs typeface="Arial"/>
              </a:rPr>
              <a:t> TIPO</a:t>
            </a:r>
            <a:r>
              <a:rPr lang="es-ES" sz="2200" b="1" spc="5" dirty="0" smtClean="0">
                <a:latin typeface="Arial"/>
                <a:cs typeface="Arial"/>
              </a:rPr>
              <a:t> </a:t>
            </a:r>
            <a:r>
              <a:rPr lang="es-ES" sz="2200" b="1" spc="-10" dirty="0" smtClean="0">
                <a:latin typeface="Arial"/>
                <a:cs typeface="Arial"/>
              </a:rPr>
              <a:t>ELÉCTRICO</a:t>
            </a:r>
            <a:endParaRPr lang="es-ES" sz="2200" dirty="0" smtClean="0">
              <a:latin typeface="Arial"/>
              <a:cs typeface="Arial"/>
            </a:endParaRPr>
          </a:p>
          <a:p>
            <a:pPr algn="just">
              <a:lnSpc>
                <a:spcPts val="2000"/>
              </a:lnSpc>
              <a:spcBef>
                <a:spcPts val="35"/>
              </a:spcBef>
            </a:pPr>
            <a:endParaRPr lang="es-ES" sz="2200" dirty="0" smtClean="0">
              <a:latin typeface="Arial"/>
              <a:cs typeface="Arial"/>
            </a:endParaRPr>
          </a:p>
          <a:p>
            <a:pPr marL="12700" algn="just">
              <a:lnSpc>
                <a:spcPts val="2000"/>
              </a:lnSpc>
            </a:pPr>
            <a:r>
              <a:rPr lang="es-ES" sz="2200" spc="-65" dirty="0" smtClean="0">
                <a:latin typeface="Arial Unicode MS"/>
                <a:cs typeface="Arial Unicode MS"/>
              </a:rPr>
              <a:t>Se</a:t>
            </a:r>
            <a:r>
              <a:rPr lang="es-ES" sz="2200" spc="125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deben</a:t>
            </a:r>
            <a:r>
              <a:rPr lang="es-ES" sz="2200" spc="125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realizar</a:t>
            </a:r>
            <a:r>
              <a:rPr lang="es-ES" sz="2200" spc="125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diferentes</a:t>
            </a:r>
            <a:r>
              <a:rPr lang="es-ES" sz="2200" spc="125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pruebas</a:t>
            </a:r>
            <a:r>
              <a:rPr lang="es-ES" sz="2200" spc="125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de</a:t>
            </a:r>
            <a:r>
              <a:rPr lang="es-ES" sz="2200" spc="125" dirty="0" smtClean="0">
                <a:latin typeface="Arial Unicode MS"/>
                <a:cs typeface="Arial Unicode MS"/>
              </a:rPr>
              <a:t> </a:t>
            </a:r>
            <a:r>
              <a:rPr lang="es-ES" sz="2200" spc="50" dirty="0" smtClean="0">
                <a:latin typeface="Arial Unicode MS"/>
                <a:cs typeface="Arial Unicode MS"/>
              </a:rPr>
              <a:t>tipo</a:t>
            </a:r>
            <a:r>
              <a:rPr lang="es-ES" sz="2200" spc="125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eléctrico,</a:t>
            </a:r>
            <a:r>
              <a:rPr lang="es-ES" sz="2200" spc="125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como</a:t>
            </a:r>
            <a:r>
              <a:rPr lang="es-ES" sz="2200" spc="125" dirty="0" smtClean="0">
                <a:latin typeface="Arial Unicode MS"/>
                <a:cs typeface="Arial Unicode MS"/>
              </a:rPr>
              <a:t> </a:t>
            </a:r>
            <a:r>
              <a:rPr lang="es-ES" sz="2200" spc="-10" dirty="0" smtClean="0">
                <a:latin typeface="Arial Unicode MS"/>
                <a:cs typeface="Arial Unicode MS"/>
              </a:rPr>
              <a:t>sigue:</a:t>
            </a:r>
          </a:p>
          <a:p>
            <a:pPr marL="12700" algn="just">
              <a:lnSpc>
                <a:spcPts val="2000"/>
              </a:lnSpc>
              <a:spcBef>
                <a:spcPts val="100"/>
              </a:spcBef>
            </a:pPr>
            <a:r>
              <a:rPr lang="es-ES" sz="2200" b="1" spc="-60" dirty="0" smtClean="0">
                <a:latin typeface="Arial"/>
                <a:cs typeface="Arial"/>
              </a:rPr>
              <a:t>PRUEBAS</a:t>
            </a:r>
            <a:r>
              <a:rPr lang="es-ES" sz="2200" b="1" spc="45" dirty="0" smtClean="0">
                <a:latin typeface="Arial"/>
                <a:cs typeface="Arial"/>
              </a:rPr>
              <a:t> </a:t>
            </a:r>
            <a:r>
              <a:rPr lang="es-ES" sz="2200" b="1" spc="-10" dirty="0" smtClean="0">
                <a:latin typeface="Arial"/>
                <a:cs typeface="Arial"/>
              </a:rPr>
              <a:t>FUNCIONALES</a:t>
            </a:r>
            <a:endParaRPr lang="es-ES" sz="2200" dirty="0" smtClean="0">
              <a:latin typeface="Arial"/>
              <a:cs typeface="Arial"/>
            </a:endParaRPr>
          </a:p>
          <a:p>
            <a:pPr marL="12700" marR="5080" algn="just">
              <a:lnSpc>
                <a:spcPts val="2000"/>
              </a:lnSpc>
              <a:spcBef>
                <a:spcPts val="565"/>
              </a:spcBef>
            </a:pPr>
            <a:r>
              <a:rPr lang="es-ES" sz="2200" dirty="0" smtClean="0">
                <a:latin typeface="Arial Unicode MS"/>
                <a:cs typeface="Arial Unicode MS"/>
              </a:rPr>
              <a:t>Las</a:t>
            </a:r>
            <a:r>
              <a:rPr lang="es-ES" sz="2200" spc="125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pruebas</a:t>
            </a:r>
            <a:r>
              <a:rPr lang="es-ES" sz="2200" spc="13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funcionales</a:t>
            </a:r>
            <a:r>
              <a:rPr lang="es-ES" sz="2200" spc="13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consisten</a:t>
            </a:r>
            <a:r>
              <a:rPr lang="es-ES" sz="2200" spc="13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en</a:t>
            </a:r>
            <a:r>
              <a:rPr lang="es-ES" sz="2200" spc="13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utilizar</a:t>
            </a:r>
            <a:r>
              <a:rPr lang="es-ES" sz="2200" spc="13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las</a:t>
            </a:r>
            <a:r>
              <a:rPr lang="es-ES" sz="2200" spc="13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entradas</a:t>
            </a:r>
            <a:r>
              <a:rPr lang="es-ES" sz="2200" spc="13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adecuadas</a:t>
            </a:r>
            <a:r>
              <a:rPr lang="es-ES" sz="2200" spc="13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al</a:t>
            </a:r>
            <a:r>
              <a:rPr lang="es-ES" sz="2200" spc="13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relé</a:t>
            </a:r>
            <a:r>
              <a:rPr lang="es-ES" sz="2200" spc="13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de</a:t>
            </a:r>
            <a:r>
              <a:rPr lang="es-ES" sz="2200" spc="13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protección</a:t>
            </a:r>
            <a:r>
              <a:rPr lang="es-ES" sz="2200" spc="130" dirty="0" smtClean="0">
                <a:latin typeface="Arial Unicode MS"/>
                <a:cs typeface="Arial Unicode MS"/>
              </a:rPr>
              <a:t> </a:t>
            </a:r>
            <a:r>
              <a:rPr lang="es-ES" sz="2200" spc="-20" dirty="0" smtClean="0">
                <a:latin typeface="Arial Unicode MS"/>
                <a:cs typeface="Arial Unicode MS"/>
              </a:rPr>
              <a:t>bajo </a:t>
            </a:r>
            <a:r>
              <a:rPr lang="es-ES" sz="2200" dirty="0" smtClean="0">
                <a:latin typeface="Arial Unicode MS"/>
                <a:cs typeface="Arial Unicode MS"/>
              </a:rPr>
              <a:t>prueba</a:t>
            </a:r>
            <a:r>
              <a:rPr lang="es-ES" sz="2200" spc="11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y</a:t>
            </a:r>
            <a:r>
              <a:rPr lang="es-ES" sz="2200" spc="110" dirty="0" smtClean="0">
                <a:latin typeface="Arial Unicode MS"/>
                <a:cs typeface="Arial Unicode MS"/>
              </a:rPr>
              <a:t> </a:t>
            </a:r>
            <a:r>
              <a:rPr lang="es-ES" sz="2200" spc="50" dirty="0" smtClean="0">
                <a:latin typeface="Arial Unicode MS"/>
                <a:cs typeface="Arial Unicode MS"/>
              </a:rPr>
              <a:t>medir</a:t>
            </a:r>
            <a:r>
              <a:rPr lang="es-ES" sz="2200" spc="11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el</a:t>
            </a:r>
            <a:r>
              <a:rPr lang="es-ES" sz="2200" spc="11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desempeño</a:t>
            </a:r>
            <a:r>
              <a:rPr lang="es-ES" sz="2200" spc="114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para</a:t>
            </a:r>
            <a:r>
              <a:rPr lang="es-ES" sz="2200" spc="11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descubrir</a:t>
            </a:r>
            <a:r>
              <a:rPr lang="es-ES" sz="2200" spc="11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si</a:t>
            </a:r>
            <a:r>
              <a:rPr lang="es-ES" sz="2200" spc="11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cumple</a:t>
            </a:r>
            <a:r>
              <a:rPr lang="es-ES" sz="2200" spc="114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con</a:t>
            </a:r>
            <a:r>
              <a:rPr lang="es-ES" sz="2200" spc="11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la</a:t>
            </a:r>
            <a:r>
              <a:rPr lang="es-ES" sz="2200" spc="11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especificación.</a:t>
            </a:r>
            <a:r>
              <a:rPr lang="es-ES" sz="2200" spc="11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Por</a:t>
            </a:r>
            <a:r>
              <a:rPr lang="es-ES" sz="2200" spc="114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lo</a:t>
            </a:r>
            <a:r>
              <a:rPr lang="es-ES" sz="2200" spc="11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general,</a:t>
            </a:r>
            <a:r>
              <a:rPr lang="es-ES" sz="2200" spc="110" dirty="0" smtClean="0">
                <a:latin typeface="Arial Unicode MS"/>
                <a:cs typeface="Arial Unicode MS"/>
              </a:rPr>
              <a:t> </a:t>
            </a:r>
            <a:r>
              <a:rPr lang="es-ES" sz="2200" spc="-25" dirty="0" smtClean="0">
                <a:latin typeface="Arial Unicode MS"/>
                <a:cs typeface="Arial Unicode MS"/>
              </a:rPr>
              <a:t>se </a:t>
            </a:r>
            <a:r>
              <a:rPr lang="es-ES" sz="2200" dirty="0" smtClean="0">
                <a:latin typeface="Arial Unicode MS"/>
                <a:cs typeface="Arial Unicode MS"/>
              </a:rPr>
              <a:t>completan</a:t>
            </a:r>
            <a:r>
              <a:rPr lang="es-ES" sz="2200" spc="18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en</a:t>
            </a:r>
            <a:r>
              <a:rPr lang="es-ES" sz="2200" spc="18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condiciones</a:t>
            </a:r>
            <a:r>
              <a:rPr lang="es-ES" sz="2200" spc="185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ambientales</a:t>
            </a:r>
            <a:r>
              <a:rPr lang="es-ES" sz="2200" spc="18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controladas.</a:t>
            </a:r>
            <a:r>
              <a:rPr lang="es-ES" sz="2200" spc="185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La</a:t>
            </a:r>
            <a:r>
              <a:rPr lang="es-ES" sz="2200" spc="18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prueba</a:t>
            </a:r>
            <a:r>
              <a:rPr lang="es-ES" sz="2200" spc="18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puede</a:t>
            </a:r>
            <a:r>
              <a:rPr lang="es-ES" sz="2200" spc="185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ser</a:t>
            </a:r>
            <a:r>
              <a:rPr lang="es-ES" sz="2200" spc="18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compleja,</a:t>
            </a:r>
            <a:r>
              <a:rPr lang="es-ES" sz="2200" spc="185" dirty="0" smtClean="0">
                <a:latin typeface="Arial Unicode MS"/>
                <a:cs typeface="Arial Unicode MS"/>
              </a:rPr>
              <a:t> </a:t>
            </a:r>
            <a:r>
              <a:rPr lang="es-ES" sz="2200" spc="-10" dirty="0" smtClean="0">
                <a:latin typeface="Arial Unicode MS"/>
                <a:cs typeface="Arial Unicode MS"/>
              </a:rPr>
              <a:t>incluso </a:t>
            </a:r>
            <a:r>
              <a:rPr lang="es-ES" sz="2200" dirty="0" smtClean="0">
                <a:latin typeface="Arial Unicode MS"/>
                <a:cs typeface="Arial Unicode MS"/>
              </a:rPr>
              <a:t>cuando</a:t>
            </a:r>
            <a:r>
              <a:rPr lang="es-ES" sz="2200" spc="12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solo</a:t>
            </a:r>
            <a:r>
              <a:rPr lang="es-ES" sz="2200" spc="125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se</a:t>
            </a:r>
            <a:r>
              <a:rPr lang="es-ES" sz="2200" spc="125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evalúa</a:t>
            </a:r>
            <a:r>
              <a:rPr lang="es-ES" sz="2200" spc="125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una</a:t>
            </a:r>
            <a:r>
              <a:rPr lang="es-ES" sz="2200" spc="125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función</a:t>
            </a:r>
            <a:r>
              <a:rPr lang="es-ES" sz="2200" spc="12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de</a:t>
            </a:r>
            <a:r>
              <a:rPr lang="es-ES" sz="2200" spc="125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relé</a:t>
            </a:r>
            <a:r>
              <a:rPr lang="es-ES" sz="2200" spc="125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simple.</a:t>
            </a:r>
            <a:r>
              <a:rPr lang="es-ES" sz="2200" spc="125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Esto</a:t>
            </a:r>
            <a:r>
              <a:rPr lang="es-ES" sz="2200" spc="125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se</a:t>
            </a:r>
            <a:r>
              <a:rPr lang="es-ES" sz="2200" spc="12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puede</a:t>
            </a:r>
            <a:r>
              <a:rPr lang="es-ES" sz="2200" spc="125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entender</a:t>
            </a:r>
            <a:r>
              <a:rPr lang="es-ES" sz="2200" spc="125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considerando</a:t>
            </a:r>
            <a:r>
              <a:rPr lang="es-ES" sz="2200" spc="125" dirty="0" smtClean="0">
                <a:latin typeface="Arial Unicode MS"/>
                <a:cs typeface="Arial Unicode MS"/>
              </a:rPr>
              <a:t> </a:t>
            </a:r>
            <a:r>
              <a:rPr lang="es-ES" sz="2200" spc="-25" dirty="0" smtClean="0">
                <a:latin typeface="Arial Unicode MS"/>
                <a:cs typeface="Arial Unicode MS"/>
              </a:rPr>
              <a:t>el </a:t>
            </a:r>
            <a:r>
              <a:rPr lang="es-ES" sz="2200" dirty="0" smtClean="0">
                <a:latin typeface="Arial Unicode MS"/>
                <a:cs typeface="Arial Unicode MS"/>
              </a:rPr>
              <a:t>dispositivo</a:t>
            </a:r>
            <a:r>
              <a:rPr lang="es-ES" sz="2200" spc="11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de</a:t>
            </a:r>
            <a:r>
              <a:rPr lang="es-ES" sz="2200" spc="11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relé</a:t>
            </a:r>
            <a:r>
              <a:rPr lang="es-ES" sz="2200" spc="114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de</a:t>
            </a:r>
            <a:r>
              <a:rPr lang="es-ES" sz="2200" spc="110" dirty="0" smtClean="0">
                <a:latin typeface="Arial Unicode MS"/>
                <a:cs typeface="Arial Unicode MS"/>
              </a:rPr>
              <a:t> </a:t>
            </a:r>
            <a:r>
              <a:rPr lang="es-ES" sz="2200" dirty="0" err="1" smtClean="0">
                <a:latin typeface="Arial Unicode MS"/>
                <a:cs typeface="Arial Unicode MS"/>
              </a:rPr>
              <a:t>sobrecorriente</a:t>
            </a:r>
            <a:r>
              <a:rPr lang="es-ES" sz="2200" spc="114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simple</a:t>
            </a:r>
            <a:r>
              <a:rPr lang="es-ES" sz="2200" spc="11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que</a:t>
            </a:r>
            <a:r>
              <a:rPr lang="es-ES" sz="2200" spc="11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se</a:t>
            </a:r>
            <a:r>
              <a:rPr lang="es-ES" sz="2200" spc="114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muestra</a:t>
            </a:r>
            <a:r>
              <a:rPr lang="es-ES" sz="2200" spc="11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en</a:t>
            </a:r>
            <a:r>
              <a:rPr lang="es-ES" sz="2200" spc="114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la</a:t>
            </a:r>
            <a:r>
              <a:rPr lang="es-ES" sz="2200" spc="11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Tabla</a:t>
            </a:r>
            <a:r>
              <a:rPr lang="es-ES" sz="2200" spc="11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1.</a:t>
            </a:r>
            <a:r>
              <a:rPr lang="es-ES" sz="2200" spc="114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Para</a:t>
            </a:r>
            <a:r>
              <a:rPr lang="es-ES" sz="2200" spc="11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verificar</a:t>
            </a:r>
            <a:r>
              <a:rPr lang="es-ES" sz="2200" spc="114" dirty="0" smtClean="0">
                <a:latin typeface="Arial Unicode MS"/>
                <a:cs typeface="Arial Unicode MS"/>
              </a:rPr>
              <a:t> </a:t>
            </a:r>
            <a:r>
              <a:rPr lang="es-ES" sz="2200" spc="-25" dirty="0" smtClean="0">
                <a:latin typeface="Arial Unicode MS"/>
                <a:cs typeface="Arial Unicode MS"/>
              </a:rPr>
              <a:t>el </a:t>
            </a:r>
            <a:r>
              <a:rPr lang="es-ES" sz="2200" dirty="0" smtClean="0">
                <a:latin typeface="Arial Unicode MS"/>
                <a:cs typeface="Arial Unicode MS"/>
              </a:rPr>
              <a:t>cumplimiento</a:t>
            </a:r>
            <a:r>
              <a:rPr lang="es-ES" sz="2200" spc="11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de</a:t>
            </a:r>
            <a:r>
              <a:rPr lang="es-ES" sz="2200" spc="11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la</a:t>
            </a:r>
            <a:r>
              <a:rPr lang="es-ES" sz="2200" spc="114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especificación,</a:t>
            </a:r>
            <a:r>
              <a:rPr lang="es-ES" sz="2200" spc="11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se</a:t>
            </a:r>
            <a:r>
              <a:rPr lang="es-ES" sz="2200" spc="114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deben</a:t>
            </a:r>
            <a:r>
              <a:rPr lang="es-ES" sz="2200" spc="11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realizar</a:t>
            </a:r>
            <a:r>
              <a:rPr lang="es-ES" sz="2200" spc="114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las</a:t>
            </a:r>
            <a:r>
              <a:rPr lang="es-ES" sz="2200" spc="11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pruebas</a:t>
            </a:r>
            <a:r>
              <a:rPr lang="es-ES" sz="2200" spc="114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presentadas</a:t>
            </a:r>
            <a:r>
              <a:rPr lang="es-ES" sz="2200" spc="11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en</a:t>
            </a:r>
            <a:r>
              <a:rPr lang="es-ES" sz="2200" spc="114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la</a:t>
            </a:r>
            <a:r>
              <a:rPr lang="es-ES" sz="2200" spc="11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Tabla</a:t>
            </a:r>
            <a:r>
              <a:rPr lang="es-ES" sz="2200" spc="114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2.</a:t>
            </a:r>
            <a:r>
              <a:rPr lang="es-ES" sz="2200" spc="110" dirty="0" smtClean="0">
                <a:latin typeface="Arial Unicode MS"/>
                <a:cs typeface="Arial Unicode MS"/>
              </a:rPr>
              <a:t> </a:t>
            </a:r>
            <a:r>
              <a:rPr lang="es-ES" sz="2200" spc="-20" dirty="0" smtClean="0">
                <a:latin typeface="Arial Unicode MS"/>
                <a:cs typeface="Arial Unicode MS"/>
              </a:rPr>
              <a:t>Este </a:t>
            </a:r>
            <a:r>
              <a:rPr lang="es-ES" sz="2200" dirty="0" smtClean="0">
                <a:latin typeface="Arial Unicode MS"/>
                <a:cs typeface="Arial Unicode MS"/>
              </a:rPr>
              <a:t>es</a:t>
            </a:r>
            <a:r>
              <a:rPr lang="es-ES" sz="2200" spc="105" dirty="0" smtClean="0">
                <a:latin typeface="Arial Unicode MS"/>
                <a:cs typeface="Arial Unicode MS"/>
              </a:rPr>
              <a:t> </a:t>
            </a:r>
            <a:r>
              <a:rPr lang="es-ES" sz="2200" spc="55" dirty="0" smtClean="0">
                <a:latin typeface="Arial Unicode MS"/>
                <a:cs typeface="Arial Unicode MS"/>
              </a:rPr>
              <a:t>un</a:t>
            </a:r>
            <a:r>
              <a:rPr lang="es-ES" sz="2200" spc="11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proceso</a:t>
            </a:r>
            <a:r>
              <a:rPr lang="es-ES" sz="2200" spc="105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que</a:t>
            </a:r>
            <a:r>
              <a:rPr lang="es-ES" sz="2200" spc="11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requiere</a:t>
            </a:r>
            <a:r>
              <a:rPr lang="es-ES" sz="2200" spc="105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mucho</a:t>
            </a:r>
            <a:r>
              <a:rPr lang="es-ES" sz="2200" spc="110" dirty="0" smtClean="0">
                <a:latin typeface="Arial Unicode MS"/>
                <a:cs typeface="Arial Unicode MS"/>
              </a:rPr>
              <a:t> </a:t>
            </a:r>
            <a:r>
              <a:rPr lang="es-ES" sz="2200" spc="50" dirty="0" smtClean="0">
                <a:latin typeface="Arial Unicode MS"/>
                <a:cs typeface="Arial Unicode MS"/>
              </a:rPr>
              <a:t>tiempo</a:t>
            </a:r>
            <a:r>
              <a:rPr lang="es-ES" sz="2200" spc="11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y</a:t>
            </a:r>
            <a:r>
              <a:rPr lang="es-ES" sz="2200" spc="105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que</a:t>
            </a:r>
            <a:r>
              <a:rPr lang="es-ES" sz="2200" spc="11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involucra</a:t>
            </a:r>
            <a:r>
              <a:rPr lang="es-ES" sz="2200" spc="105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a</a:t>
            </a:r>
            <a:r>
              <a:rPr lang="es-ES" sz="2200" spc="11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muchos</a:t>
            </a:r>
            <a:r>
              <a:rPr lang="es-ES" sz="2200" spc="105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ingenieros</a:t>
            </a:r>
            <a:r>
              <a:rPr lang="es-ES" sz="2200" spc="11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y</a:t>
            </a:r>
            <a:r>
              <a:rPr lang="es-ES" sz="2200" spc="110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técnicos.</a:t>
            </a:r>
            <a:r>
              <a:rPr lang="es-ES" sz="2200" spc="105" dirty="0" smtClean="0">
                <a:latin typeface="Arial Unicode MS"/>
                <a:cs typeface="Arial Unicode MS"/>
              </a:rPr>
              <a:t> </a:t>
            </a:r>
            <a:r>
              <a:rPr lang="es-ES" sz="2200" spc="-25" dirty="0" smtClean="0">
                <a:latin typeface="Arial Unicode MS"/>
                <a:cs typeface="Arial Unicode MS"/>
              </a:rPr>
              <a:t>Por </a:t>
            </a:r>
            <a:r>
              <a:rPr lang="es-ES" sz="2200" dirty="0" smtClean="0">
                <a:latin typeface="Arial Unicode MS"/>
                <a:cs typeface="Arial Unicode MS"/>
              </a:rPr>
              <a:t>lo</a:t>
            </a:r>
            <a:r>
              <a:rPr lang="es-ES" sz="2200" spc="75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tanto,</a:t>
            </a:r>
            <a:r>
              <a:rPr lang="es-ES" sz="2200" spc="75" dirty="0" smtClean="0">
                <a:latin typeface="Arial Unicode MS"/>
                <a:cs typeface="Arial Unicode MS"/>
              </a:rPr>
              <a:t> </a:t>
            </a:r>
            <a:r>
              <a:rPr lang="es-ES" sz="2200" dirty="0" smtClean="0">
                <a:latin typeface="Arial Unicode MS"/>
                <a:cs typeface="Arial Unicode MS"/>
              </a:rPr>
              <a:t>es</a:t>
            </a:r>
            <a:r>
              <a:rPr lang="es-ES" sz="2200" spc="80" dirty="0" smtClean="0">
                <a:latin typeface="Arial Unicode MS"/>
                <a:cs typeface="Arial Unicode MS"/>
              </a:rPr>
              <a:t> </a:t>
            </a:r>
            <a:r>
              <a:rPr lang="es-ES" sz="2200" spc="-10" dirty="0" smtClean="0">
                <a:latin typeface="Arial Unicode MS"/>
                <a:cs typeface="Arial Unicode MS"/>
              </a:rPr>
              <a:t>caro.</a:t>
            </a:r>
            <a:endParaRPr lang="es-ES" sz="2200" dirty="0" smtClean="0">
              <a:latin typeface="Arial Unicode MS"/>
              <a:cs typeface="Arial Unicode MS"/>
            </a:endParaRPr>
          </a:p>
          <a:p>
            <a:pPr marL="12700" algn="just">
              <a:lnSpc>
                <a:spcPts val="2000"/>
              </a:lnSpc>
            </a:pPr>
            <a:endParaRPr lang="es-ES" sz="2200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2000"/>
              </a:lnSpc>
              <a:spcBef>
                <a:spcPts val="540"/>
              </a:spcBef>
            </a:pPr>
            <a:endParaRPr lang="es-ES" sz="2200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2000"/>
              </a:lnSpc>
              <a:spcBef>
                <a:spcPts val="580"/>
              </a:spcBef>
            </a:pPr>
            <a:endParaRPr sz="2200" dirty="0">
              <a:latin typeface="Arial Unicode MS"/>
              <a:cs typeface="Arial Unicode MS"/>
            </a:endParaRPr>
          </a:p>
        </p:txBody>
      </p:sp>
      <p:graphicFrame>
        <p:nvGraphicFramePr>
          <p:cNvPr id="7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037031"/>
              </p:ext>
            </p:extLst>
          </p:nvPr>
        </p:nvGraphicFramePr>
        <p:xfrm>
          <a:off x="3810000" y="7391400"/>
          <a:ext cx="4970144" cy="24653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856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32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12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6360">
                <a:tc>
                  <a:txBody>
                    <a:bodyPr/>
                    <a:lstStyle/>
                    <a:p>
                      <a:pPr marL="1905" algn="ctr">
                        <a:lnSpc>
                          <a:spcPts val="1250"/>
                        </a:lnSpc>
                      </a:pPr>
                      <a:r>
                        <a:rPr sz="1400" b="1" spc="-10" dirty="0">
                          <a:latin typeface="Arial"/>
                          <a:cs typeface="Arial"/>
                        </a:rPr>
                        <a:t>Element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50"/>
                        </a:lnSpc>
                      </a:pPr>
                      <a:r>
                        <a:rPr sz="1400" b="1" spc="-10" dirty="0">
                          <a:latin typeface="Arial"/>
                          <a:cs typeface="Arial"/>
                        </a:rPr>
                        <a:t>Range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Step</a:t>
                      </a:r>
                      <a:r>
                        <a:rPr sz="1400" b="1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20" dirty="0">
                          <a:latin typeface="Arial"/>
                          <a:cs typeface="Arial"/>
                        </a:rPr>
                        <a:t>size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091">
                <a:tc>
                  <a:txBody>
                    <a:bodyPr/>
                    <a:lstStyle/>
                    <a:p>
                      <a:pPr marL="64769">
                        <a:lnSpc>
                          <a:spcPts val="1245"/>
                        </a:lnSpc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I&gt;1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ts val="1245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0.08-4.00</a:t>
                      </a:r>
                      <a:r>
                        <a:rPr sz="1400" spc="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25" dirty="0">
                          <a:latin typeface="Arial"/>
                          <a:cs typeface="Arial"/>
                        </a:rPr>
                        <a:t>In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6845">
                        <a:lnSpc>
                          <a:spcPts val="1245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0.01</a:t>
                      </a:r>
                      <a:r>
                        <a:rPr sz="140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25" dirty="0">
                          <a:latin typeface="Arial"/>
                          <a:cs typeface="Arial"/>
                        </a:rPr>
                        <a:t>In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091">
                <a:tc>
                  <a:txBody>
                    <a:bodyPr/>
                    <a:lstStyle/>
                    <a:p>
                      <a:pPr marL="64769">
                        <a:lnSpc>
                          <a:spcPts val="1240"/>
                        </a:lnSpc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I&gt;2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ts val="124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0.08-32</a:t>
                      </a:r>
                      <a:r>
                        <a:rPr sz="140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25" dirty="0">
                          <a:latin typeface="Arial"/>
                          <a:cs typeface="Arial"/>
                        </a:rPr>
                        <a:t>In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ts val="124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0.01</a:t>
                      </a:r>
                      <a:r>
                        <a:rPr sz="140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25" dirty="0">
                          <a:latin typeface="Arial"/>
                          <a:cs typeface="Arial"/>
                        </a:rPr>
                        <a:t>In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091">
                <a:tc>
                  <a:txBody>
                    <a:bodyPr/>
                    <a:lstStyle/>
                    <a:p>
                      <a:pPr marL="64769">
                        <a:lnSpc>
                          <a:spcPts val="1245"/>
                        </a:lnSpc>
                      </a:pPr>
                      <a:r>
                        <a:rPr sz="1400" spc="-10" dirty="0">
                          <a:latin typeface="Arial"/>
                          <a:cs typeface="Arial"/>
                        </a:rPr>
                        <a:t>Directionality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ts val="1245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Forward/Reverse/Non-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directional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360">
                <a:tc>
                  <a:txBody>
                    <a:bodyPr/>
                    <a:lstStyle/>
                    <a:p>
                      <a:pPr marL="64769">
                        <a:lnSpc>
                          <a:spcPts val="1250"/>
                        </a:lnSpc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RCA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ts val="125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-95°</a:t>
                      </a:r>
                      <a:r>
                        <a:rPr sz="140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140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25" dirty="0">
                          <a:latin typeface="Arial"/>
                          <a:cs typeface="Arial"/>
                        </a:rPr>
                        <a:t>95°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1°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091">
                <a:tc>
                  <a:txBody>
                    <a:bodyPr/>
                    <a:lstStyle/>
                    <a:p>
                      <a:pPr marL="64769">
                        <a:lnSpc>
                          <a:spcPts val="1245"/>
                        </a:lnSpc>
                      </a:pPr>
                      <a:r>
                        <a:rPr sz="1400" spc="-10" dirty="0">
                          <a:latin typeface="Arial"/>
                          <a:cs typeface="Arial"/>
                        </a:rPr>
                        <a:t>Characteristic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ts val="1245"/>
                        </a:lnSpc>
                      </a:pPr>
                      <a:r>
                        <a:rPr sz="1400" spc="-10" dirty="0">
                          <a:latin typeface="Arial"/>
                          <a:cs typeface="Arial"/>
                        </a:rPr>
                        <a:t>DT/IDMT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091">
                <a:tc>
                  <a:txBody>
                    <a:bodyPr/>
                    <a:lstStyle/>
                    <a:p>
                      <a:pPr marL="64769">
                        <a:lnSpc>
                          <a:spcPts val="1245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Definite</a:t>
                      </a:r>
                      <a:r>
                        <a:rPr sz="140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Time</a:t>
                      </a:r>
                      <a:r>
                        <a:rPr sz="140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Delay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ts val="1245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0-100</a:t>
                      </a:r>
                      <a:r>
                        <a:rPr sz="140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0" dirty="0">
                          <a:latin typeface="Arial"/>
                          <a:cs typeface="Arial"/>
                        </a:rPr>
                        <a:t>s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ts val="1245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0.01</a:t>
                      </a:r>
                      <a:r>
                        <a:rPr sz="1400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0" dirty="0">
                          <a:latin typeface="Arial"/>
                          <a:cs typeface="Arial"/>
                        </a:rPr>
                        <a:t>s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5226">
                <a:tc>
                  <a:txBody>
                    <a:bodyPr/>
                    <a:lstStyle/>
                    <a:p>
                      <a:pPr marL="64769">
                        <a:lnSpc>
                          <a:spcPts val="1245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IEC</a:t>
                      </a:r>
                      <a:r>
                        <a:rPr sz="140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IDMT</a:t>
                      </a:r>
                      <a:r>
                        <a:rPr sz="140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Time</a:t>
                      </a:r>
                      <a:r>
                        <a:rPr sz="140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Delay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ts val="1245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IEC</a:t>
                      </a:r>
                      <a:r>
                        <a:rPr sz="140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Standard</a:t>
                      </a:r>
                      <a:r>
                        <a:rPr sz="140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Inverse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8073980"/>
              </p:ext>
            </p:extLst>
          </p:nvPr>
        </p:nvGraphicFramePr>
        <p:xfrm>
          <a:off x="3701987" y="685800"/>
          <a:ext cx="6008496" cy="322706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004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98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8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0180">
                <a:tc>
                  <a:txBody>
                    <a:bodyPr/>
                    <a:lstStyle/>
                    <a:p>
                      <a:pPr marL="1905" algn="ctr">
                        <a:lnSpc>
                          <a:spcPts val="1240"/>
                        </a:lnSpc>
                      </a:pPr>
                      <a:r>
                        <a:rPr sz="1400" b="1" spc="-10" dirty="0">
                          <a:latin typeface="Arial"/>
                          <a:cs typeface="Arial"/>
                        </a:rPr>
                        <a:t>Element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40"/>
                        </a:lnSpc>
                      </a:pPr>
                      <a:r>
                        <a:rPr sz="1400" b="1" spc="-10" dirty="0">
                          <a:latin typeface="Arial"/>
                          <a:cs typeface="Arial"/>
                        </a:rPr>
                        <a:t>Range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Step</a:t>
                      </a:r>
                      <a:r>
                        <a:rPr sz="1400" b="1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20" dirty="0">
                          <a:latin typeface="Arial"/>
                          <a:cs typeface="Arial"/>
                        </a:rPr>
                        <a:t>size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10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ts val="129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IEC</a:t>
                      </a:r>
                      <a:r>
                        <a:rPr sz="140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Very</a:t>
                      </a:r>
                      <a:r>
                        <a:rPr sz="140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Inverse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64769" marR="692785">
                        <a:lnSpc>
                          <a:spcPts val="130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IEC</a:t>
                      </a:r>
                      <a:r>
                        <a:rPr sz="1400" spc="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Extremely</a:t>
                      </a:r>
                      <a:r>
                        <a:rPr sz="1400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Inverse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IEC</a:t>
                      </a:r>
                      <a:r>
                        <a:rPr sz="140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Long</a:t>
                      </a:r>
                      <a:r>
                        <a:rPr sz="140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Time</a:t>
                      </a:r>
                      <a:r>
                        <a:rPr sz="140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Inverse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0180">
                <a:tc>
                  <a:txBody>
                    <a:bodyPr/>
                    <a:lstStyle/>
                    <a:p>
                      <a:pPr marL="64769">
                        <a:lnSpc>
                          <a:spcPts val="124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Time</a:t>
                      </a:r>
                      <a:r>
                        <a:rPr sz="1400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Multiplier</a:t>
                      </a:r>
                      <a:r>
                        <a:rPr sz="1400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Setting</a:t>
                      </a:r>
                      <a:r>
                        <a:rPr sz="1400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(TMS)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ts val="124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0.025-</a:t>
                      </a:r>
                      <a:r>
                        <a:rPr sz="1400" spc="-25" dirty="0">
                          <a:latin typeface="Arial"/>
                          <a:cs typeface="Arial"/>
                        </a:rPr>
                        <a:t>1.2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sz="1400" spc="-10" dirty="0">
                          <a:latin typeface="Arial"/>
                          <a:cs typeface="Arial"/>
                        </a:rPr>
                        <a:t>0.005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9944">
                <a:tc>
                  <a:txBody>
                    <a:bodyPr/>
                    <a:lstStyle/>
                    <a:p>
                      <a:pPr marL="64769">
                        <a:lnSpc>
                          <a:spcPts val="1295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IEEE</a:t>
                      </a:r>
                      <a:r>
                        <a:rPr sz="140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IDMT</a:t>
                      </a:r>
                      <a:r>
                        <a:rPr sz="140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Time</a:t>
                      </a:r>
                      <a:r>
                        <a:rPr sz="140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Delay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 marR="575310" indent="-1905">
                        <a:lnSpc>
                          <a:spcPts val="1300"/>
                        </a:lnSpc>
                        <a:spcBef>
                          <a:spcPts val="35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IEEE</a:t>
                      </a:r>
                      <a:r>
                        <a:rPr sz="1400" spc="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Moderately</a:t>
                      </a:r>
                      <a:r>
                        <a:rPr sz="1400" spc="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Inverse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IEEE</a:t>
                      </a:r>
                      <a:r>
                        <a:rPr sz="140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Very</a:t>
                      </a:r>
                      <a:r>
                        <a:rPr sz="140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Inverse</a:t>
                      </a:r>
                      <a:endParaRPr sz="1400" dirty="0">
                        <a:latin typeface="Arial"/>
                        <a:cs typeface="Arial"/>
                      </a:endParaRPr>
                    </a:p>
                    <a:p>
                      <a:pPr marL="64769">
                        <a:lnSpc>
                          <a:spcPts val="1245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IEEE</a:t>
                      </a:r>
                      <a:r>
                        <a:rPr sz="1400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Extremely</a:t>
                      </a:r>
                      <a:r>
                        <a:rPr sz="140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Inverse</a:t>
                      </a:r>
                      <a:endParaRPr sz="1400" dirty="0">
                        <a:latin typeface="Arial"/>
                        <a:cs typeface="Arial"/>
                      </a:endParaRPr>
                    </a:p>
                    <a:p>
                      <a:pPr marL="64769">
                        <a:lnSpc>
                          <a:spcPts val="130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US-CO8</a:t>
                      </a:r>
                      <a:r>
                        <a:rPr sz="1400" spc="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Inverse</a:t>
                      </a:r>
                      <a:endParaRPr sz="1400" dirty="0">
                        <a:latin typeface="Arial"/>
                        <a:cs typeface="Arial"/>
                      </a:endParaRPr>
                    </a:p>
                    <a:p>
                      <a:pPr marL="64769">
                        <a:lnSpc>
                          <a:spcPts val="126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US-CO2</a:t>
                      </a:r>
                      <a:r>
                        <a:rPr sz="140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Short</a:t>
                      </a:r>
                      <a:r>
                        <a:rPr sz="140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Time</a:t>
                      </a:r>
                      <a:r>
                        <a:rPr sz="140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Inverse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0180">
                <a:tc>
                  <a:txBody>
                    <a:bodyPr/>
                    <a:lstStyle/>
                    <a:p>
                      <a:pPr marL="64769">
                        <a:lnSpc>
                          <a:spcPts val="1245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Time</a:t>
                      </a:r>
                      <a:r>
                        <a:rPr sz="1400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Dial</a:t>
                      </a:r>
                      <a:r>
                        <a:rPr sz="140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(TD)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ts val="1245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0.5-</a:t>
                      </a:r>
                      <a:r>
                        <a:rPr sz="1400" spc="-25" dirty="0">
                          <a:latin typeface="Arial"/>
                          <a:cs typeface="Arial"/>
                        </a:rPr>
                        <a:t>15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45"/>
                        </a:lnSpc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0.1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64769">
                        <a:lnSpc>
                          <a:spcPts val="125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IEC</a:t>
                      </a:r>
                      <a:r>
                        <a:rPr sz="140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Reset</a:t>
                      </a:r>
                      <a:r>
                        <a:rPr sz="1400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Time</a:t>
                      </a:r>
                      <a:r>
                        <a:rPr sz="140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(DT</a:t>
                      </a:r>
                      <a:r>
                        <a:rPr sz="1400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only)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ts val="125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0-100</a:t>
                      </a:r>
                      <a:r>
                        <a:rPr sz="1400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0" dirty="0">
                          <a:latin typeface="Arial"/>
                          <a:cs typeface="Arial"/>
                        </a:rPr>
                        <a:t>s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125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0.01</a:t>
                      </a:r>
                      <a:r>
                        <a:rPr sz="140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0" dirty="0">
                          <a:latin typeface="Arial"/>
                          <a:cs typeface="Arial"/>
                        </a:rPr>
                        <a:t>s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0180">
                <a:tc>
                  <a:txBody>
                    <a:bodyPr/>
                    <a:lstStyle/>
                    <a:p>
                      <a:pPr marL="64769">
                        <a:lnSpc>
                          <a:spcPts val="1245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IEEE</a:t>
                      </a:r>
                      <a:r>
                        <a:rPr sz="140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Reset</a:t>
                      </a:r>
                      <a:r>
                        <a:rPr sz="140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Time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ts val="1245"/>
                        </a:lnSpc>
                      </a:pPr>
                      <a:r>
                        <a:rPr sz="1400" spc="-10" dirty="0">
                          <a:latin typeface="Arial"/>
                          <a:cs typeface="Arial"/>
                        </a:rPr>
                        <a:t>IDMT/DT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0180">
                <a:tc>
                  <a:txBody>
                    <a:bodyPr/>
                    <a:lstStyle/>
                    <a:p>
                      <a:pPr marL="64769">
                        <a:lnSpc>
                          <a:spcPts val="1245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IEEE</a:t>
                      </a:r>
                      <a:r>
                        <a:rPr sz="140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DT</a:t>
                      </a:r>
                      <a:r>
                        <a:rPr sz="140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Reset</a:t>
                      </a:r>
                      <a:r>
                        <a:rPr sz="140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Time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ts val="1245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0-100</a:t>
                      </a:r>
                      <a:r>
                        <a:rPr sz="140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0" dirty="0">
                          <a:latin typeface="Arial"/>
                          <a:cs typeface="Arial"/>
                        </a:rPr>
                        <a:t>s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0975">
                        <a:lnSpc>
                          <a:spcPts val="1245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0.01</a:t>
                      </a:r>
                      <a:r>
                        <a:rPr sz="1400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0" dirty="0">
                          <a:latin typeface="Arial"/>
                          <a:cs typeface="Arial"/>
                        </a:rPr>
                        <a:t>s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30580">
                <a:tc>
                  <a:txBody>
                    <a:bodyPr/>
                    <a:lstStyle/>
                    <a:p>
                      <a:pPr marL="64769">
                        <a:lnSpc>
                          <a:spcPts val="1295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IEEE</a:t>
                      </a:r>
                      <a:r>
                        <a:rPr sz="140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IDMT</a:t>
                      </a:r>
                      <a:r>
                        <a:rPr sz="140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Reset</a:t>
                      </a:r>
                      <a:r>
                        <a:rPr sz="140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Time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 marR="576580" indent="-1270">
                        <a:lnSpc>
                          <a:spcPts val="1300"/>
                        </a:lnSpc>
                        <a:spcBef>
                          <a:spcPts val="35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IEEE</a:t>
                      </a:r>
                      <a:r>
                        <a:rPr sz="1400" spc="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Moderately</a:t>
                      </a:r>
                      <a:r>
                        <a:rPr sz="1400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Inverse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IEEE</a:t>
                      </a:r>
                      <a:r>
                        <a:rPr sz="140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Very</a:t>
                      </a:r>
                      <a:r>
                        <a:rPr sz="140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Inverse</a:t>
                      </a:r>
                      <a:endParaRPr sz="1400" dirty="0">
                        <a:latin typeface="Arial"/>
                        <a:cs typeface="Arial"/>
                      </a:endParaRPr>
                    </a:p>
                    <a:p>
                      <a:pPr marL="64769">
                        <a:lnSpc>
                          <a:spcPts val="1245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IEEE</a:t>
                      </a:r>
                      <a:r>
                        <a:rPr sz="1400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Extremely</a:t>
                      </a:r>
                      <a:r>
                        <a:rPr sz="140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Inverse</a:t>
                      </a:r>
                      <a:endParaRPr sz="1400" dirty="0">
                        <a:latin typeface="Arial"/>
                        <a:cs typeface="Arial"/>
                      </a:endParaRPr>
                    </a:p>
                    <a:p>
                      <a:pPr marL="64769">
                        <a:lnSpc>
                          <a:spcPts val="130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US-CO8</a:t>
                      </a:r>
                      <a:r>
                        <a:rPr sz="1400" spc="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Inverse</a:t>
                      </a:r>
                      <a:endParaRPr sz="1400" dirty="0">
                        <a:latin typeface="Arial"/>
                        <a:cs typeface="Arial"/>
                      </a:endParaRPr>
                    </a:p>
                    <a:p>
                      <a:pPr marL="64769">
                        <a:lnSpc>
                          <a:spcPts val="126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US-CO2</a:t>
                      </a:r>
                      <a:r>
                        <a:rPr sz="140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Short</a:t>
                      </a:r>
                      <a:r>
                        <a:rPr sz="140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Time</a:t>
                      </a:r>
                      <a:r>
                        <a:rPr sz="140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Inverse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7" name="object 3"/>
          <p:cNvSpPr txBox="1"/>
          <p:nvPr/>
        </p:nvSpPr>
        <p:spPr>
          <a:xfrm>
            <a:off x="4821675" y="4065030"/>
            <a:ext cx="4514083" cy="23147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00" dirty="0">
                <a:latin typeface="Arial"/>
                <a:cs typeface="Arial"/>
              </a:rPr>
              <a:t>Table</a:t>
            </a:r>
            <a:r>
              <a:rPr sz="1400" spc="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1.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Overcurrent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relay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device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specification</a:t>
            </a:r>
            <a:endParaRPr sz="1400" dirty="0">
              <a:latin typeface="Arial"/>
              <a:cs typeface="Arial"/>
            </a:endParaRPr>
          </a:p>
        </p:txBody>
      </p:sp>
      <p:graphicFrame>
        <p:nvGraphicFramePr>
          <p:cNvPr id="8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3035686"/>
              </p:ext>
            </p:extLst>
          </p:nvPr>
        </p:nvGraphicFramePr>
        <p:xfrm>
          <a:off x="3200400" y="5410200"/>
          <a:ext cx="7467600" cy="3383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626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049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0180">
                <a:tc>
                  <a:txBody>
                    <a:bodyPr/>
                    <a:lstStyle/>
                    <a:p>
                      <a:pPr marL="64135">
                        <a:lnSpc>
                          <a:spcPts val="1245"/>
                        </a:lnSpc>
                      </a:pPr>
                      <a:r>
                        <a:rPr sz="1600" b="1" dirty="0">
                          <a:latin typeface="Arial"/>
                          <a:cs typeface="Arial"/>
                        </a:rPr>
                        <a:t>Test</a:t>
                      </a:r>
                      <a:r>
                        <a:rPr sz="1600" b="1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25" dirty="0">
                          <a:latin typeface="Arial"/>
                          <a:cs typeface="Arial"/>
                        </a:rPr>
                        <a:t>no.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ts val="1245"/>
                        </a:lnSpc>
                      </a:pPr>
                      <a:r>
                        <a:rPr sz="1600" b="1" spc="-10" dirty="0">
                          <a:latin typeface="Arial"/>
                          <a:cs typeface="Arial"/>
                        </a:rPr>
                        <a:t>Description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64135">
                        <a:lnSpc>
                          <a:spcPts val="1300"/>
                        </a:lnSpc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Test</a:t>
                      </a:r>
                      <a:r>
                        <a:rPr sz="160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0" dirty="0">
                          <a:latin typeface="Arial"/>
                          <a:cs typeface="Arial"/>
                        </a:rPr>
                        <a:t>1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 marR="57150" indent="635">
                        <a:lnSpc>
                          <a:spcPts val="1300"/>
                        </a:lnSpc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Three</a:t>
                      </a:r>
                      <a:r>
                        <a:rPr sz="1600" spc="2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phase</a:t>
                      </a:r>
                      <a:r>
                        <a:rPr sz="1600" spc="229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non-directional</a:t>
                      </a:r>
                      <a:r>
                        <a:rPr sz="1600" spc="2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pickup</a:t>
                      </a:r>
                      <a:r>
                        <a:rPr sz="1600" spc="2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600" spc="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drop</a:t>
                      </a:r>
                      <a:r>
                        <a:rPr sz="1600" spc="229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off</a:t>
                      </a:r>
                      <a:r>
                        <a:rPr sz="1600" spc="2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accuracy</a:t>
                      </a:r>
                      <a:r>
                        <a:rPr sz="1600" spc="2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over</a:t>
                      </a:r>
                      <a:r>
                        <a:rPr sz="1600" spc="2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complete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current</a:t>
                      </a:r>
                      <a:r>
                        <a:rPr sz="160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setting</a:t>
                      </a:r>
                      <a:r>
                        <a:rPr sz="160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range</a:t>
                      </a:r>
                      <a:r>
                        <a:rPr sz="160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for</a:t>
                      </a:r>
                      <a:r>
                        <a:rPr sz="160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both</a:t>
                      </a:r>
                      <a:r>
                        <a:rPr sz="160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stages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915">
                <a:tc>
                  <a:txBody>
                    <a:bodyPr/>
                    <a:lstStyle/>
                    <a:p>
                      <a:pPr marL="64135">
                        <a:lnSpc>
                          <a:spcPts val="1295"/>
                        </a:lnSpc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Test</a:t>
                      </a:r>
                      <a:r>
                        <a:rPr sz="160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0" dirty="0">
                          <a:latin typeface="Arial"/>
                          <a:cs typeface="Arial"/>
                        </a:rPr>
                        <a:t>2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 marR="57785" indent="635">
                        <a:lnSpc>
                          <a:spcPts val="1300"/>
                        </a:lnSpc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Three</a:t>
                      </a:r>
                      <a:r>
                        <a:rPr sz="1600" spc="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phase</a:t>
                      </a:r>
                      <a:r>
                        <a:rPr sz="1600" spc="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directional</a:t>
                      </a:r>
                      <a:r>
                        <a:rPr sz="1600" spc="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pick</a:t>
                      </a:r>
                      <a:r>
                        <a:rPr sz="1600" spc="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up</a:t>
                      </a:r>
                      <a:r>
                        <a:rPr sz="1600" spc="1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600" spc="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drop</a:t>
                      </a:r>
                      <a:r>
                        <a:rPr sz="1600" spc="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off</a:t>
                      </a:r>
                      <a:r>
                        <a:rPr sz="1600" spc="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accuracy</a:t>
                      </a:r>
                      <a:r>
                        <a:rPr sz="1600" spc="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over</a:t>
                      </a:r>
                      <a:r>
                        <a:rPr sz="1600" spc="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complete</a:t>
                      </a:r>
                      <a:r>
                        <a:rPr sz="1600" spc="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25" dirty="0">
                          <a:latin typeface="Arial"/>
                          <a:cs typeface="Arial"/>
                        </a:rPr>
                        <a:t>RCA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setting</a:t>
                      </a:r>
                      <a:r>
                        <a:rPr sz="160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range</a:t>
                      </a:r>
                      <a:r>
                        <a:rPr sz="160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160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60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forward</a:t>
                      </a:r>
                      <a:r>
                        <a:rPr sz="160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direction,</a:t>
                      </a:r>
                      <a:r>
                        <a:rPr sz="160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current</a:t>
                      </a:r>
                      <a:r>
                        <a:rPr sz="1600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angle</a:t>
                      </a:r>
                      <a:r>
                        <a:rPr sz="1600" spc="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sweep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64135">
                        <a:lnSpc>
                          <a:spcPts val="1290"/>
                        </a:lnSpc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Test</a:t>
                      </a:r>
                      <a:r>
                        <a:rPr sz="160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0" dirty="0">
                          <a:latin typeface="Arial"/>
                          <a:cs typeface="Arial"/>
                        </a:rPr>
                        <a:t>3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 marR="57785" indent="635">
                        <a:lnSpc>
                          <a:spcPts val="1300"/>
                        </a:lnSpc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Three</a:t>
                      </a:r>
                      <a:r>
                        <a:rPr sz="1600" spc="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phase</a:t>
                      </a:r>
                      <a:r>
                        <a:rPr sz="1600" spc="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directional</a:t>
                      </a:r>
                      <a:r>
                        <a:rPr sz="1600" spc="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pick</a:t>
                      </a:r>
                      <a:r>
                        <a:rPr sz="1600" spc="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up</a:t>
                      </a:r>
                      <a:r>
                        <a:rPr sz="1600" spc="1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600" spc="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drop</a:t>
                      </a:r>
                      <a:r>
                        <a:rPr sz="1600" spc="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off</a:t>
                      </a:r>
                      <a:r>
                        <a:rPr sz="1600" spc="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accuracy</a:t>
                      </a:r>
                      <a:r>
                        <a:rPr sz="1600" spc="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over</a:t>
                      </a:r>
                      <a:r>
                        <a:rPr sz="1600" spc="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complete</a:t>
                      </a:r>
                      <a:r>
                        <a:rPr sz="1600" spc="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25" dirty="0">
                          <a:latin typeface="Arial"/>
                          <a:cs typeface="Arial"/>
                        </a:rPr>
                        <a:t>RCA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setting</a:t>
                      </a:r>
                      <a:r>
                        <a:rPr sz="160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range</a:t>
                      </a:r>
                      <a:r>
                        <a:rPr sz="160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160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60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reverse</a:t>
                      </a:r>
                      <a:r>
                        <a:rPr sz="1600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direction,</a:t>
                      </a:r>
                      <a:r>
                        <a:rPr sz="160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current</a:t>
                      </a:r>
                      <a:r>
                        <a:rPr sz="1600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angle</a:t>
                      </a:r>
                      <a:r>
                        <a:rPr sz="1600" spc="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sweep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64135">
                        <a:lnSpc>
                          <a:spcPts val="1295"/>
                        </a:lnSpc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Test</a:t>
                      </a:r>
                      <a:r>
                        <a:rPr sz="160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0" dirty="0">
                          <a:latin typeface="Arial"/>
                          <a:cs typeface="Arial"/>
                        </a:rPr>
                        <a:t>4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 marR="57785" indent="635">
                        <a:lnSpc>
                          <a:spcPts val="1300"/>
                        </a:lnSpc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Three</a:t>
                      </a:r>
                      <a:r>
                        <a:rPr sz="1600" spc="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phase</a:t>
                      </a:r>
                      <a:r>
                        <a:rPr sz="1600" spc="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directional</a:t>
                      </a:r>
                      <a:r>
                        <a:rPr sz="1600" spc="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pick</a:t>
                      </a:r>
                      <a:r>
                        <a:rPr sz="1600" spc="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up</a:t>
                      </a:r>
                      <a:r>
                        <a:rPr sz="1600" spc="1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600" spc="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drop</a:t>
                      </a:r>
                      <a:r>
                        <a:rPr sz="1600" spc="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off</a:t>
                      </a:r>
                      <a:r>
                        <a:rPr sz="1600" spc="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accuracy</a:t>
                      </a:r>
                      <a:r>
                        <a:rPr sz="1600" spc="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over</a:t>
                      </a:r>
                      <a:r>
                        <a:rPr sz="1600" spc="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complete</a:t>
                      </a:r>
                      <a:r>
                        <a:rPr sz="1600" spc="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25" dirty="0">
                          <a:latin typeface="Arial"/>
                          <a:cs typeface="Arial"/>
                        </a:rPr>
                        <a:t>RCA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setting</a:t>
                      </a:r>
                      <a:r>
                        <a:rPr sz="160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range</a:t>
                      </a:r>
                      <a:r>
                        <a:rPr sz="1600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160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600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forward</a:t>
                      </a:r>
                      <a:r>
                        <a:rPr sz="160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direction,</a:t>
                      </a:r>
                      <a:r>
                        <a:rPr sz="1600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voltage</a:t>
                      </a:r>
                      <a:r>
                        <a:rPr sz="160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angle</a:t>
                      </a:r>
                      <a:r>
                        <a:rPr sz="1600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sweep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915">
                <a:tc>
                  <a:txBody>
                    <a:bodyPr/>
                    <a:lstStyle/>
                    <a:p>
                      <a:pPr marL="64135">
                        <a:lnSpc>
                          <a:spcPts val="1300"/>
                        </a:lnSpc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Test</a:t>
                      </a:r>
                      <a:r>
                        <a:rPr sz="160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0" dirty="0">
                          <a:latin typeface="Arial"/>
                          <a:cs typeface="Arial"/>
                        </a:rPr>
                        <a:t>5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 marR="57785" indent="635">
                        <a:lnSpc>
                          <a:spcPts val="1300"/>
                        </a:lnSpc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Three</a:t>
                      </a:r>
                      <a:r>
                        <a:rPr sz="1600" spc="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phase</a:t>
                      </a:r>
                      <a:r>
                        <a:rPr sz="1600" spc="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directional</a:t>
                      </a:r>
                      <a:r>
                        <a:rPr sz="1600" spc="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pick</a:t>
                      </a:r>
                      <a:r>
                        <a:rPr sz="1600" spc="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up</a:t>
                      </a:r>
                      <a:r>
                        <a:rPr sz="1600" spc="1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600" spc="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drop</a:t>
                      </a:r>
                      <a:r>
                        <a:rPr sz="1600" spc="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off</a:t>
                      </a:r>
                      <a:r>
                        <a:rPr sz="1600" spc="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accuracy</a:t>
                      </a:r>
                      <a:r>
                        <a:rPr sz="1600" spc="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over</a:t>
                      </a:r>
                      <a:r>
                        <a:rPr sz="1600" spc="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complete</a:t>
                      </a:r>
                      <a:r>
                        <a:rPr sz="1600" spc="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25" dirty="0">
                          <a:latin typeface="Arial"/>
                          <a:cs typeface="Arial"/>
                        </a:rPr>
                        <a:t>RCA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setting</a:t>
                      </a:r>
                      <a:r>
                        <a:rPr sz="160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range</a:t>
                      </a:r>
                      <a:r>
                        <a:rPr sz="1600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160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600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reverse</a:t>
                      </a:r>
                      <a:r>
                        <a:rPr sz="160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direction,</a:t>
                      </a:r>
                      <a:r>
                        <a:rPr sz="1600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voltage</a:t>
                      </a:r>
                      <a:r>
                        <a:rPr sz="160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angle</a:t>
                      </a:r>
                      <a:r>
                        <a:rPr sz="1600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sweep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0180">
                <a:tc>
                  <a:txBody>
                    <a:bodyPr/>
                    <a:lstStyle/>
                    <a:p>
                      <a:pPr marL="64135">
                        <a:lnSpc>
                          <a:spcPts val="1245"/>
                        </a:lnSpc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Test</a:t>
                      </a:r>
                      <a:r>
                        <a:rPr sz="160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0" dirty="0">
                          <a:latin typeface="Arial"/>
                          <a:cs typeface="Arial"/>
                        </a:rPr>
                        <a:t>6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ts val="1245"/>
                        </a:lnSpc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Three</a:t>
                      </a:r>
                      <a:r>
                        <a:rPr sz="1600" spc="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phase</a:t>
                      </a:r>
                      <a:r>
                        <a:rPr sz="1600" spc="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polarizing</a:t>
                      </a:r>
                      <a:r>
                        <a:rPr sz="1600" spc="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voltage</a:t>
                      </a:r>
                      <a:r>
                        <a:rPr sz="1600" spc="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threshold</a:t>
                      </a:r>
                      <a:r>
                        <a:rPr sz="1600" spc="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20" dirty="0">
                          <a:latin typeface="Arial"/>
                          <a:cs typeface="Arial"/>
                        </a:rPr>
                        <a:t>test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0180">
                <a:tc>
                  <a:txBody>
                    <a:bodyPr/>
                    <a:lstStyle/>
                    <a:p>
                      <a:pPr marL="64135">
                        <a:lnSpc>
                          <a:spcPts val="1240"/>
                        </a:lnSpc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Test</a:t>
                      </a:r>
                      <a:r>
                        <a:rPr sz="160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0" dirty="0">
                          <a:latin typeface="Arial"/>
                          <a:cs typeface="Arial"/>
                        </a:rPr>
                        <a:t>7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ts val="1240"/>
                        </a:lnSpc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Accuracy</a:t>
                      </a:r>
                      <a:r>
                        <a:rPr sz="160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160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DT</a:t>
                      </a:r>
                      <a:r>
                        <a:rPr sz="160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timer</a:t>
                      </a:r>
                      <a:r>
                        <a:rPr sz="160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over</a:t>
                      </a:r>
                      <a:r>
                        <a:rPr sz="160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complete</a:t>
                      </a:r>
                      <a:r>
                        <a:rPr sz="160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setting</a:t>
                      </a:r>
                      <a:r>
                        <a:rPr sz="160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20" dirty="0">
                          <a:latin typeface="Arial"/>
                          <a:cs typeface="Arial"/>
                        </a:rPr>
                        <a:t>range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64135">
                        <a:lnSpc>
                          <a:spcPts val="1250"/>
                        </a:lnSpc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Test</a:t>
                      </a:r>
                      <a:r>
                        <a:rPr sz="1600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0" dirty="0">
                          <a:latin typeface="Arial"/>
                          <a:cs typeface="Arial"/>
                        </a:rPr>
                        <a:t>8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ts val="1250"/>
                        </a:lnSpc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Accuracy</a:t>
                      </a:r>
                      <a:r>
                        <a:rPr sz="160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160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IDMT</a:t>
                      </a:r>
                      <a:r>
                        <a:rPr sz="160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curves</a:t>
                      </a:r>
                      <a:r>
                        <a:rPr sz="1600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over</a:t>
                      </a:r>
                      <a:r>
                        <a:rPr sz="1600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claimed</a:t>
                      </a:r>
                      <a:r>
                        <a:rPr sz="160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accuracy</a:t>
                      </a:r>
                      <a:r>
                        <a:rPr sz="160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20" dirty="0">
                          <a:latin typeface="Arial"/>
                          <a:cs typeface="Arial"/>
                        </a:rPr>
                        <a:t>range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0180">
                <a:tc>
                  <a:txBody>
                    <a:bodyPr/>
                    <a:lstStyle/>
                    <a:p>
                      <a:pPr marL="64135">
                        <a:lnSpc>
                          <a:spcPts val="1245"/>
                        </a:lnSpc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Test</a:t>
                      </a:r>
                      <a:r>
                        <a:rPr sz="1600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0" dirty="0">
                          <a:latin typeface="Arial"/>
                          <a:cs typeface="Arial"/>
                        </a:rPr>
                        <a:t>9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ts val="1245"/>
                        </a:lnSpc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Accuracy</a:t>
                      </a:r>
                      <a:r>
                        <a:rPr sz="160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160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IDMT</a:t>
                      </a:r>
                      <a:r>
                        <a:rPr sz="160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TMS/TD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0180">
                <a:tc>
                  <a:txBody>
                    <a:bodyPr/>
                    <a:lstStyle/>
                    <a:p>
                      <a:pPr marL="64135">
                        <a:lnSpc>
                          <a:spcPts val="1245"/>
                        </a:lnSpc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Test</a:t>
                      </a:r>
                      <a:r>
                        <a:rPr sz="1600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25" dirty="0">
                          <a:latin typeface="Arial"/>
                          <a:cs typeface="Arial"/>
                        </a:rPr>
                        <a:t>10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ts val="1245"/>
                        </a:lnSpc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Effect</a:t>
                      </a:r>
                      <a:r>
                        <a:rPr sz="160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160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changing</a:t>
                      </a:r>
                      <a:r>
                        <a:rPr sz="160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fault</a:t>
                      </a:r>
                      <a:r>
                        <a:rPr sz="160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current</a:t>
                      </a:r>
                      <a:r>
                        <a:rPr sz="160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160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IDMT</a:t>
                      </a:r>
                      <a:r>
                        <a:rPr sz="160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operating</a:t>
                      </a:r>
                      <a:r>
                        <a:rPr sz="160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times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64135">
                        <a:lnSpc>
                          <a:spcPts val="1250"/>
                        </a:lnSpc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Test</a:t>
                      </a:r>
                      <a:r>
                        <a:rPr sz="160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25" dirty="0">
                          <a:latin typeface="Arial"/>
                          <a:cs typeface="Arial"/>
                        </a:rPr>
                        <a:t>11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ts val="1250"/>
                        </a:lnSpc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Minimum</a:t>
                      </a:r>
                      <a:r>
                        <a:rPr sz="160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pick-up</a:t>
                      </a:r>
                      <a:r>
                        <a:rPr sz="160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160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starts</a:t>
                      </a:r>
                      <a:r>
                        <a:rPr sz="160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60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trips</a:t>
                      </a:r>
                      <a:r>
                        <a:rPr sz="160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for</a:t>
                      </a:r>
                      <a:r>
                        <a:rPr sz="160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IDMT</a:t>
                      </a:r>
                      <a:r>
                        <a:rPr sz="160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curves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0180">
                <a:tc>
                  <a:txBody>
                    <a:bodyPr/>
                    <a:lstStyle/>
                    <a:p>
                      <a:pPr marL="64135">
                        <a:lnSpc>
                          <a:spcPts val="1240"/>
                        </a:lnSpc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Test</a:t>
                      </a:r>
                      <a:r>
                        <a:rPr sz="1600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25" dirty="0">
                          <a:latin typeface="Arial"/>
                          <a:cs typeface="Arial"/>
                        </a:rPr>
                        <a:t>12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ts val="1240"/>
                        </a:lnSpc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Accuracy</a:t>
                      </a:r>
                      <a:r>
                        <a:rPr sz="160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160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reset</a:t>
                      </a:r>
                      <a:r>
                        <a:rPr sz="160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timers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0180">
                <a:tc>
                  <a:txBody>
                    <a:bodyPr/>
                    <a:lstStyle/>
                    <a:p>
                      <a:pPr marL="64135">
                        <a:lnSpc>
                          <a:spcPts val="1245"/>
                        </a:lnSpc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Test</a:t>
                      </a:r>
                      <a:r>
                        <a:rPr sz="1600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25" dirty="0">
                          <a:latin typeface="Arial"/>
                          <a:cs typeface="Arial"/>
                        </a:rPr>
                        <a:t>13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ts val="1245"/>
                        </a:lnSpc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Effect</a:t>
                      </a:r>
                      <a:r>
                        <a:rPr sz="160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160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any</a:t>
                      </a:r>
                      <a:r>
                        <a:rPr sz="160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blocking</a:t>
                      </a:r>
                      <a:r>
                        <a:rPr sz="160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signals,</a:t>
                      </a:r>
                      <a:r>
                        <a:rPr sz="160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VTS,</a:t>
                      </a:r>
                      <a:r>
                        <a:rPr sz="160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autoreclose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64135">
                        <a:lnSpc>
                          <a:spcPts val="1250"/>
                        </a:lnSpc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Test</a:t>
                      </a:r>
                      <a:r>
                        <a:rPr sz="160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25" dirty="0">
                          <a:latin typeface="Arial"/>
                          <a:cs typeface="Arial"/>
                        </a:rPr>
                        <a:t>14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ts val="1250"/>
                        </a:lnSpc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Voltage</a:t>
                      </a:r>
                      <a:r>
                        <a:rPr sz="1600" spc="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polarization</a:t>
                      </a:r>
                      <a:r>
                        <a:rPr sz="1600" spc="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memory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9" name="object 5"/>
          <p:cNvSpPr txBox="1"/>
          <p:nvPr/>
        </p:nvSpPr>
        <p:spPr>
          <a:xfrm>
            <a:off x="4802625" y="9355947"/>
            <a:ext cx="4570978" cy="23147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00" dirty="0">
                <a:latin typeface="Arial"/>
                <a:cs typeface="Arial"/>
              </a:rPr>
              <a:t>Table</a:t>
            </a:r>
            <a:r>
              <a:rPr sz="1400" spc="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2.</a:t>
            </a:r>
            <a:r>
              <a:rPr sz="1400" spc="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Overcurrent</a:t>
            </a:r>
            <a:r>
              <a:rPr sz="1400" spc="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relay</a:t>
            </a:r>
            <a:r>
              <a:rPr sz="1400" spc="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element</a:t>
            </a:r>
            <a:r>
              <a:rPr sz="1400" spc="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functional</a:t>
            </a:r>
            <a:r>
              <a:rPr sz="1400" spc="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type</a:t>
            </a:r>
            <a:r>
              <a:rPr sz="1400" spc="5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tests</a:t>
            </a:r>
            <a:endParaRPr sz="1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7200" y="838200"/>
            <a:ext cx="12649199" cy="11373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1900"/>
              </a:lnSpc>
              <a:spcBef>
                <a:spcPts val="100"/>
              </a:spcBef>
            </a:pPr>
            <a:r>
              <a:rPr sz="2400" dirty="0">
                <a:latin typeface="Arial Unicode MS"/>
                <a:cs typeface="Arial Unicode MS"/>
              </a:rPr>
              <a:t>Cuando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se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evalúa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spc="50" dirty="0">
                <a:latin typeface="Arial Unicode MS"/>
                <a:cs typeface="Arial Unicode MS"/>
              </a:rPr>
              <a:t>un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relé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protección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numérico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moderno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con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muchas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funciones,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cada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una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las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spc="-10" dirty="0">
                <a:latin typeface="Arial Unicode MS"/>
                <a:cs typeface="Arial Unicode MS"/>
              </a:rPr>
              <a:t>cuales</a:t>
            </a:r>
            <a:endParaRPr sz="2400" dirty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1900"/>
              </a:lnSpc>
            </a:pPr>
            <a:r>
              <a:rPr sz="2400" dirty="0">
                <a:latin typeface="Arial Unicode MS"/>
                <a:cs typeface="Arial Unicode MS"/>
              </a:rPr>
              <a:t>debe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someterse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una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prueba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tipo,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prueba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tipo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funcional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involucrada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es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spc="50" dirty="0">
                <a:latin typeface="Arial Unicode MS"/>
                <a:cs typeface="Arial Unicode MS"/>
              </a:rPr>
              <a:t>un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problema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spc="-10" dirty="0">
                <a:latin typeface="Arial Unicode MS"/>
                <a:cs typeface="Arial Unicode MS"/>
              </a:rPr>
              <a:t>importante. </a:t>
            </a:r>
            <a:r>
              <a:rPr sz="2400" spc="-20" dirty="0">
                <a:latin typeface="Arial Unicode MS"/>
                <a:cs typeface="Arial Unicode MS"/>
              </a:rPr>
              <a:t>En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el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caso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spc="50" dirty="0">
                <a:latin typeface="Arial Unicode MS"/>
                <a:cs typeface="Arial Unicode MS"/>
              </a:rPr>
              <a:t>un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proyecto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desarrollo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relés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reciente,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se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encontró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que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si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una</a:t>
            </a:r>
            <a:r>
              <a:rPr sz="2400" spc="9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persona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tuviera</a:t>
            </a:r>
            <a:r>
              <a:rPr sz="2400" spc="85" dirty="0">
                <a:latin typeface="Arial Unicode MS"/>
                <a:cs typeface="Arial Unicode MS"/>
              </a:rPr>
              <a:t> </a:t>
            </a:r>
            <a:r>
              <a:rPr sz="2400" spc="-25" dirty="0">
                <a:latin typeface="Arial Unicode MS"/>
                <a:cs typeface="Arial Unicode MS"/>
              </a:rPr>
              <a:t>que </a:t>
            </a:r>
            <a:r>
              <a:rPr sz="2400" dirty="0">
                <a:latin typeface="Arial Unicode MS"/>
                <a:cs typeface="Arial Unicode MS"/>
              </a:rPr>
              <a:t>completar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todo</a:t>
            </a:r>
            <a:r>
              <a:rPr sz="2400" spc="1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el</a:t>
            </a:r>
            <a:r>
              <a:rPr sz="2400" spc="1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trabajo,</a:t>
            </a:r>
            <a:r>
              <a:rPr sz="2400" spc="1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se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necesitarían</a:t>
            </a:r>
            <a:r>
              <a:rPr sz="2400" spc="1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4</a:t>
            </a:r>
            <a:r>
              <a:rPr sz="2400" spc="1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años</a:t>
            </a:r>
            <a:r>
              <a:rPr sz="2400" spc="1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para</a:t>
            </a:r>
            <a:r>
              <a:rPr sz="2400" spc="1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escribir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las</a:t>
            </a:r>
            <a:r>
              <a:rPr sz="2400" spc="1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especificaciones</a:t>
            </a:r>
            <a:r>
              <a:rPr sz="2400" spc="1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prueba</a:t>
            </a:r>
            <a:r>
              <a:rPr sz="2400" spc="1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spc="-20" dirty="0">
                <a:latin typeface="Arial Unicode MS"/>
                <a:cs typeface="Arial Unicode MS"/>
              </a:rPr>
              <a:t>tipo </a:t>
            </a:r>
            <a:r>
              <a:rPr sz="2400" dirty="0">
                <a:latin typeface="Arial Unicode MS"/>
                <a:cs typeface="Arial Unicode MS"/>
              </a:rPr>
              <a:t>funcional,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30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años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para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completar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las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pruebas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y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varios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años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para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escribir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el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informes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las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spc="-10" dirty="0">
                <a:latin typeface="Arial Unicode MS"/>
                <a:cs typeface="Arial Unicode MS"/>
              </a:rPr>
              <a:t>pruebas</a:t>
            </a:r>
            <a:r>
              <a:rPr sz="2400" spc="-10" dirty="0">
                <a:latin typeface="Arial Unicode MS"/>
                <a:cs typeface="Arial Unicode MS"/>
              </a:rPr>
              <a:t>.</a:t>
            </a:r>
            <a:endParaRPr sz="2400" dirty="0">
              <a:latin typeface="Arial Unicode MS"/>
              <a:cs typeface="Arial Unicode MS"/>
            </a:endParaRPr>
          </a:p>
          <a:p>
            <a:pPr marL="12700" algn="just">
              <a:lnSpc>
                <a:spcPts val="1900"/>
              </a:lnSpc>
              <a:spcBef>
                <a:spcPts val="925"/>
              </a:spcBef>
            </a:pPr>
            <a:r>
              <a:rPr sz="2400" dirty="0">
                <a:latin typeface="Arial Unicode MS"/>
                <a:cs typeface="Arial Unicode MS"/>
              </a:rPr>
              <a:t>Claramente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se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necesitan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procesos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y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equipos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spc="-10" dirty="0" err="1">
                <a:latin typeface="Arial Unicode MS"/>
                <a:cs typeface="Arial Unicode MS"/>
              </a:rPr>
              <a:t>automatizados</a:t>
            </a:r>
            <a:r>
              <a:rPr sz="2400" spc="-10" dirty="0" smtClean="0">
                <a:latin typeface="Arial Unicode MS"/>
                <a:cs typeface="Arial Unicode MS"/>
              </a:rPr>
              <a:t>.</a:t>
            </a:r>
            <a:endParaRPr lang="es-ES" sz="2400" spc="-10" dirty="0" smtClean="0">
              <a:latin typeface="Arial Unicode MS"/>
              <a:cs typeface="Arial Unicode MS"/>
            </a:endParaRPr>
          </a:p>
          <a:p>
            <a:pPr marL="12700" algn="just">
              <a:lnSpc>
                <a:spcPts val="1900"/>
              </a:lnSpc>
              <a:spcBef>
                <a:spcPts val="925"/>
              </a:spcBef>
            </a:pPr>
            <a:endParaRPr lang="es-ES" sz="2400" spc="-10" dirty="0" smtClean="0">
              <a:latin typeface="Arial Unicode MS"/>
              <a:cs typeface="Arial Unicode MS"/>
            </a:endParaRPr>
          </a:p>
          <a:p>
            <a:pPr marL="12700" algn="just">
              <a:lnSpc>
                <a:spcPts val="1900"/>
              </a:lnSpc>
              <a:spcBef>
                <a:spcPts val="925"/>
              </a:spcBef>
            </a:pPr>
            <a:r>
              <a:rPr lang="en-US" sz="2400" b="1" spc="-35" dirty="0" smtClean="0">
                <a:latin typeface="Arial"/>
                <a:cs typeface="Arial"/>
              </a:rPr>
              <a:t>PRUEBAS</a:t>
            </a:r>
            <a:r>
              <a:rPr lang="en-US" sz="2400" b="1" spc="5" dirty="0" smtClean="0">
                <a:latin typeface="Arial"/>
                <a:cs typeface="Arial"/>
              </a:rPr>
              <a:t> </a:t>
            </a:r>
            <a:r>
              <a:rPr lang="en-US" sz="2400" b="1" spc="-30" dirty="0" smtClean="0">
                <a:latin typeface="Arial"/>
                <a:cs typeface="Arial"/>
              </a:rPr>
              <a:t>DE</a:t>
            </a:r>
            <a:r>
              <a:rPr lang="en-US" sz="2400" b="1" spc="10" dirty="0" smtClean="0">
                <a:latin typeface="Arial"/>
                <a:cs typeface="Arial"/>
              </a:rPr>
              <a:t> </a:t>
            </a:r>
            <a:r>
              <a:rPr lang="en-US" sz="2400" b="1" spc="-10" dirty="0" smtClean="0">
                <a:latin typeface="Arial"/>
                <a:cs typeface="Arial"/>
              </a:rPr>
              <a:t>CLASIFICACIÓN</a:t>
            </a:r>
          </a:p>
          <a:p>
            <a:pPr marL="12700" algn="just">
              <a:lnSpc>
                <a:spcPts val="1900"/>
              </a:lnSpc>
              <a:spcBef>
                <a:spcPts val="925"/>
              </a:spcBef>
            </a:pPr>
            <a:endParaRPr lang="en-US" sz="2400" b="1" spc="-10" dirty="0" smtClean="0">
              <a:latin typeface="Arial"/>
              <a:cs typeface="Arial"/>
            </a:endParaRPr>
          </a:p>
          <a:p>
            <a:pPr marL="12700" algn="just">
              <a:lnSpc>
                <a:spcPts val="1900"/>
              </a:lnSpc>
              <a:spcBef>
                <a:spcPts val="100"/>
              </a:spcBef>
            </a:pPr>
            <a:r>
              <a:rPr lang="es-ES" sz="2400" spc="-10" dirty="0" smtClean="0">
                <a:latin typeface="Arial Unicode MS"/>
                <a:cs typeface="Arial Unicode MS"/>
              </a:rPr>
              <a:t>Las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pruebas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tipo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clasificación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completan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para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garantizar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componentes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utilicen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dentro</a:t>
            </a:r>
            <a:endParaRPr lang="es-ES" sz="2400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1900"/>
              </a:lnSpc>
            </a:pP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sus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clasificaciones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definidas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no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haya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riesgos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incendio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o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descarga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eléctrica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condiciones </a:t>
            </a:r>
            <a:r>
              <a:rPr lang="es-ES" sz="2400" dirty="0" smtClean="0">
                <a:latin typeface="Arial Unicode MS"/>
                <a:cs typeface="Arial Unicode MS"/>
              </a:rPr>
              <a:t>normales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carga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o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falla.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Además,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esto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hace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junto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verificación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producto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cumple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su </a:t>
            </a:r>
            <a:r>
              <a:rPr lang="es-ES" sz="2400" dirty="0" smtClean="0">
                <a:latin typeface="Arial Unicode MS"/>
                <a:cs typeface="Arial Unicode MS"/>
              </a:rPr>
              <a:t>especificación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técnica.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Las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siguientes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son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las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pruebas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tipo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nominal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realizadas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relés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protección. </a:t>
            </a:r>
            <a:r>
              <a:rPr lang="es-ES" sz="2400" spc="-55" dirty="0" smtClean="0">
                <a:latin typeface="Arial Unicode MS"/>
                <a:cs typeface="Arial Unicode MS"/>
              </a:rPr>
              <a:t>Se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definen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spc="-45" dirty="0" smtClean="0">
                <a:latin typeface="Arial Unicode MS"/>
                <a:cs typeface="Arial Unicode MS"/>
              </a:rPr>
              <a:t>IEC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60255-</a:t>
            </a:r>
            <a:r>
              <a:rPr lang="es-ES" sz="2400" spc="-25" dirty="0" smtClean="0">
                <a:latin typeface="Arial Unicode MS"/>
                <a:cs typeface="Arial Unicode MS"/>
              </a:rPr>
              <a:t>1.</a:t>
            </a:r>
          </a:p>
          <a:p>
            <a:pPr marL="12700" marR="5080" algn="just">
              <a:lnSpc>
                <a:spcPts val="1900"/>
              </a:lnSpc>
            </a:pPr>
            <a:endParaRPr lang="es-ES" sz="2400" spc="-25" dirty="0">
              <a:latin typeface="Arial Unicode MS"/>
              <a:cs typeface="Arial Unicode MS"/>
            </a:endParaRPr>
          </a:p>
          <a:p>
            <a:pPr marL="12700" algn="just">
              <a:lnSpc>
                <a:spcPts val="1900"/>
              </a:lnSpc>
              <a:spcBef>
                <a:spcPts val="100"/>
              </a:spcBef>
            </a:pPr>
            <a:r>
              <a:rPr lang="es-ES" sz="2400" b="1" spc="-60" dirty="0" smtClean="0">
                <a:latin typeface="Arial"/>
                <a:cs typeface="Arial"/>
              </a:rPr>
              <a:t>PRUEBAS</a:t>
            </a:r>
            <a:r>
              <a:rPr lang="es-ES" sz="2400" b="1" spc="10" dirty="0" smtClean="0">
                <a:latin typeface="Arial"/>
                <a:cs typeface="Arial"/>
              </a:rPr>
              <a:t> </a:t>
            </a:r>
            <a:r>
              <a:rPr lang="es-ES" sz="2400" b="1" spc="-50" dirty="0" smtClean="0">
                <a:latin typeface="Arial"/>
                <a:cs typeface="Arial"/>
              </a:rPr>
              <a:t>DE</a:t>
            </a:r>
            <a:r>
              <a:rPr lang="es-ES" sz="2400" b="1" spc="15" dirty="0" smtClean="0">
                <a:latin typeface="Arial"/>
                <a:cs typeface="Arial"/>
              </a:rPr>
              <a:t> </a:t>
            </a:r>
            <a:r>
              <a:rPr lang="es-ES" sz="2400" b="1" spc="-35" dirty="0" smtClean="0">
                <a:latin typeface="Arial"/>
                <a:cs typeface="Arial"/>
              </a:rPr>
              <a:t>RESISTENCIA</a:t>
            </a:r>
            <a:r>
              <a:rPr lang="es-ES" sz="2400" b="1" spc="15" dirty="0" smtClean="0">
                <a:latin typeface="Arial"/>
                <a:cs typeface="Arial"/>
              </a:rPr>
              <a:t> </a:t>
            </a:r>
            <a:r>
              <a:rPr lang="es-ES" sz="2400" b="1" spc="-10" dirty="0" smtClean="0">
                <a:latin typeface="Arial"/>
                <a:cs typeface="Arial"/>
              </a:rPr>
              <a:t>TÉRMICA</a:t>
            </a:r>
            <a:endParaRPr lang="es-ES" sz="2400" dirty="0" smtClean="0">
              <a:latin typeface="Arial"/>
              <a:cs typeface="Arial"/>
            </a:endParaRPr>
          </a:p>
          <a:p>
            <a:pPr marL="12700" marR="5080" algn="just">
              <a:lnSpc>
                <a:spcPts val="1900"/>
              </a:lnSpc>
              <a:spcBef>
                <a:spcPts val="550"/>
              </a:spcBef>
            </a:pP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resistencia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térmica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spc="-40" dirty="0" smtClean="0">
                <a:latin typeface="Arial Unicode MS"/>
                <a:cs typeface="Arial Unicode MS"/>
              </a:rPr>
              <a:t>TT,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spc="-70" dirty="0" smtClean="0">
                <a:latin typeface="Arial Unicode MS"/>
                <a:cs typeface="Arial Unicode MS"/>
              </a:rPr>
              <a:t>TC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circuitos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contacto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salida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realiza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para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garantizar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el </a:t>
            </a:r>
            <a:r>
              <a:rPr lang="es-ES" sz="2400" dirty="0" smtClean="0">
                <a:latin typeface="Arial Unicode MS"/>
                <a:cs typeface="Arial Unicode MS"/>
              </a:rPr>
              <a:t>cumplimiento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las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condiciones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definidas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sobrecarga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continua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corta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duración.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Además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la </a:t>
            </a:r>
            <a:r>
              <a:rPr lang="es-ES" sz="2400" dirty="0" smtClean="0">
                <a:latin typeface="Arial Unicode MS"/>
                <a:cs typeface="Arial Unicode MS"/>
              </a:rPr>
              <a:t>verificación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funcional,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criterio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aprobación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no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haya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ningún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efecto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dañino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conjunto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del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relé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o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elementos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circuito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cuando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producto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expone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las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condiciones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sobrecarga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se </a:t>
            </a:r>
            <a:r>
              <a:rPr lang="es-ES" sz="2400" dirty="0" smtClean="0">
                <a:latin typeface="Arial Unicode MS"/>
                <a:cs typeface="Arial Unicode MS"/>
              </a:rPr>
              <a:t>pueden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esperar.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resistencia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térmica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evalúa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durante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spc="50" dirty="0" smtClean="0">
                <a:latin typeface="Arial Unicode MS"/>
                <a:cs typeface="Arial Unicode MS"/>
              </a:rPr>
              <a:t>un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período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tiempo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1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para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spc="-70" dirty="0" smtClean="0">
                <a:latin typeface="Arial Unicode MS"/>
                <a:cs typeface="Arial Unicode MS"/>
              </a:rPr>
              <a:t>CT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10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spc="-20" dirty="0" smtClean="0">
                <a:latin typeface="Arial Unicode MS"/>
                <a:cs typeface="Arial Unicode MS"/>
              </a:rPr>
              <a:t>para </a:t>
            </a:r>
            <a:r>
              <a:rPr lang="es-ES" sz="2400" spc="-25" dirty="0" smtClean="0">
                <a:latin typeface="Arial Unicode MS"/>
                <a:cs typeface="Arial Unicode MS"/>
              </a:rPr>
              <a:t>VT.</a:t>
            </a:r>
          </a:p>
          <a:p>
            <a:pPr marL="12700" marR="5080" algn="just">
              <a:lnSpc>
                <a:spcPts val="1900"/>
              </a:lnSpc>
              <a:spcBef>
                <a:spcPts val="550"/>
              </a:spcBef>
            </a:pPr>
            <a:endParaRPr lang="es-ES" sz="2400" spc="-25" dirty="0" smtClean="0">
              <a:latin typeface="Arial Unicode MS"/>
              <a:cs typeface="Arial Unicode MS"/>
            </a:endParaRPr>
          </a:p>
          <a:p>
            <a:pPr marL="12700" algn="just">
              <a:lnSpc>
                <a:spcPts val="1900"/>
              </a:lnSpc>
              <a:spcBef>
                <a:spcPts val="100"/>
              </a:spcBef>
            </a:pPr>
            <a:r>
              <a:rPr lang="es-ES" sz="2400" b="1" spc="-45" dirty="0" smtClean="0">
                <a:latin typeface="Arial"/>
                <a:cs typeface="Arial"/>
              </a:rPr>
              <a:t>PRUEBA</a:t>
            </a:r>
            <a:r>
              <a:rPr lang="es-ES" sz="2400" b="1" spc="-10" dirty="0" smtClean="0">
                <a:latin typeface="Arial"/>
                <a:cs typeface="Arial"/>
              </a:rPr>
              <a:t> </a:t>
            </a:r>
            <a:r>
              <a:rPr lang="es-ES" sz="2400" b="1" spc="-50" dirty="0" smtClean="0">
                <a:latin typeface="Arial"/>
                <a:cs typeface="Arial"/>
              </a:rPr>
              <a:t>DE</a:t>
            </a:r>
            <a:r>
              <a:rPr lang="es-ES" sz="2400" b="1" spc="-5" dirty="0" smtClean="0">
                <a:latin typeface="Arial"/>
                <a:cs typeface="Arial"/>
              </a:rPr>
              <a:t> </a:t>
            </a:r>
            <a:r>
              <a:rPr lang="es-ES" sz="2400" b="1" spc="-50" dirty="0" smtClean="0">
                <a:latin typeface="Arial"/>
                <a:cs typeface="Arial"/>
              </a:rPr>
              <a:t>CARGA</a:t>
            </a:r>
            <a:r>
              <a:rPr lang="es-ES" sz="2400" b="1" spc="-10" dirty="0" smtClean="0">
                <a:latin typeface="Arial"/>
                <a:cs typeface="Arial"/>
              </a:rPr>
              <a:t> </a:t>
            </a:r>
            <a:r>
              <a:rPr lang="es-ES" sz="2400" b="1" spc="-45" dirty="0" smtClean="0">
                <a:latin typeface="Arial"/>
                <a:cs typeface="Arial"/>
              </a:rPr>
              <a:t>DEL</a:t>
            </a:r>
            <a:r>
              <a:rPr lang="es-ES" sz="2400" b="1" spc="-5" dirty="0" smtClean="0">
                <a:latin typeface="Arial"/>
                <a:cs typeface="Arial"/>
              </a:rPr>
              <a:t> </a:t>
            </a:r>
            <a:r>
              <a:rPr lang="es-ES" sz="2400" b="1" spc="-20" dirty="0" smtClean="0">
                <a:latin typeface="Arial"/>
                <a:cs typeface="Arial"/>
              </a:rPr>
              <a:t>RELÉ</a:t>
            </a:r>
            <a:endParaRPr lang="es-ES" sz="2400" dirty="0" smtClean="0">
              <a:latin typeface="Arial"/>
              <a:cs typeface="Arial"/>
            </a:endParaRPr>
          </a:p>
          <a:p>
            <a:pPr marL="12700" marR="5080" algn="just">
              <a:lnSpc>
                <a:spcPts val="1900"/>
              </a:lnSpc>
              <a:spcBef>
                <a:spcPts val="570"/>
              </a:spcBef>
            </a:pPr>
            <a:r>
              <a:rPr lang="es-ES" sz="2400" spc="-65" dirty="0" smtClean="0">
                <a:latin typeface="Arial Unicode MS"/>
                <a:cs typeface="Arial Unicode MS"/>
              </a:rPr>
              <a:t>Se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miden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las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cargas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suministro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auxiliar,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las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entradas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ópticamente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aisladas,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spc="-50" dirty="0" smtClean="0">
                <a:latin typeface="Arial Unicode MS"/>
                <a:cs typeface="Arial Unicode MS"/>
              </a:rPr>
              <a:t>TT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spc="-70" dirty="0" smtClean="0">
                <a:latin typeface="Arial Unicode MS"/>
                <a:cs typeface="Arial Unicode MS"/>
              </a:rPr>
              <a:t>TC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spc="-20" dirty="0" smtClean="0">
                <a:latin typeface="Arial Unicode MS"/>
                <a:cs typeface="Arial Unicode MS"/>
              </a:rPr>
              <a:t>para </a:t>
            </a:r>
            <a:r>
              <a:rPr lang="es-ES" sz="2400" dirty="0" smtClean="0">
                <a:latin typeface="Arial Unicode MS"/>
                <a:cs typeface="Arial Unicode MS"/>
              </a:rPr>
              <a:t>determinar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producto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cumple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su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especificación.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carga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productos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una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spc="-20" dirty="0" smtClean="0">
                <a:latin typeface="Arial Unicode MS"/>
                <a:cs typeface="Arial Unicode MS"/>
              </a:rPr>
              <a:t>gran </a:t>
            </a:r>
            <a:r>
              <a:rPr lang="es-ES" sz="2400" dirty="0" smtClean="0">
                <a:latin typeface="Arial Unicode MS"/>
                <a:cs typeface="Arial Unicode MS"/>
              </a:rPr>
              <a:t>cantidad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circuitos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entrada/salida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específica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aplicación,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decir,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aumenta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según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la </a:t>
            </a:r>
            <a:r>
              <a:rPr lang="es-ES" sz="2400" dirty="0" smtClean="0">
                <a:latin typeface="Arial Unicode MS"/>
                <a:cs typeface="Arial Unicode MS"/>
              </a:rPr>
              <a:t>cantidad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puertos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contacto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entrada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salida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ópticamente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aislados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energizan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en </a:t>
            </a:r>
            <a:r>
              <a:rPr lang="es-ES" sz="2400" dirty="0" smtClean="0">
                <a:latin typeface="Arial Unicode MS"/>
                <a:cs typeface="Arial Unicode MS"/>
              </a:rPr>
              <a:t>condiciones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normales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carga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sistema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energía.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Por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general,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cree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no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más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50%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estos</a:t>
            </a:r>
            <a:r>
              <a:rPr lang="es-ES" sz="2400" spc="1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puertos</a:t>
            </a:r>
            <a:r>
              <a:rPr lang="es-ES" sz="2400" spc="1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estarán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energizados</a:t>
            </a:r>
            <a:r>
              <a:rPr lang="es-ES" sz="2400" spc="1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simultáneamente</a:t>
            </a:r>
            <a:r>
              <a:rPr lang="es-ES" sz="2400" spc="1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cualquier</a:t>
            </a:r>
            <a:r>
              <a:rPr lang="es-ES" sz="2400" spc="195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instalación.</a:t>
            </a:r>
            <a:endParaRPr lang="es-ES" sz="2400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ct val="190800"/>
              </a:lnSpc>
              <a:spcBef>
                <a:spcPts val="550"/>
              </a:spcBef>
            </a:pPr>
            <a:endParaRPr lang="es-ES" sz="2000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ct val="190900"/>
              </a:lnSpc>
            </a:pPr>
            <a:endParaRPr lang="es-ES" sz="2000" dirty="0" smtClean="0">
              <a:latin typeface="Arial Unicode MS"/>
              <a:cs typeface="Arial Unicode MS"/>
            </a:endParaRPr>
          </a:p>
          <a:p>
            <a:pPr marL="12700" algn="just">
              <a:spcBef>
                <a:spcPts val="925"/>
              </a:spcBef>
            </a:pPr>
            <a:endParaRPr lang="es-ES" sz="2000" b="1" spc="-10" dirty="0">
              <a:latin typeface="Arial"/>
              <a:cs typeface="Arial"/>
            </a:endParaRPr>
          </a:p>
          <a:p>
            <a:pPr marL="12700" algn="just">
              <a:spcBef>
                <a:spcPts val="925"/>
              </a:spcBef>
            </a:pPr>
            <a:endParaRPr lang="en-US" sz="2000" dirty="0" smtClean="0">
              <a:latin typeface="Arial"/>
              <a:cs typeface="Arial"/>
            </a:endParaRPr>
          </a:p>
          <a:p>
            <a:pPr marL="12700">
              <a:spcBef>
                <a:spcPts val="925"/>
              </a:spcBef>
            </a:pPr>
            <a:endParaRPr sz="850"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3400" y="457200"/>
            <a:ext cx="12573000" cy="104980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900"/>
              </a:lnSpc>
              <a:spcBef>
                <a:spcPts val="100"/>
              </a:spcBef>
            </a:pPr>
            <a:r>
              <a:rPr sz="2400" b="1" spc="-30" dirty="0">
                <a:latin typeface="Arial"/>
                <a:cs typeface="Arial"/>
              </a:rPr>
              <a:t>ENTRADAS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0" dirty="0">
                <a:latin typeface="Arial"/>
                <a:cs typeface="Arial"/>
              </a:rPr>
              <a:t>DE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RELÉ</a:t>
            </a:r>
            <a:endParaRPr sz="2400" dirty="0">
              <a:latin typeface="Arial"/>
              <a:cs typeface="Arial"/>
            </a:endParaRPr>
          </a:p>
          <a:p>
            <a:pPr marL="12700" marR="5080">
              <a:lnSpc>
                <a:spcPts val="1900"/>
              </a:lnSpc>
              <a:spcBef>
                <a:spcPts val="570"/>
              </a:spcBef>
            </a:pPr>
            <a:r>
              <a:rPr sz="2400" spc="-10" dirty="0">
                <a:latin typeface="Arial Unicode MS"/>
                <a:cs typeface="Arial Unicode MS"/>
              </a:rPr>
              <a:t>Las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entradas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relé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se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verifican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en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los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rangos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especificados.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spc="-10" dirty="0">
                <a:latin typeface="Arial Unicode MS"/>
                <a:cs typeface="Arial Unicode MS"/>
              </a:rPr>
              <a:t>Las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entradas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incluyen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aquellas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spc="-20" dirty="0">
                <a:latin typeface="Arial Unicode MS"/>
                <a:cs typeface="Arial Unicode MS"/>
              </a:rPr>
              <a:t>para </a:t>
            </a:r>
            <a:r>
              <a:rPr sz="2400" dirty="0">
                <a:latin typeface="Arial Unicode MS"/>
                <a:cs typeface="Arial Unicode MS"/>
              </a:rPr>
              <a:t>voltaje</a:t>
            </a:r>
            <a:r>
              <a:rPr sz="2400" spc="15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auxiliar,</a:t>
            </a:r>
            <a:r>
              <a:rPr sz="2400" spc="155" dirty="0">
                <a:latin typeface="Arial Unicode MS"/>
                <a:cs typeface="Arial Unicode MS"/>
              </a:rPr>
              <a:t> </a:t>
            </a:r>
            <a:r>
              <a:rPr sz="2400" spc="-45" dirty="0">
                <a:latin typeface="Arial Unicode MS"/>
                <a:cs typeface="Arial Unicode MS"/>
              </a:rPr>
              <a:t>VT,</a:t>
            </a:r>
            <a:r>
              <a:rPr sz="2400" spc="155" dirty="0">
                <a:latin typeface="Arial Unicode MS"/>
                <a:cs typeface="Arial Unicode MS"/>
              </a:rPr>
              <a:t> </a:t>
            </a:r>
            <a:r>
              <a:rPr sz="2400" spc="-50" dirty="0">
                <a:latin typeface="Arial Unicode MS"/>
                <a:cs typeface="Arial Unicode MS"/>
              </a:rPr>
              <a:t>CT,</a:t>
            </a:r>
            <a:r>
              <a:rPr sz="2400" spc="15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frecuencia,</a:t>
            </a:r>
            <a:r>
              <a:rPr sz="2400" spc="15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entradas</a:t>
            </a:r>
            <a:r>
              <a:rPr sz="2400" spc="15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digitales</a:t>
            </a:r>
            <a:r>
              <a:rPr sz="2400" spc="15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ópticamente</a:t>
            </a:r>
            <a:r>
              <a:rPr sz="2400" spc="15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aisladas</a:t>
            </a:r>
            <a:r>
              <a:rPr sz="2400" spc="16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y</a:t>
            </a:r>
            <a:r>
              <a:rPr sz="2400" spc="15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elementos</a:t>
            </a:r>
            <a:r>
              <a:rPr sz="2400" spc="155" dirty="0">
                <a:latin typeface="Arial Unicode MS"/>
                <a:cs typeface="Arial Unicode MS"/>
              </a:rPr>
              <a:t> </a:t>
            </a:r>
            <a:r>
              <a:rPr sz="2400" spc="-25" dirty="0">
                <a:latin typeface="Arial Unicode MS"/>
                <a:cs typeface="Arial Unicode MS"/>
              </a:rPr>
              <a:t>de </a:t>
            </a:r>
            <a:r>
              <a:rPr sz="2400" spc="-10" dirty="0" err="1">
                <a:latin typeface="Arial Unicode MS"/>
                <a:cs typeface="Arial Unicode MS"/>
              </a:rPr>
              <a:t>comunicación</a:t>
            </a:r>
            <a:r>
              <a:rPr sz="2400" spc="-10" dirty="0" smtClean="0">
                <a:latin typeface="Arial Unicode MS"/>
                <a:cs typeface="Arial Unicode MS"/>
              </a:rPr>
              <a:t>.</a:t>
            </a:r>
            <a:endParaRPr lang="es-ES" sz="2400" spc="-10" dirty="0" smtClean="0">
              <a:latin typeface="Arial Unicode MS"/>
              <a:cs typeface="Arial Unicode MS"/>
            </a:endParaRPr>
          </a:p>
          <a:p>
            <a:pPr marL="12700" marR="5080">
              <a:lnSpc>
                <a:spcPts val="1900"/>
              </a:lnSpc>
              <a:spcBef>
                <a:spcPts val="570"/>
              </a:spcBef>
            </a:pPr>
            <a:endParaRPr lang="es-ES" sz="2400" spc="-10" dirty="0">
              <a:latin typeface="Arial Unicode MS"/>
              <a:cs typeface="Arial Unicode MS"/>
            </a:endParaRPr>
          </a:p>
          <a:p>
            <a:pPr marL="12700">
              <a:lnSpc>
                <a:spcPts val="1900"/>
              </a:lnSpc>
              <a:spcBef>
                <a:spcPts val="100"/>
              </a:spcBef>
            </a:pPr>
            <a:r>
              <a:rPr lang="es-ES" sz="2400" b="1" spc="-35" dirty="0" smtClean="0">
                <a:latin typeface="Arial"/>
                <a:cs typeface="Arial"/>
              </a:rPr>
              <a:t>CONTACTOS</a:t>
            </a:r>
            <a:r>
              <a:rPr lang="es-ES" sz="2400" b="1" spc="-10" dirty="0" smtClean="0">
                <a:latin typeface="Arial"/>
                <a:cs typeface="Arial"/>
              </a:rPr>
              <a:t> </a:t>
            </a:r>
            <a:r>
              <a:rPr lang="es-ES" sz="2400" b="1" spc="-50" dirty="0" smtClean="0">
                <a:latin typeface="Arial"/>
                <a:cs typeface="Arial"/>
              </a:rPr>
              <a:t>DE</a:t>
            </a:r>
            <a:r>
              <a:rPr lang="es-ES" sz="2400" b="1" spc="-10" dirty="0" smtClean="0">
                <a:latin typeface="Arial"/>
                <a:cs typeface="Arial"/>
              </a:rPr>
              <a:t> </a:t>
            </a:r>
            <a:r>
              <a:rPr lang="es-ES" sz="2400" b="1" spc="-20" dirty="0" smtClean="0">
                <a:latin typeface="Arial"/>
                <a:cs typeface="Arial"/>
              </a:rPr>
              <a:t>SALIDA</a:t>
            </a:r>
            <a:r>
              <a:rPr lang="es-ES" sz="2400" b="1" spc="-10" dirty="0" smtClean="0">
                <a:latin typeface="Arial"/>
                <a:cs typeface="Arial"/>
              </a:rPr>
              <a:t> </a:t>
            </a:r>
            <a:r>
              <a:rPr lang="es-ES" sz="2400" b="1" spc="-50" dirty="0" smtClean="0">
                <a:latin typeface="Arial"/>
                <a:cs typeface="Arial"/>
              </a:rPr>
              <a:t>DE</a:t>
            </a:r>
            <a:r>
              <a:rPr lang="es-ES" sz="2400" b="1" spc="-10" dirty="0" smtClean="0">
                <a:latin typeface="Arial"/>
                <a:cs typeface="Arial"/>
              </a:rPr>
              <a:t> </a:t>
            </a:r>
            <a:r>
              <a:rPr lang="es-ES" sz="2400" b="1" spc="-20" dirty="0" smtClean="0">
                <a:latin typeface="Arial"/>
                <a:cs typeface="Arial"/>
              </a:rPr>
              <a:t>RELÉ</a:t>
            </a:r>
            <a:endParaRPr lang="es-ES" sz="2400" dirty="0" smtClean="0">
              <a:latin typeface="Arial"/>
              <a:cs typeface="Arial"/>
            </a:endParaRPr>
          </a:p>
          <a:p>
            <a:pPr marL="12700" marR="5080">
              <a:lnSpc>
                <a:spcPts val="1900"/>
              </a:lnSpc>
              <a:spcBef>
                <a:spcPts val="530"/>
              </a:spcBef>
            </a:pP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contactos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salida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relé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protección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están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probados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para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asegurarse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cumplen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las</a:t>
            </a:r>
            <a:r>
              <a:rPr lang="es-ES" sz="2400" dirty="0" smtClean="0">
                <a:latin typeface="Arial Unicode MS"/>
                <a:cs typeface="Arial Unicode MS"/>
              </a:rPr>
              <a:t> especificaciones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producto.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Deben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completarse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pruebas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especiales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resistencia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tipo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resistencia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CC,</a:t>
            </a:r>
            <a:r>
              <a:rPr lang="es-ES" sz="2400" dirty="0" smtClean="0">
                <a:latin typeface="Arial Unicode MS"/>
                <a:cs typeface="Arial Unicode MS"/>
              </a:rPr>
              <a:t> ya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suministro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normal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través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batería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estación.</a:t>
            </a:r>
          </a:p>
          <a:p>
            <a:pPr marL="12700" marR="5080">
              <a:lnSpc>
                <a:spcPts val="1900"/>
              </a:lnSpc>
              <a:spcBef>
                <a:spcPts val="530"/>
              </a:spcBef>
            </a:pPr>
            <a:endParaRPr lang="es-ES" sz="2400" spc="-10" dirty="0">
              <a:latin typeface="Arial Unicode MS"/>
              <a:cs typeface="Arial Unicode MS"/>
            </a:endParaRPr>
          </a:p>
          <a:p>
            <a:pPr marL="12700">
              <a:lnSpc>
                <a:spcPts val="1900"/>
              </a:lnSpc>
              <a:spcBef>
                <a:spcPts val="100"/>
              </a:spcBef>
            </a:pPr>
            <a:r>
              <a:rPr lang="es-ES" sz="2400" b="1" spc="-40" dirty="0" smtClean="0">
                <a:latin typeface="Arial"/>
                <a:cs typeface="Arial"/>
              </a:rPr>
              <a:t>PRUEBA</a:t>
            </a:r>
            <a:r>
              <a:rPr lang="es-ES" sz="2400" b="1" spc="5" dirty="0" smtClean="0">
                <a:latin typeface="Arial"/>
                <a:cs typeface="Arial"/>
              </a:rPr>
              <a:t> </a:t>
            </a:r>
            <a:r>
              <a:rPr lang="es-ES" sz="2400" b="1" spc="-45" dirty="0" smtClean="0">
                <a:latin typeface="Arial"/>
                <a:cs typeface="Arial"/>
              </a:rPr>
              <a:t>DE</a:t>
            </a:r>
            <a:r>
              <a:rPr lang="es-ES" sz="2400" b="1" spc="10" dirty="0" smtClean="0">
                <a:latin typeface="Arial"/>
                <a:cs typeface="Arial"/>
              </a:rPr>
              <a:t> </a:t>
            </a:r>
            <a:r>
              <a:rPr lang="es-ES" sz="2400" b="1" spc="-35" dirty="0" smtClean="0">
                <a:latin typeface="Arial"/>
                <a:cs typeface="Arial"/>
              </a:rPr>
              <a:t>RESISTENCIA</a:t>
            </a:r>
            <a:r>
              <a:rPr lang="es-ES" sz="2400" b="1" spc="5" dirty="0" smtClean="0">
                <a:latin typeface="Arial"/>
                <a:cs typeface="Arial"/>
              </a:rPr>
              <a:t> </a:t>
            </a:r>
            <a:r>
              <a:rPr lang="es-ES" sz="2400" b="1" spc="-45" dirty="0" smtClean="0">
                <a:latin typeface="Arial"/>
                <a:cs typeface="Arial"/>
              </a:rPr>
              <a:t>DE</a:t>
            </a:r>
            <a:r>
              <a:rPr lang="es-ES" sz="2400" b="1" spc="10" dirty="0" smtClean="0">
                <a:latin typeface="Arial"/>
                <a:cs typeface="Arial"/>
              </a:rPr>
              <a:t> </a:t>
            </a:r>
            <a:r>
              <a:rPr lang="es-ES" sz="2400" b="1" spc="-10" dirty="0" smtClean="0">
                <a:latin typeface="Arial"/>
                <a:cs typeface="Arial"/>
              </a:rPr>
              <a:t>AISLAMIENTO</a:t>
            </a:r>
            <a:endParaRPr lang="es-ES" sz="2400" dirty="0" smtClean="0">
              <a:latin typeface="Arial"/>
              <a:cs typeface="Arial"/>
            </a:endParaRPr>
          </a:p>
          <a:p>
            <a:pPr marL="12700" marR="5080">
              <a:lnSpc>
                <a:spcPts val="1900"/>
              </a:lnSpc>
              <a:spcBef>
                <a:spcPts val="570"/>
              </a:spcBef>
            </a:pP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prueba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resistencia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aislamiento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completa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acuerdo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spc="-45" dirty="0" smtClean="0">
                <a:latin typeface="Arial Unicode MS"/>
                <a:cs typeface="Arial Unicode MS"/>
              </a:rPr>
              <a:t>IEC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60255-27,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decir,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500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spc="-70" dirty="0" smtClean="0">
                <a:latin typeface="Arial Unicode MS"/>
                <a:cs typeface="Arial Unicode MS"/>
              </a:rPr>
              <a:t>V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spc="-65" dirty="0" smtClean="0">
                <a:latin typeface="Arial Unicode MS"/>
                <a:cs typeface="Arial Unicode MS"/>
              </a:rPr>
              <a:t>CC.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spc="-50" dirty="0" smtClean="0">
                <a:latin typeface="Arial Unicode MS"/>
                <a:cs typeface="Arial Unicode MS"/>
              </a:rPr>
              <a:t>-</a:t>
            </a:r>
            <a:r>
              <a:rPr lang="es-ES" sz="2400" dirty="0" smtClean="0">
                <a:latin typeface="Arial Unicode MS"/>
                <a:cs typeface="Arial Unicode MS"/>
              </a:rPr>
              <a:t> 10%,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durante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spc="50" dirty="0" smtClean="0">
                <a:latin typeface="Arial Unicode MS"/>
                <a:cs typeface="Arial Unicode MS"/>
              </a:rPr>
              <a:t>un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mínimo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5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segundos.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Esto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completa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entre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todos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circuitos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tierra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caja, </a:t>
            </a:r>
            <a:r>
              <a:rPr lang="es-ES" sz="2400" dirty="0" smtClean="0">
                <a:latin typeface="Arial Unicode MS"/>
                <a:cs typeface="Arial Unicode MS"/>
              </a:rPr>
              <a:t>entre</a:t>
            </a:r>
            <a:r>
              <a:rPr lang="es-ES" sz="2400" spc="1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todos</a:t>
            </a:r>
            <a:r>
              <a:rPr lang="es-ES" sz="2400" spc="1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1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circuitos</a:t>
            </a:r>
            <a:r>
              <a:rPr lang="es-ES" sz="2400" spc="1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independientes</a:t>
            </a:r>
            <a:r>
              <a:rPr lang="es-ES" sz="2400" spc="1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1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entre</a:t>
            </a:r>
            <a:r>
              <a:rPr lang="es-ES" sz="2400" spc="1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1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contactos</a:t>
            </a:r>
            <a:r>
              <a:rPr lang="es-ES" sz="2400" spc="1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normalmente</a:t>
            </a:r>
            <a:r>
              <a:rPr lang="es-ES" sz="2400" spc="1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abiertos.</a:t>
            </a:r>
            <a:r>
              <a:rPr lang="es-ES" sz="2400" spc="170" dirty="0" smtClean="0">
                <a:latin typeface="Arial Unicode MS"/>
                <a:cs typeface="Arial Unicode MS"/>
              </a:rPr>
              <a:t> </a:t>
            </a:r>
            <a:r>
              <a:rPr lang="es-ES" sz="2400" spc="-30" dirty="0" smtClean="0">
                <a:latin typeface="Arial Unicode MS"/>
                <a:cs typeface="Arial Unicode MS"/>
              </a:rPr>
              <a:t>El</a:t>
            </a:r>
            <a:r>
              <a:rPr lang="es-ES" sz="2400" spc="1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criterio</a:t>
            </a:r>
            <a:r>
              <a:rPr lang="es-ES" sz="2400" spc="175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de </a:t>
            </a:r>
            <a:r>
              <a:rPr lang="es-ES" sz="2400" dirty="0" smtClean="0">
                <a:latin typeface="Arial Unicode MS"/>
                <a:cs typeface="Arial Unicode MS"/>
              </a:rPr>
              <a:t>aprobación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para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spc="50" dirty="0" smtClean="0">
                <a:latin typeface="Arial Unicode MS"/>
                <a:cs typeface="Arial Unicode MS"/>
              </a:rPr>
              <a:t>un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producto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nuevo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spc="50" dirty="0" smtClean="0">
                <a:latin typeface="Arial Unicode MS"/>
                <a:cs typeface="Arial Unicode MS"/>
              </a:rPr>
              <a:t>un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mínimo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100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MΩ.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Después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una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prueba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calor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húmedo,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criterio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aprobación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spc="50" dirty="0" smtClean="0">
                <a:latin typeface="Arial Unicode MS"/>
                <a:cs typeface="Arial Unicode MS"/>
              </a:rPr>
              <a:t>un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mínimo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10</a:t>
            </a:r>
            <a:r>
              <a:rPr lang="es-ES" sz="2400" spc="90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MΩ.</a:t>
            </a:r>
          </a:p>
          <a:p>
            <a:pPr marL="12700" marR="5080">
              <a:lnSpc>
                <a:spcPts val="1900"/>
              </a:lnSpc>
              <a:spcBef>
                <a:spcPts val="570"/>
              </a:spcBef>
            </a:pPr>
            <a:endParaRPr lang="es-ES" sz="2400" spc="-25" dirty="0">
              <a:latin typeface="Arial Unicode MS"/>
              <a:cs typeface="Arial Unicode MS"/>
            </a:endParaRPr>
          </a:p>
          <a:p>
            <a:pPr marL="12700">
              <a:lnSpc>
                <a:spcPts val="1900"/>
              </a:lnSpc>
              <a:spcBef>
                <a:spcPts val="100"/>
              </a:spcBef>
            </a:pPr>
            <a:r>
              <a:rPr lang="es-ES" sz="2400" b="1" dirty="0" smtClean="0">
                <a:latin typeface="Arial"/>
                <a:cs typeface="Arial"/>
              </a:rPr>
              <a:t>SUMINISTROS</a:t>
            </a:r>
            <a:r>
              <a:rPr lang="es-ES" sz="2400" b="1" spc="-20" dirty="0" smtClean="0">
                <a:latin typeface="Arial"/>
                <a:cs typeface="Arial"/>
              </a:rPr>
              <a:t> </a:t>
            </a:r>
            <a:r>
              <a:rPr lang="es-ES" sz="2400" b="1" spc="-10" dirty="0" smtClean="0">
                <a:latin typeface="Arial"/>
                <a:cs typeface="Arial"/>
              </a:rPr>
              <a:t>AUXILIARES</a:t>
            </a:r>
            <a:endParaRPr lang="es-ES" sz="2400" dirty="0" smtClean="0">
              <a:latin typeface="Arial"/>
              <a:cs typeface="Arial"/>
            </a:endParaRPr>
          </a:p>
          <a:p>
            <a:pPr marL="12700" marR="5080">
              <a:lnSpc>
                <a:spcPts val="1900"/>
              </a:lnSpc>
              <a:spcBef>
                <a:spcPts val="555"/>
              </a:spcBef>
            </a:pP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1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relés</a:t>
            </a:r>
            <a:r>
              <a:rPr lang="es-ES" sz="2400" spc="1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protección</a:t>
            </a:r>
            <a:r>
              <a:rPr lang="es-ES" sz="2400" spc="1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digitales</a:t>
            </a:r>
            <a:r>
              <a:rPr lang="es-ES" sz="2400" spc="1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1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numéricos</a:t>
            </a:r>
            <a:r>
              <a:rPr lang="es-ES" sz="2400" spc="1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normalmente</a:t>
            </a:r>
            <a:r>
              <a:rPr lang="es-ES" sz="2400" spc="1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necesitan</a:t>
            </a:r>
            <a:r>
              <a:rPr lang="es-ES" sz="2400" spc="170" dirty="0" smtClean="0">
                <a:latin typeface="Arial Unicode MS"/>
                <a:cs typeface="Arial Unicode MS"/>
              </a:rPr>
              <a:t> </a:t>
            </a:r>
            <a:r>
              <a:rPr lang="es-ES" sz="2400" spc="50" dirty="0" smtClean="0">
                <a:latin typeface="Arial Unicode MS"/>
                <a:cs typeface="Arial Unicode MS"/>
              </a:rPr>
              <a:t>un</a:t>
            </a:r>
            <a:r>
              <a:rPr lang="es-ES" sz="2400" spc="1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suministro</a:t>
            </a:r>
            <a:r>
              <a:rPr lang="es-ES" sz="2400" spc="1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auxiliar</a:t>
            </a:r>
            <a:r>
              <a:rPr lang="es-ES" sz="2400" spc="170" dirty="0" smtClean="0">
                <a:latin typeface="Arial Unicode MS"/>
                <a:cs typeface="Arial Unicode MS"/>
              </a:rPr>
              <a:t> </a:t>
            </a:r>
            <a:r>
              <a:rPr lang="es-ES" sz="2400" spc="-20" dirty="0" smtClean="0">
                <a:latin typeface="Arial Unicode MS"/>
                <a:cs typeface="Arial Unicode MS"/>
              </a:rPr>
              <a:t>para</a:t>
            </a:r>
            <a:r>
              <a:rPr lang="es-ES" sz="2400" spc="400" dirty="0" smtClean="0">
                <a:latin typeface="Arial Unicode MS"/>
                <a:cs typeface="Arial Unicode MS"/>
              </a:rPr>
              <a:t>  </a:t>
            </a:r>
            <a:r>
              <a:rPr lang="es-ES" sz="2400" dirty="0" smtClean="0">
                <a:latin typeface="Arial Unicode MS"/>
                <a:cs typeface="Arial Unicode MS"/>
              </a:rPr>
              <a:t>alimentar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circuito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microprocesador</a:t>
            </a:r>
            <a:r>
              <a:rPr lang="es-ES" sz="2400" spc="1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integrado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circuitos</a:t>
            </a:r>
            <a:r>
              <a:rPr lang="es-ES" sz="2400" spc="1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entrada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dirty="0" err="1" smtClean="0">
                <a:latin typeface="Arial Unicode MS"/>
                <a:cs typeface="Arial Unicode MS"/>
              </a:rPr>
              <a:t>optoaislados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interfaz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los </a:t>
            </a:r>
            <a:r>
              <a:rPr lang="es-ES" sz="2400" dirty="0" smtClean="0">
                <a:latin typeface="Arial Unicode MS"/>
                <a:cs typeface="Arial Unicode MS"/>
              </a:rPr>
              <a:t>relés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protección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salida.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alimentación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auxiliar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puede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ser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spc="-40" dirty="0" smtClean="0">
                <a:latin typeface="Arial Unicode MS"/>
                <a:cs typeface="Arial Unicode MS"/>
              </a:rPr>
              <a:t>CA.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o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spc="-65" dirty="0" smtClean="0">
                <a:latin typeface="Arial Unicode MS"/>
                <a:cs typeface="Arial Unicode MS"/>
              </a:rPr>
              <a:t>CC,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alimentada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por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una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serie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de </a:t>
            </a:r>
            <a:r>
              <a:rPr lang="es-ES" sz="2400" dirty="0" smtClean="0">
                <a:latin typeface="Arial Unicode MS"/>
                <a:cs typeface="Arial Unicode MS"/>
              </a:rPr>
              <a:t>fuentes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o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suministros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seguros.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Estos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suministros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incluyen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baterías,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spc="-60" dirty="0" smtClean="0">
                <a:latin typeface="Arial Unicode MS"/>
                <a:cs typeface="Arial Unicode MS"/>
              </a:rPr>
              <a:t>UPS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pueden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estar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sujetos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caídas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de </a:t>
            </a:r>
            <a:r>
              <a:rPr lang="es-ES" sz="2400" dirty="0" smtClean="0">
                <a:latin typeface="Arial Unicode MS"/>
                <a:cs typeface="Arial Unicode MS"/>
              </a:rPr>
              <a:t>voltaje,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interrupciones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breves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fluctuaciones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voltaje.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relés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protección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están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hechos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spc="-20" dirty="0" smtClean="0">
                <a:latin typeface="Arial Unicode MS"/>
                <a:cs typeface="Arial Unicode MS"/>
              </a:rPr>
              <a:t>para </a:t>
            </a:r>
            <a:r>
              <a:rPr lang="es-ES" sz="2400" dirty="0" smtClean="0">
                <a:latin typeface="Arial Unicode MS"/>
                <a:cs typeface="Arial Unicode MS"/>
              </a:rPr>
              <a:t>garantizar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mantenga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servicio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no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ocurran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daños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durante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una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perturbación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suministro </a:t>
            </a:r>
            <a:r>
              <a:rPr lang="es-ES" sz="2400" dirty="0" smtClean="0">
                <a:latin typeface="Arial Unicode MS"/>
                <a:cs typeface="Arial Unicode MS"/>
              </a:rPr>
              <a:t>auxiliar.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Las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pruebas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han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completado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para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ambos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spc="-40" dirty="0" smtClean="0">
                <a:latin typeface="Arial Unicode MS"/>
                <a:cs typeface="Arial Unicode MS"/>
              </a:rPr>
              <a:t>AC.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spc="-65" dirty="0" smtClean="0">
                <a:latin typeface="Arial Unicode MS"/>
                <a:cs typeface="Arial Unicode MS"/>
              </a:rPr>
              <a:t>CC.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suministros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auxiliares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incluyen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cambio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de </a:t>
            </a:r>
            <a:r>
              <a:rPr lang="es-ES" sz="2400" dirty="0" smtClean="0">
                <a:latin typeface="Arial Unicode MS"/>
                <a:cs typeface="Arial Unicode MS"/>
              </a:rPr>
              <a:t>red</a:t>
            </a:r>
            <a:r>
              <a:rPr lang="es-ES" sz="2400" spc="1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tanto</a:t>
            </a:r>
            <a:r>
              <a:rPr lang="es-ES" sz="2400" spc="1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por</a:t>
            </a:r>
            <a:r>
              <a:rPr lang="es-ES" sz="2400" spc="1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encima</a:t>
            </a:r>
            <a:r>
              <a:rPr lang="es-ES" sz="2400" spc="1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como</a:t>
            </a:r>
            <a:r>
              <a:rPr lang="es-ES" sz="2400" spc="1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por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debajo</a:t>
            </a:r>
            <a:r>
              <a:rPr lang="es-ES" sz="2400" spc="1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1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valor</a:t>
            </a:r>
            <a:r>
              <a:rPr lang="es-ES" sz="2400" spc="1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nominal,</a:t>
            </a:r>
            <a:r>
              <a:rPr lang="es-ES" sz="2400" spc="1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cortes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suministro</a:t>
            </a:r>
            <a:r>
              <a:rPr lang="es-ES" sz="2400" spc="1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derivados</a:t>
            </a:r>
            <a:r>
              <a:rPr lang="es-ES" sz="2400" spc="1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por</a:t>
            </a:r>
            <a:r>
              <a:rPr lang="es-ES" sz="2400" spc="150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circuito</a:t>
            </a:r>
            <a:r>
              <a:rPr lang="es-ES" sz="2400" spc="4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abierto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cortocircuito,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huecos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alimentación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como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porcentaje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suministro</a:t>
            </a:r>
            <a:r>
              <a:rPr lang="es-ES" sz="2400" spc="1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nominal,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arranques </a:t>
            </a:r>
            <a:r>
              <a:rPr lang="es-ES" sz="2400" dirty="0" smtClean="0">
                <a:latin typeface="Arial Unicode MS"/>
                <a:cs typeface="Arial Unicode MS"/>
              </a:rPr>
              <a:t>repetitivos.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duración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interrupción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las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caídas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suministro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oscilan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entre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intervalos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2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ms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60</a:t>
            </a:r>
            <a:endParaRPr lang="es-ES" sz="2400" dirty="0" smtClean="0">
              <a:latin typeface="Arial Unicode MS"/>
              <a:cs typeface="Arial Unicode MS"/>
            </a:endParaRPr>
          </a:p>
          <a:p>
            <a:pPr marL="12700" marR="398780">
              <a:lnSpc>
                <a:spcPts val="1900"/>
              </a:lnSpc>
            </a:pPr>
            <a:r>
              <a:rPr lang="es-ES" sz="2400" dirty="0" smtClean="0">
                <a:latin typeface="Arial Unicode MS"/>
                <a:cs typeface="Arial Unicode MS"/>
              </a:rPr>
              <a:t>s.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Una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breve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interrupción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suministro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o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una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caída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hasta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20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ms,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potencialmente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más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larga,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no </a:t>
            </a:r>
            <a:r>
              <a:rPr lang="es-ES" sz="2400" dirty="0" smtClean="0">
                <a:latin typeface="Arial Unicode MS"/>
                <a:cs typeface="Arial Unicode MS"/>
              </a:rPr>
              <a:t>debería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iniciar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mal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funcionamiento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relé.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Las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fallas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incluyen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operación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relés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salida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spc="-50" dirty="0" smtClean="0">
                <a:latin typeface="Arial Unicode MS"/>
                <a:cs typeface="Arial Unicode MS"/>
              </a:rPr>
              <a:t>y</a:t>
            </a:r>
            <a:r>
              <a:rPr lang="es-ES" sz="2400" dirty="0" smtClean="0">
                <a:latin typeface="Arial Unicode MS"/>
                <a:cs typeface="Arial Unicode MS"/>
              </a:rPr>
              <a:t> contactos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vigilancia,</a:t>
            </a:r>
            <a:r>
              <a:rPr lang="es-ES" sz="2400" spc="1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1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restablecimiento</a:t>
            </a:r>
            <a:r>
              <a:rPr lang="es-ES" sz="2400" spc="1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microprocesadores,</a:t>
            </a:r>
            <a:r>
              <a:rPr lang="es-ES" sz="2400" spc="1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indicación</a:t>
            </a:r>
            <a:r>
              <a:rPr lang="es-ES" sz="2400" spc="1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alarma</a:t>
            </a:r>
            <a:r>
              <a:rPr lang="es-ES" sz="2400" spc="1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o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disparo, </a:t>
            </a:r>
            <a:r>
              <a:rPr lang="es-ES" sz="2400" dirty="0" smtClean="0">
                <a:latin typeface="Arial Unicode MS"/>
                <a:cs typeface="Arial Unicode MS"/>
              </a:rPr>
              <a:t>aceptación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4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información</a:t>
            </a:r>
            <a:r>
              <a:rPr lang="es-ES" sz="2400" spc="14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corrupta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</a:t>
            </a:r>
            <a:r>
              <a:rPr lang="es-ES" sz="2400" spc="14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través</a:t>
            </a:r>
            <a:r>
              <a:rPr lang="es-ES" sz="2400" spc="14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enlace</a:t>
            </a:r>
            <a:r>
              <a:rPr lang="es-ES" sz="2400" spc="14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4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comunicación</a:t>
            </a:r>
            <a:r>
              <a:rPr lang="es-ES" sz="2400" spc="140" dirty="0" smtClean="0">
                <a:latin typeface="Arial Unicode MS"/>
                <a:cs typeface="Arial Unicode MS"/>
              </a:rPr>
              <a:t> </a:t>
            </a:r>
            <a:r>
              <a:rPr lang="es-ES" sz="2400" spc="-50" dirty="0" smtClean="0">
                <a:latin typeface="Arial Unicode MS"/>
                <a:cs typeface="Arial Unicode MS"/>
              </a:rPr>
              <a:t>y</a:t>
            </a:r>
            <a:endParaRPr lang="es-ES" sz="2400" dirty="0" smtClean="0">
              <a:latin typeface="Arial Unicode MS"/>
              <a:cs typeface="Arial Unicode MS"/>
            </a:endParaRPr>
          </a:p>
          <a:p>
            <a:pPr marL="12700" marR="5080">
              <a:lnSpc>
                <a:spcPts val="1900"/>
              </a:lnSpc>
              <a:spcBef>
                <a:spcPts val="570"/>
              </a:spcBef>
            </a:pPr>
            <a:endParaRPr lang="es-ES" sz="2400" dirty="0" smtClean="0">
              <a:latin typeface="Arial Unicode MS"/>
              <a:cs typeface="Arial Unicode MS"/>
            </a:endParaRPr>
          </a:p>
          <a:p>
            <a:pPr marL="12700" marR="5080">
              <a:lnSpc>
                <a:spcPts val="1900"/>
              </a:lnSpc>
              <a:spcBef>
                <a:spcPts val="530"/>
              </a:spcBef>
            </a:pPr>
            <a:endParaRPr lang="es-ES" sz="2400" dirty="0" smtClean="0">
              <a:latin typeface="Arial Unicode MS"/>
              <a:cs typeface="Arial Unicode MS"/>
            </a:endParaRPr>
          </a:p>
          <a:p>
            <a:pPr marL="12700" marR="5080">
              <a:lnSpc>
                <a:spcPct val="180300"/>
              </a:lnSpc>
              <a:spcBef>
                <a:spcPts val="570"/>
              </a:spcBef>
            </a:pPr>
            <a:endParaRPr sz="900"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7200" y="381000"/>
            <a:ext cx="12496799" cy="97681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1900"/>
              </a:lnSpc>
              <a:spcBef>
                <a:spcPts val="100"/>
              </a:spcBef>
            </a:pPr>
            <a:r>
              <a:rPr sz="850" dirty="0" smtClean="0">
                <a:latin typeface="Arial Unicode MS"/>
                <a:cs typeface="Arial Unicode MS"/>
              </a:rPr>
              <a:t>la</a:t>
            </a:r>
            <a:r>
              <a:rPr lang="es-ES" sz="2400" dirty="0" smtClean="0">
                <a:latin typeface="Arial Unicode MS"/>
                <a:cs typeface="Arial Unicode MS"/>
              </a:rPr>
              <a:t>corrupción</a:t>
            </a:r>
            <a:r>
              <a:rPr lang="es-ES" sz="2400" spc="1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1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información</a:t>
            </a:r>
            <a:r>
              <a:rPr lang="es-ES" sz="2400" spc="1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guardada</a:t>
            </a:r>
            <a:r>
              <a:rPr lang="es-ES" sz="2400" spc="1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o</a:t>
            </a:r>
            <a:r>
              <a:rPr lang="es-ES" sz="2400" spc="1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1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configuración.</a:t>
            </a:r>
            <a:r>
              <a:rPr lang="es-ES" sz="2400" spc="1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Para</a:t>
            </a:r>
            <a:r>
              <a:rPr lang="es-ES" sz="2400" spc="1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una</a:t>
            </a:r>
            <a:r>
              <a:rPr lang="es-ES" sz="2400" spc="1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interrupción</a:t>
            </a:r>
            <a:r>
              <a:rPr lang="es-ES" sz="2400" spc="1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suministro</a:t>
            </a:r>
            <a:r>
              <a:rPr lang="es-ES" sz="2400" spc="175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más </a:t>
            </a:r>
            <a:r>
              <a:rPr lang="es-ES" sz="2400" dirty="0" smtClean="0">
                <a:latin typeface="Arial Unicode MS"/>
                <a:cs typeface="Arial Unicode MS"/>
              </a:rPr>
              <a:t>prolongada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o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una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caída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superior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50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ms,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relé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protección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recupera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automáticamente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sin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pérdida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ninguna</a:t>
            </a:r>
            <a:r>
              <a:rPr lang="es-ES" sz="2400" spc="1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función,</a:t>
            </a:r>
            <a:r>
              <a:rPr lang="es-ES" sz="2400" spc="1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información,</a:t>
            </a:r>
            <a:r>
              <a:rPr lang="es-ES" sz="2400" spc="1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configuración</a:t>
            </a:r>
            <a:r>
              <a:rPr lang="es-ES" sz="2400" spc="1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o</a:t>
            </a:r>
            <a:r>
              <a:rPr lang="es-ES" sz="2400" spc="1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corrupción</a:t>
            </a:r>
            <a:r>
              <a:rPr lang="es-ES" sz="2400" spc="1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información.</a:t>
            </a:r>
            <a:r>
              <a:rPr lang="es-ES" sz="2400" spc="1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No</a:t>
            </a:r>
            <a:r>
              <a:rPr lang="es-ES" sz="2400" spc="1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1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necesita</a:t>
            </a:r>
            <a:r>
              <a:rPr lang="es-ES" sz="2400" spc="180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la</a:t>
            </a:r>
            <a:r>
              <a:rPr lang="es-ES" sz="2400" spc="51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intervención</a:t>
            </a:r>
            <a:r>
              <a:rPr lang="es-ES" sz="2400" spc="14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150" dirty="0" smtClean="0">
                <a:latin typeface="Arial Unicode MS"/>
                <a:cs typeface="Arial Unicode MS"/>
              </a:rPr>
              <a:t> </a:t>
            </a:r>
            <a:r>
              <a:rPr sz="2400" spc="170" dirty="0" smtClean="0">
                <a:latin typeface="Arial Unicode MS"/>
                <a:cs typeface="Arial Unicode MS"/>
              </a:rPr>
              <a:t> </a:t>
            </a:r>
            <a:r>
              <a:rPr sz="2400" dirty="0" err="1" smtClean="0">
                <a:latin typeface="Arial Unicode MS"/>
                <a:cs typeface="Arial Unicode MS"/>
              </a:rPr>
              <a:t>operador</a:t>
            </a:r>
            <a:r>
              <a:rPr sz="2400" spc="150" dirty="0" smtClean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para</a:t>
            </a:r>
            <a:r>
              <a:rPr sz="2400" spc="15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restaurar</a:t>
            </a:r>
            <a:r>
              <a:rPr sz="2400" spc="15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15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operación</a:t>
            </a:r>
            <a:r>
              <a:rPr sz="2400" spc="15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después</a:t>
            </a:r>
            <a:r>
              <a:rPr sz="2400" spc="15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5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una</a:t>
            </a:r>
            <a:r>
              <a:rPr sz="2400" spc="15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interrupción</a:t>
            </a:r>
            <a:r>
              <a:rPr sz="2400" spc="14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o</a:t>
            </a:r>
            <a:r>
              <a:rPr sz="2400" spc="15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caída</a:t>
            </a:r>
            <a:r>
              <a:rPr sz="2400" spc="15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del</a:t>
            </a:r>
            <a:r>
              <a:rPr sz="2400" spc="150" dirty="0">
                <a:latin typeface="Arial Unicode MS"/>
                <a:cs typeface="Arial Unicode MS"/>
              </a:rPr>
              <a:t> </a:t>
            </a:r>
            <a:r>
              <a:rPr sz="2400" spc="-10" dirty="0">
                <a:latin typeface="Arial Unicode MS"/>
                <a:cs typeface="Arial Unicode MS"/>
              </a:rPr>
              <a:t>suministro. </a:t>
            </a:r>
            <a:r>
              <a:rPr sz="2400" dirty="0">
                <a:latin typeface="Arial Unicode MS"/>
                <a:cs typeface="Arial Unicode MS"/>
              </a:rPr>
              <a:t>Además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lo</a:t>
            </a:r>
            <a:r>
              <a:rPr sz="2400" spc="1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anterior,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el</a:t>
            </a:r>
            <a:r>
              <a:rPr sz="2400" spc="1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relé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protección</a:t>
            </a:r>
            <a:r>
              <a:rPr sz="2400" spc="1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está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expuesto</a:t>
            </a:r>
            <a:r>
              <a:rPr sz="2400" spc="1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una</a:t>
            </a:r>
            <a:r>
              <a:rPr sz="2400" spc="1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serie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arranques</a:t>
            </a:r>
            <a:r>
              <a:rPr sz="2400" spc="1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repetitivos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o</a:t>
            </a:r>
            <a:r>
              <a:rPr sz="2400" spc="110" dirty="0">
                <a:latin typeface="Arial Unicode MS"/>
                <a:cs typeface="Arial Unicode MS"/>
              </a:rPr>
              <a:t> </a:t>
            </a:r>
            <a:r>
              <a:rPr sz="2400" spc="-25" dirty="0">
                <a:latin typeface="Arial Unicode MS"/>
                <a:cs typeface="Arial Unicode MS"/>
              </a:rPr>
              <a:t>una </a:t>
            </a:r>
            <a:r>
              <a:rPr sz="2400" dirty="0">
                <a:latin typeface="Arial Unicode MS"/>
                <a:cs typeface="Arial Unicode MS"/>
              </a:rPr>
              <a:t>secuencia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interrupciones</a:t>
            </a:r>
            <a:r>
              <a:rPr sz="2400" spc="1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suministro.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Una</a:t>
            </a:r>
            <a:r>
              <a:rPr sz="2400" spc="1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vez</a:t>
            </a:r>
            <a:r>
              <a:rPr sz="2400" spc="1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más,</a:t>
            </a:r>
            <a:r>
              <a:rPr sz="2400" spc="1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se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prueba</a:t>
            </a:r>
            <a:r>
              <a:rPr sz="2400" spc="1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el</a:t>
            </a:r>
            <a:r>
              <a:rPr sz="2400" spc="1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relé</a:t>
            </a:r>
            <a:r>
              <a:rPr sz="2400" spc="1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0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protección</a:t>
            </a:r>
            <a:r>
              <a:rPr sz="2400" spc="1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para</a:t>
            </a:r>
            <a:r>
              <a:rPr sz="2400" spc="110" dirty="0">
                <a:latin typeface="Arial Unicode MS"/>
                <a:cs typeface="Arial Unicode MS"/>
              </a:rPr>
              <a:t> </a:t>
            </a:r>
            <a:r>
              <a:rPr sz="2400" spc="-10" dirty="0">
                <a:latin typeface="Arial Unicode MS"/>
                <a:cs typeface="Arial Unicode MS"/>
              </a:rPr>
              <a:t>asegurarse</a:t>
            </a:r>
            <a:r>
              <a:rPr sz="2400" spc="2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que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no</a:t>
            </a:r>
            <a:r>
              <a:rPr sz="2400" spc="1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se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hayan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producido</a:t>
            </a:r>
            <a:r>
              <a:rPr sz="2400" spc="1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daños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o</a:t>
            </a:r>
            <a:r>
              <a:rPr sz="2400" spc="1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corrupción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datos</a:t>
            </a:r>
            <a:r>
              <a:rPr sz="2400" spc="1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durante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las</a:t>
            </a:r>
            <a:r>
              <a:rPr sz="2400" spc="11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pruebas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repetitivas.</a:t>
            </a:r>
            <a:r>
              <a:rPr sz="2400" spc="114" dirty="0">
                <a:latin typeface="Arial Unicode MS"/>
                <a:cs typeface="Arial Unicode MS"/>
              </a:rPr>
              <a:t> </a:t>
            </a:r>
            <a:r>
              <a:rPr sz="2400" spc="-10" dirty="0">
                <a:latin typeface="Arial Unicode MS"/>
                <a:cs typeface="Arial Unicode MS"/>
              </a:rPr>
              <a:t>Las</a:t>
            </a:r>
            <a:r>
              <a:rPr sz="2400" spc="110" dirty="0">
                <a:latin typeface="Arial Unicode MS"/>
                <a:cs typeface="Arial Unicode MS"/>
              </a:rPr>
              <a:t> </a:t>
            </a:r>
            <a:r>
              <a:rPr sz="2400" spc="-10" dirty="0">
                <a:latin typeface="Arial Unicode MS"/>
                <a:cs typeface="Arial Unicode MS"/>
              </a:rPr>
              <a:t>pruebas </a:t>
            </a:r>
            <a:r>
              <a:rPr sz="2400" dirty="0">
                <a:latin typeface="Arial Unicode MS"/>
                <a:cs typeface="Arial Unicode MS"/>
              </a:rPr>
              <a:t>específicas</a:t>
            </a:r>
            <a:r>
              <a:rPr sz="2400" spc="12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completadas</a:t>
            </a:r>
            <a:r>
              <a:rPr sz="2400" spc="13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en</a:t>
            </a:r>
            <a:r>
              <a:rPr sz="2400" spc="125" dirty="0">
                <a:latin typeface="Arial Unicode MS"/>
                <a:cs typeface="Arial Unicode MS"/>
              </a:rPr>
              <a:t> </a:t>
            </a:r>
            <a:r>
              <a:rPr sz="2400" spc="-65" dirty="0">
                <a:latin typeface="Arial Unicode MS"/>
                <a:cs typeface="Arial Unicode MS"/>
              </a:rPr>
              <a:t>CC,</a:t>
            </a:r>
            <a:r>
              <a:rPr sz="2400" spc="13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los</a:t>
            </a:r>
            <a:r>
              <a:rPr sz="2400" spc="13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suministros</a:t>
            </a:r>
            <a:r>
              <a:rPr sz="2400" spc="12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auxiliares</a:t>
            </a:r>
            <a:r>
              <a:rPr sz="2400" spc="13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incluyen</a:t>
            </a:r>
            <a:r>
              <a:rPr sz="2400" spc="12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polaridad</a:t>
            </a:r>
            <a:r>
              <a:rPr sz="2400" spc="13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inversa,</a:t>
            </a:r>
            <a:r>
              <a:rPr sz="2400" spc="130" dirty="0">
                <a:latin typeface="Arial Unicode MS"/>
                <a:cs typeface="Arial Unicode MS"/>
              </a:rPr>
              <a:t> </a:t>
            </a:r>
            <a:r>
              <a:rPr sz="2400" spc="-40" dirty="0">
                <a:latin typeface="Arial Unicode MS"/>
                <a:cs typeface="Arial Unicode MS"/>
              </a:rPr>
              <a:t>CA.</a:t>
            </a:r>
            <a:r>
              <a:rPr sz="2400" spc="12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forma</a:t>
            </a:r>
            <a:r>
              <a:rPr sz="2400" spc="13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25" dirty="0">
                <a:latin typeface="Arial Unicode MS"/>
                <a:cs typeface="Arial Unicode MS"/>
              </a:rPr>
              <a:t> </a:t>
            </a:r>
            <a:r>
              <a:rPr sz="2400" spc="-20" dirty="0">
                <a:latin typeface="Arial Unicode MS"/>
                <a:cs typeface="Arial Unicode MS"/>
              </a:rPr>
              <a:t>onda </a:t>
            </a:r>
            <a:r>
              <a:rPr sz="2400" dirty="0">
                <a:latin typeface="Arial Unicode MS"/>
                <a:cs typeface="Arial Unicode MS"/>
              </a:rPr>
              <a:t>superpuesta</a:t>
            </a:r>
            <a:r>
              <a:rPr sz="2400" spc="7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</a:t>
            </a:r>
            <a:r>
              <a:rPr sz="2400" spc="8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7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fuente</a:t>
            </a:r>
            <a:r>
              <a:rPr sz="2400" spc="8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75" dirty="0">
                <a:latin typeface="Arial Unicode MS"/>
                <a:cs typeface="Arial Unicode MS"/>
              </a:rPr>
              <a:t> </a:t>
            </a:r>
            <a:r>
              <a:rPr sz="2400" spc="-85" dirty="0">
                <a:latin typeface="Arial Unicode MS"/>
                <a:cs typeface="Arial Unicode MS"/>
              </a:rPr>
              <a:t>CC</a:t>
            </a:r>
            <a:r>
              <a:rPr sz="2400" spc="8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y</a:t>
            </a:r>
            <a:r>
              <a:rPr sz="2400" spc="7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el</a:t>
            </a:r>
            <a:r>
              <a:rPr sz="2400" spc="8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efecto</a:t>
            </a:r>
            <a:r>
              <a:rPr sz="2400" spc="7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80" dirty="0">
                <a:latin typeface="Arial Unicode MS"/>
                <a:cs typeface="Arial Unicode MS"/>
              </a:rPr>
              <a:t> </a:t>
            </a:r>
            <a:r>
              <a:rPr sz="2400" spc="50" dirty="0">
                <a:latin typeface="Arial Unicode MS"/>
                <a:cs typeface="Arial Unicode MS"/>
              </a:rPr>
              <a:t>un</a:t>
            </a:r>
            <a:r>
              <a:rPr sz="2400" spc="7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voltaje</a:t>
            </a:r>
            <a:r>
              <a:rPr sz="2400" spc="8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auxiliar</a:t>
            </a:r>
            <a:r>
              <a:rPr sz="2400" spc="8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creciente</a:t>
            </a:r>
            <a:r>
              <a:rPr sz="2400" spc="7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y</a:t>
            </a:r>
            <a:r>
              <a:rPr sz="2400" spc="8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decreciente.</a:t>
            </a:r>
            <a:r>
              <a:rPr sz="2400" spc="7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Todas</a:t>
            </a:r>
            <a:r>
              <a:rPr sz="2400" spc="8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las</a:t>
            </a:r>
            <a:r>
              <a:rPr sz="2400" spc="75" dirty="0">
                <a:latin typeface="Arial Unicode MS"/>
                <a:cs typeface="Arial Unicode MS"/>
              </a:rPr>
              <a:t> </a:t>
            </a:r>
            <a:r>
              <a:rPr sz="2400" spc="-10" dirty="0">
                <a:latin typeface="Arial Unicode MS"/>
                <a:cs typeface="Arial Unicode MS"/>
              </a:rPr>
              <a:t>pruebas</a:t>
            </a:r>
            <a:r>
              <a:rPr sz="2400" spc="4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se</a:t>
            </a:r>
            <a:r>
              <a:rPr sz="2400" spc="12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completan</a:t>
            </a:r>
            <a:r>
              <a:rPr sz="2400" spc="13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</a:t>
            </a:r>
            <a:r>
              <a:rPr sz="2400" spc="13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diferentes</a:t>
            </a:r>
            <a:r>
              <a:rPr sz="2400" spc="13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niveles</a:t>
            </a:r>
            <a:r>
              <a:rPr sz="2400" spc="13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3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carga</a:t>
            </a:r>
            <a:r>
              <a:rPr sz="2400" spc="13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del</a:t>
            </a:r>
            <a:r>
              <a:rPr sz="2400" spc="12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suministro</a:t>
            </a:r>
            <a:r>
              <a:rPr sz="2400" spc="13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auxiliar</a:t>
            </a:r>
            <a:r>
              <a:rPr sz="2400" spc="13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del</a:t>
            </a:r>
            <a:r>
              <a:rPr sz="2400" spc="130" dirty="0">
                <a:latin typeface="Arial Unicode MS"/>
                <a:cs typeface="Arial Unicode MS"/>
              </a:rPr>
              <a:t> </a:t>
            </a:r>
            <a:r>
              <a:rPr sz="2400" spc="-10" dirty="0" err="1">
                <a:latin typeface="Arial Unicode MS"/>
                <a:cs typeface="Arial Unicode MS"/>
              </a:rPr>
              <a:t>relé</a:t>
            </a:r>
            <a:r>
              <a:rPr sz="2400" spc="-10" dirty="0" smtClean="0">
                <a:latin typeface="Arial Unicode MS"/>
                <a:cs typeface="Arial Unicode MS"/>
              </a:rPr>
              <a:t>.</a:t>
            </a:r>
            <a:endParaRPr lang="es-ES" sz="2400" spc="-10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1900"/>
              </a:lnSpc>
            </a:pPr>
            <a:endParaRPr lang="es-ES" sz="2400" spc="-10" dirty="0">
              <a:latin typeface="Arial Unicode MS"/>
              <a:cs typeface="Arial Unicode MS"/>
            </a:endParaRPr>
          </a:p>
          <a:p>
            <a:pPr marL="12700" algn="just">
              <a:lnSpc>
                <a:spcPts val="1900"/>
              </a:lnSpc>
              <a:spcBef>
                <a:spcPts val="100"/>
              </a:spcBef>
            </a:pPr>
            <a:r>
              <a:rPr lang="es-ES" sz="2400" b="1" spc="-60" dirty="0" smtClean="0">
                <a:latin typeface="Arial"/>
                <a:cs typeface="Arial"/>
              </a:rPr>
              <a:t>PRUEBAS</a:t>
            </a:r>
            <a:r>
              <a:rPr lang="es-ES" sz="2400" b="1" spc="55" dirty="0" smtClean="0">
                <a:latin typeface="Arial"/>
                <a:cs typeface="Arial"/>
              </a:rPr>
              <a:t> </a:t>
            </a:r>
            <a:r>
              <a:rPr lang="es-ES" sz="2400" b="1" spc="-50" dirty="0" smtClean="0">
                <a:latin typeface="Arial"/>
                <a:cs typeface="Arial"/>
              </a:rPr>
              <a:t>DE</a:t>
            </a:r>
            <a:r>
              <a:rPr lang="es-ES" sz="2400" b="1" spc="60" dirty="0" smtClean="0">
                <a:latin typeface="Arial"/>
                <a:cs typeface="Arial"/>
              </a:rPr>
              <a:t> </a:t>
            </a:r>
            <a:r>
              <a:rPr lang="es-ES" sz="2400" b="1" dirty="0" smtClean="0">
                <a:latin typeface="Arial"/>
                <a:cs typeface="Arial"/>
              </a:rPr>
              <a:t>COMPATIBILIDAD</a:t>
            </a:r>
            <a:r>
              <a:rPr lang="es-ES" sz="2400" b="1" spc="60" dirty="0" smtClean="0">
                <a:latin typeface="Arial"/>
                <a:cs typeface="Arial"/>
              </a:rPr>
              <a:t> </a:t>
            </a:r>
            <a:r>
              <a:rPr lang="es-ES" sz="2400" b="1" spc="-10" dirty="0" smtClean="0">
                <a:latin typeface="Arial"/>
                <a:cs typeface="Arial"/>
              </a:rPr>
              <a:t>ELECTROMAGNÉTICA</a:t>
            </a:r>
            <a:endParaRPr lang="es-ES" sz="2400" dirty="0" smtClean="0">
              <a:latin typeface="Arial"/>
              <a:cs typeface="Arial"/>
            </a:endParaRPr>
          </a:p>
          <a:p>
            <a:pPr marL="12700" marR="30480" algn="just">
              <a:lnSpc>
                <a:spcPts val="1900"/>
              </a:lnSpc>
              <a:spcBef>
                <a:spcPts val="580"/>
              </a:spcBef>
            </a:pPr>
            <a:r>
              <a:rPr lang="es-ES" sz="2400" dirty="0" smtClean="0">
                <a:latin typeface="Arial Unicode MS"/>
                <a:cs typeface="Arial Unicode MS"/>
              </a:rPr>
              <a:t>Hay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diferentes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pruebas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completan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para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verificar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capacidad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relés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de </a:t>
            </a:r>
            <a:r>
              <a:rPr lang="es-ES" sz="2400" dirty="0" smtClean="0">
                <a:latin typeface="Arial Unicode MS"/>
                <a:cs typeface="Arial Unicode MS"/>
              </a:rPr>
              <a:t>protección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para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soportar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spc="50" dirty="0" smtClean="0">
                <a:latin typeface="Arial Unicode MS"/>
                <a:cs typeface="Arial Unicode MS"/>
              </a:rPr>
              <a:t>entorno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eléctrico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encuentran.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spc="-35" dirty="0" smtClean="0">
                <a:latin typeface="Arial Unicode MS"/>
                <a:cs typeface="Arial Unicode MS"/>
              </a:rPr>
              <a:t>El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spc="50" dirty="0" smtClean="0">
                <a:latin typeface="Arial Unicode MS"/>
                <a:cs typeface="Arial Unicode MS"/>
              </a:rPr>
              <a:t>entorno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la </a:t>
            </a:r>
            <a:r>
              <a:rPr lang="es-ES" sz="2400" dirty="0" smtClean="0">
                <a:latin typeface="Arial Unicode MS"/>
                <a:cs typeface="Arial Unicode MS"/>
              </a:rPr>
              <a:t>subestación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spc="60" dirty="0" smtClean="0">
                <a:latin typeface="Arial Unicode MS"/>
                <a:cs typeface="Arial Unicode MS"/>
              </a:rPr>
              <a:t>un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spc="50" dirty="0" smtClean="0">
                <a:latin typeface="Arial Unicode MS"/>
                <a:cs typeface="Arial Unicode MS"/>
              </a:rPr>
              <a:t>entorno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spc="55" dirty="0" smtClean="0">
                <a:latin typeface="Arial Unicode MS"/>
                <a:cs typeface="Arial Unicode MS"/>
              </a:rPr>
              <a:t>muy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severo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términos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interferencias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eléctricas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spc="-50" dirty="0" smtClean="0">
                <a:latin typeface="Arial Unicode MS"/>
                <a:cs typeface="Arial Unicode MS"/>
              </a:rPr>
              <a:t>y </a:t>
            </a:r>
            <a:r>
              <a:rPr lang="es-ES" sz="2400" dirty="0" smtClean="0">
                <a:latin typeface="Arial Unicode MS"/>
                <a:cs typeface="Arial Unicode MS"/>
              </a:rPr>
              <a:t>electromagnéticas</a:t>
            </a:r>
            <a:r>
              <a:rPr lang="es-ES" sz="2400" spc="1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pueden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ocurrir.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Hay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muchas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fuentes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interferencia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spc="55" dirty="0" smtClean="0">
                <a:latin typeface="Arial Unicode MS"/>
                <a:cs typeface="Arial Unicode MS"/>
              </a:rPr>
              <a:t>dentro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de</a:t>
            </a:r>
            <a:r>
              <a:rPr lang="es-ES" sz="2400" spc="20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una</a:t>
            </a:r>
            <a:r>
              <a:rPr lang="es-ES" sz="2400" spc="1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subestación,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algunas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desarrollan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internamente,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otras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conducen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largo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las </a:t>
            </a:r>
            <a:r>
              <a:rPr lang="es-ES" sz="2400" dirty="0" smtClean="0">
                <a:latin typeface="Arial Unicode MS"/>
                <a:cs typeface="Arial Unicode MS"/>
              </a:rPr>
              <a:t>líneas</a:t>
            </a:r>
            <a:r>
              <a:rPr lang="es-ES" sz="2400" spc="1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o</a:t>
            </a:r>
            <a:r>
              <a:rPr lang="es-ES" sz="2400" spc="1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cables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transmisión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hacia</a:t>
            </a:r>
            <a:r>
              <a:rPr lang="es-ES" sz="2400" spc="1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1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subestación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desde</a:t>
            </a:r>
            <a:r>
              <a:rPr lang="es-ES" sz="2400" spc="1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perturbaciones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externas.</a:t>
            </a:r>
            <a:r>
              <a:rPr lang="es-ES" sz="2400" spc="150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Las </a:t>
            </a:r>
            <a:r>
              <a:rPr lang="es-ES" sz="2400" dirty="0" smtClean="0">
                <a:latin typeface="Arial Unicode MS"/>
                <a:cs typeface="Arial Unicode MS"/>
              </a:rPr>
              <a:t>fuentes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más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típicas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spc="-20" dirty="0" smtClean="0">
                <a:latin typeface="Arial Unicode MS"/>
                <a:cs typeface="Arial Unicode MS"/>
              </a:rPr>
              <a:t>son:</a:t>
            </a:r>
            <a:endParaRPr lang="es-ES" sz="2400" dirty="0" smtClean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1900"/>
              </a:lnSpc>
              <a:spcBef>
                <a:spcPts val="595"/>
              </a:spcBef>
              <a:buClr>
                <a:srgbClr val="1A3360"/>
              </a:buClr>
              <a:buSzPct val="143750"/>
              <a:buChar char="-"/>
              <a:tabLst>
                <a:tab pos="442595" algn="l"/>
                <a:tab pos="443230" algn="l"/>
              </a:tabLst>
            </a:pPr>
            <a:r>
              <a:rPr lang="es-ES" sz="2400" dirty="0" smtClean="0">
                <a:latin typeface="Arial Unicode MS"/>
                <a:cs typeface="Arial Unicode MS"/>
              </a:rPr>
              <a:t>fallas</a:t>
            </a:r>
            <a:r>
              <a:rPr lang="es-ES" sz="2400" spc="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sistema</a:t>
            </a:r>
            <a:endParaRPr lang="es-ES" sz="2400" dirty="0" smtClean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1900"/>
              </a:lnSpc>
              <a:spcBef>
                <a:spcPts val="570"/>
              </a:spcBef>
              <a:buClr>
                <a:srgbClr val="1A3360"/>
              </a:buClr>
              <a:buSzPct val="164285"/>
              <a:buChar char="-"/>
              <a:tabLst>
                <a:tab pos="442595" algn="l"/>
                <a:tab pos="443230" algn="l"/>
              </a:tabLst>
            </a:pPr>
            <a:r>
              <a:rPr lang="es-ES" sz="2400" dirty="0" smtClean="0">
                <a:latin typeface="Arial Unicode MS"/>
                <a:cs typeface="Arial Unicode MS"/>
              </a:rPr>
              <a:t>operaciones</a:t>
            </a:r>
            <a:r>
              <a:rPr lang="es-ES" sz="2400" spc="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00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conmutación</a:t>
            </a:r>
            <a:endParaRPr lang="es-ES" sz="2400" dirty="0" smtClean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1900"/>
              </a:lnSpc>
              <a:spcBef>
                <a:spcPts val="570"/>
              </a:spcBef>
              <a:buClr>
                <a:srgbClr val="1A3360"/>
              </a:buClr>
              <a:buSzPct val="191666"/>
              <a:buChar char="-"/>
              <a:tabLst>
                <a:tab pos="442595" algn="l"/>
                <a:tab pos="443230" algn="l"/>
              </a:tabLst>
            </a:pPr>
            <a:r>
              <a:rPr lang="es-ES" sz="2400" dirty="0" smtClean="0">
                <a:latin typeface="Arial Unicode MS"/>
                <a:cs typeface="Arial Unicode MS"/>
              </a:rPr>
              <a:t>descarga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disruptiva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conductor</a:t>
            </a:r>
            <a:endParaRPr lang="es-ES" sz="2400" dirty="0" smtClean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1900"/>
              </a:lnSpc>
              <a:spcBef>
                <a:spcPts val="565"/>
              </a:spcBef>
              <a:buClr>
                <a:srgbClr val="1A3360"/>
              </a:buClr>
              <a:buSzPct val="121052"/>
              <a:buChar char="-"/>
              <a:tabLst>
                <a:tab pos="442595" algn="l"/>
                <a:tab pos="443230" algn="l"/>
              </a:tabLst>
            </a:pP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1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caída</a:t>
            </a:r>
            <a:r>
              <a:rPr lang="es-ES" sz="2400" spc="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5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rayos</a:t>
            </a:r>
            <a:endParaRPr lang="es-ES" sz="2400" dirty="0" smtClean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1900"/>
              </a:lnSpc>
              <a:spcBef>
                <a:spcPts val="570"/>
              </a:spcBef>
              <a:buClr>
                <a:srgbClr val="1A3360"/>
              </a:buClr>
              <a:buSzPct val="153333"/>
              <a:buChar char="-"/>
              <a:tabLst>
                <a:tab pos="442595" algn="l"/>
                <a:tab pos="443230" algn="l"/>
              </a:tabLst>
            </a:pPr>
            <a:r>
              <a:rPr lang="es-ES" sz="2400" dirty="0" smtClean="0">
                <a:latin typeface="Arial Unicode MS"/>
                <a:cs typeface="Arial Unicode MS"/>
              </a:rPr>
              <a:t>operaciones</a:t>
            </a:r>
            <a:r>
              <a:rPr lang="es-ES" sz="2400" spc="1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telecomunicaciones,</a:t>
            </a:r>
            <a:r>
              <a:rPr lang="es-ES" sz="2400" spc="1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por</a:t>
            </a:r>
            <a:r>
              <a:rPr lang="es-ES" sz="2400" spc="1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ejemplo,</a:t>
            </a:r>
            <a:r>
              <a:rPr lang="es-ES" sz="2400" spc="1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teléfonos</a:t>
            </a:r>
            <a:r>
              <a:rPr lang="es-ES" sz="2400" spc="180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móviles</a:t>
            </a:r>
            <a:endParaRPr lang="es-ES" sz="2400" dirty="0" smtClean="0">
              <a:latin typeface="Arial Unicode MS"/>
              <a:cs typeface="Arial Unicode MS"/>
            </a:endParaRPr>
          </a:p>
          <a:p>
            <a:pPr algn="just">
              <a:lnSpc>
                <a:spcPts val="1900"/>
              </a:lnSpc>
              <a:spcBef>
                <a:spcPts val="75"/>
              </a:spcBef>
            </a:pPr>
            <a:endParaRPr lang="es-ES" sz="2400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1900"/>
              </a:lnSpc>
            </a:pPr>
            <a:r>
              <a:rPr lang="es-ES" sz="2400" spc="-60" dirty="0" smtClean="0">
                <a:latin typeface="Arial Unicode MS"/>
                <a:cs typeface="Arial Unicode MS"/>
              </a:rPr>
              <a:t>Se</a:t>
            </a:r>
            <a:r>
              <a:rPr lang="es-ES" sz="2400" spc="1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completa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spc="55" dirty="0" smtClean="0">
                <a:latin typeface="Arial Unicode MS"/>
                <a:cs typeface="Arial Unicode MS"/>
              </a:rPr>
              <a:t>un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conjunto</a:t>
            </a:r>
            <a:r>
              <a:rPr lang="es-ES" sz="2400" spc="1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completo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pruebas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para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simular</a:t>
            </a:r>
            <a:r>
              <a:rPr lang="es-ES" sz="2400" spc="1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estos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tipos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interferencia,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se </a:t>
            </a:r>
            <a:r>
              <a:rPr lang="es-ES" sz="2400" dirty="0" smtClean="0">
                <a:latin typeface="Arial Unicode MS"/>
                <a:cs typeface="Arial Unicode MS"/>
              </a:rPr>
              <a:t>encuentran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bajo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amplio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paraguas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conoce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como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spc="-45" dirty="0" smtClean="0">
                <a:latin typeface="Arial Unicode MS"/>
                <a:cs typeface="Arial Unicode MS"/>
              </a:rPr>
              <a:t>EMC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o</a:t>
            </a:r>
            <a:r>
              <a:rPr lang="es-ES" sz="2400" spc="11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pruebas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de</a:t>
            </a:r>
            <a:r>
              <a:rPr lang="es-ES" sz="2400" spc="5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compatibilidad</a:t>
            </a:r>
            <a:r>
              <a:rPr lang="es-ES" sz="2400" spc="19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electromagnética.</a:t>
            </a:r>
            <a:r>
              <a:rPr lang="es-ES" sz="2400" spc="195" dirty="0" smtClean="0">
                <a:latin typeface="Arial Unicode MS"/>
                <a:cs typeface="Arial Unicode MS"/>
              </a:rPr>
              <a:t> </a:t>
            </a:r>
            <a:r>
              <a:rPr lang="es-ES" sz="2400" spc="-20" dirty="0" smtClean="0">
                <a:latin typeface="Arial Unicode MS"/>
                <a:cs typeface="Arial Unicode MS"/>
              </a:rPr>
              <a:t>En</a:t>
            </a:r>
            <a:r>
              <a:rPr lang="es-ES" sz="2400" spc="1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términos</a:t>
            </a:r>
            <a:r>
              <a:rPr lang="es-ES" sz="2400" spc="1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generales,</a:t>
            </a:r>
            <a:r>
              <a:rPr lang="es-ES" sz="2400" spc="195" dirty="0" smtClean="0">
                <a:latin typeface="Arial Unicode MS"/>
                <a:cs typeface="Arial Unicode MS"/>
              </a:rPr>
              <a:t> </a:t>
            </a:r>
            <a:r>
              <a:rPr lang="es-ES" sz="2400" spc="-45" dirty="0" smtClean="0">
                <a:latin typeface="Arial Unicode MS"/>
                <a:cs typeface="Arial Unicode MS"/>
              </a:rPr>
              <a:t>EMC</a:t>
            </a:r>
            <a:r>
              <a:rPr lang="es-ES" sz="2400" spc="1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1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puede</a:t>
            </a:r>
            <a:r>
              <a:rPr lang="es-ES" sz="2400" spc="1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especificar</a:t>
            </a:r>
            <a:r>
              <a:rPr lang="es-ES" sz="2400" spc="19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como:</a:t>
            </a:r>
            <a:r>
              <a:rPr lang="es-ES" sz="2400" spc="195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'La </a:t>
            </a:r>
            <a:r>
              <a:rPr lang="es-ES" sz="2400" dirty="0" smtClean="0">
                <a:latin typeface="Arial Unicode MS"/>
                <a:cs typeface="Arial Unicode MS"/>
              </a:rPr>
              <a:t>capacidad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varios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dispositivos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para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coexistir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spc="50" dirty="0" smtClean="0">
                <a:latin typeface="Arial Unicode MS"/>
                <a:cs typeface="Arial Unicode MS"/>
              </a:rPr>
              <a:t>mismo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spc="50" dirty="0" smtClean="0">
                <a:latin typeface="Arial Unicode MS"/>
                <a:cs typeface="Arial Unicode MS"/>
              </a:rPr>
              <a:t>entorno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electromagnético'.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Este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no </a:t>
            </a:r>
            <a:r>
              <a:rPr lang="es-ES" sz="2400" dirty="0" smtClean="0">
                <a:latin typeface="Arial Unicode MS"/>
                <a:cs typeface="Arial Unicode MS"/>
              </a:rPr>
              <a:t>es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spc="55" dirty="0" smtClean="0">
                <a:latin typeface="Arial Unicode MS"/>
                <a:cs typeface="Arial Unicode MS"/>
              </a:rPr>
              <a:t>un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tema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nuevo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ha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sido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examinado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spc="50" dirty="0" smtClean="0">
                <a:latin typeface="Arial Unicode MS"/>
                <a:cs typeface="Arial Unicode MS"/>
              </a:rPr>
              <a:t>por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militares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desde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llegada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equipos </a:t>
            </a:r>
            <a:r>
              <a:rPr lang="es-ES" sz="2400" dirty="0" smtClean="0">
                <a:latin typeface="Arial Unicode MS"/>
                <a:cs typeface="Arial Unicode MS"/>
              </a:rPr>
              <a:t>electrónicos.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spc="-45" dirty="0" smtClean="0">
                <a:latin typeface="Arial Unicode MS"/>
                <a:cs typeface="Arial Unicode MS"/>
              </a:rPr>
              <a:t>EMC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puede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causar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problemas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graves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debe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tenerse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cuenta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al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fabricar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equipos </a:t>
            </a:r>
            <a:r>
              <a:rPr lang="es-ES" sz="2400" dirty="0" smtClean="0">
                <a:latin typeface="Arial Unicode MS"/>
                <a:cs typeface="Arial Unicode MS"/>
              </a:rPr>
              <a:t>electrónicos.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Las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pruebas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spc="-45" dirty="0" smtClean="0">
                <a:latin typeface="Arial Unicode MS"/>
                <a:cs typeface="Arial Unicode MS"/>
              </a:rPr>
              <a:t>EMC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verifican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impacto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relé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protección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bajo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prueba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de </a:t>
            </a:r>
            <a:r>
              <a:rPr lang="es-ES" sz="2400" dirty="0" smtClean="0">
                <a:latin typeface="Arial Unicode MS"/>
                <a:cs typeface="Arial Unicode MS"/>
              </a:rPr>
              <a:t>perturbaciones</a:t>
            </a:r>
            <a:r>
              <a:rPr lang="es-ES" sz="2400" spc="1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eléctricas</a:t>
            </a:r>
            <a:r>
              <a:rPr lang="es-ES" sz="2400" spc="1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alta</a:t>
            </a:r>
            <a:r>
              <a:rPr lang="es-ES" sz="2400" spc="1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frecuencia.</a:t>
            </a:r>
            <a:r>
              <a:rPr lang="es-ES" sz="2400" spc="165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Relés</a:t>
            </a:r>
            <a:r>
              <a:rPr lang="es-ES" sz="2400" spc="1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protección</a:t>
            </a:r>
            <a:r>
              <a:rPr lang="es-ES" sz="2400" spc="1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fabricados</a:t>
            </a:r>
            <a:r>
              <a:rPr lang="es-ES" sz="2400" spc="16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o</a:t>
            </a:r>
            <a:r>
              <a:rPr lang="es-ES" sz="2400" spc="16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destinados</a:t>
            </a:r>
            <a:r>
              <a:rPr lang="es-ES" sz="2400" spc="165" dirty="0" smtClean="0">
                <a:latin typeface="Arial Unicode MS"/>
                <a:cs typeface="Arial Unicode MS"/>
              </a:rPr>
              <a:t> </a:t>
            </a:r>
            <a:r>
              <a:rPr lang="es-ES" sz="2400" spc="-50" dirty="0" smtClean="0">
                <a:latin typeface="Arial Unicode MS"/>
                <a:cs typeface="Arial Unicode MS"/>
              </a:rPr>
              <a:t>a</a:t>
            </a:r>
            <a:endParaRPr lang="es-ES" sz="2400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1900"/>
              </a:lnSpc>
            </a:pPr>
            <a:endParaRPr sz="2400"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9600" y="457200"/>
            <a:ext cx="12573000" cy="98744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ts val="1900"/>
              </a:lnSpc>
            </a:pP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 err="1" smtClean="0">
                <a:latin typeface="Arial Unicode MS"/>
                <a:cs typeface="Arial Unicode MS"/>
              </a:rPr>
              <a:t>ap</a:t>
            </a:r>
            <a:r>
              <a:rPr lang="es-ES" sz="2000" dirty="0" smtClean="0">
                <a:latin typeface="Arial Unicode MS"/>
                <a:cs typeface="Arial Unicode MS"/>
              </a:rPr>
              <a:t>diseñar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cumplimiento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legal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esta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Directiva,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completa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siguiente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gama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de </a:t>
            </a:r>
            <a:r>
              <a:rPr lang="es-ES" sz="2000" spc="-10" dirty="0" smtClean="0">
                <a:latin typeface="Arial Unicode MS"/>
                <a:cs typeface="Arial Unicode MS"/>
              </a:rPr>
              <a:t>pruebas: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1900"/>
              </a:lnSpc>
              <a:spcBef>
                <a:spcPts val="600"/>
              </a:spcBef>
              <a:buClr>
                <a:srgbClr val="1A3360"/>
              </a:buClr>
              <a:buSzPct val="209090"/>
              <a:buChar char="-"/>
              <a:tabLst>
                <a:tab pos="442595" algn="l"/>
                <a:tab pos="443230" algn="l"/>
              </a:tabLst>
            </a:pPr>
            <a:r>
              <a:rPr lang="es-ES" sz="2000" dirty="0" smtClean="0">
                <a:latin typeface="Arial Unicode MS"/>
                <a:cs typeface="Arial Unicode MS"/>
              </a:rPr>
              <a:t>Prueba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interrupción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CC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1900"/>
              </a:lnSpc>
              <a:spcBef>
                <a:spcPts val="565"/>
              </a:spcBef>
              <a:buClr>
                <a:srgbClr val="1A3360"/>
              </a:buClr>
              <a:buSzPct val="164285"/>
              <a:buChar char="-"/>
              <a:tabLst>
                <a:tab pos="442595" algn="l"/>
                <a:tab pos="443230" algn="l"/>
              </a:tabLst>
            </a:pPr>
            <a:r>
              <a:rPr lang="es-ES" sz="2000" dirty="0" smtClean="0">
                <a:latin typeface="Arial Unicode MS"/>
                <a:cs typeface="Arial Unicode MS"/>
              </a:rPr>
              <a:t>prueba</a:t>
            </a:r>
            <a:r>
              <a:rPr lang="es-ES" sz="2000" spc="2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transitoria</a:t>
            </a:r>
            <a:r>
              <a:rPr lang="es-ES" sz="2000" spc="24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rápida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1900"/>
              </a:lnSpc>
              <a:spcBef>
                <a:spcPts val="570"/>
              </a:spcBef>
              <a:buClr>
                <a:srgbClr val="1A3360"/>
              </a:buClr>
              <a:buSzPct val="209090"/>
              <a:buChar char="-"/>
              <a:tabLst>
                <a:tab pos="442595" algn="l"/>
                <a:tab pos="443230" algn="l"/>
              </a:tabLst>
            </a:pPr>
            <a:r>
              <a:rPr lang="es-ES" sz="2000" dirty="0" smtClean="0">
                <a:latin typeface="Arial Unicode MS"/>
                <a:cs typeface="Arial Unicode MS"/>
              </a:rPr>
              <a:t>Ondulación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spc="-40" dirty="0" smtClean="0">
                <a:latin typeface="Arial Unicode MS"/>
                <a:cs typeface="Arial Unicode MS"/>
              </a:rPr>
              <a:t>CA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suministro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CC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1900"/>
              </a:lnSpc>
              <a:spcBef>
                <a:spcPts val="570"/>
              </a:spcBef>
              <a:buClr>
                <a:srgbClr val="1A3360"/>
              </a:buClr>
              <a:buSzPct val="164285"/>
              <a:buChar char="-"/>
              <a:tabLst>
                <a:tab pos="442595" algn="l"/>
                <a:tab pos="443230" algn="l"/>
              </a:tabLst>
            </a:pPr>
            <a:r>
              <a:rPr lang="es-ES" sz="2000" dirty="0" smtClean="0">
                <a:latin typeface="Arial Unicode MS"/>
                <a:cs typeface="Arial Unicode MS"/>
              </a:rPr>
              <a:t>prueba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perturbaciones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alta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frecuencia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1900"/>
              </a:lnSpc>
              <a:spcBef>
                <a:spcPts val="560"/>
              </a:spcBef>
              <a:buClr>
                <a:srgbClr val="1A3360"/>
              </a:buClr>
              <a:buSzPct val="209090"/>
              <a:buChar char="-"/>
              <a:tabLst>
                <a:tab pos="442595" algn="l"/>
                <a:tab pos="443230" algn="l"/>
              </a:tabLst>
            </a:pPr>
            <a:r>
              <a:rPr lang="es-ES" sz="2000" dirty="0" smtClean="0">
                <a:latin typeface="Arial Unicode MS"/>
                <a:cs typeface="Arial Unicode MS"/>
              </a:rPr>
              <a:t>Prueba</a:t>
            </a:r>
            <a:r>
              <a:rPr lang="es-ES" sz="2000" spc="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rampa</a:t>
            </a:r>
            <a:r>
              <a:rPr lang="es-ES" sz="2000" spc="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55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CC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1900"/>
              </a:lnSpc>
              <a:spcBef>
                <a:spcPts val="570"/>
              </a:spcBef>
              <a:buClr>
                <a:srgbClr val="1A3360"/>
              </a:buClr>
              <a:buSzPct val="164285"/>
              <a:buChar char="-"/>
              <a:tabLst>
                <a:tab pos="442595" algn="l"/>
                <a:tab pos="443230" algn="l"/>
              </a:tabLst>
            </a:pPr>
            <a:r>
              <a:rPr lang="es-ES" sz="2000" dirty="0" smtClean="0">
                <a:latin typeface="Arial Unicode MS"/>
                <a:cs typeface="Arial Unicode MS"/>
              </a:rPr>
              <a:t>prueba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err="1" smtClean="0">
                <a:latin typeface="Arial Unicode MS"/>
                <a:cs typeface="Arial Unicode MS"/>
              </a:rPr>
              <a:t>interferen</a:t>
            </a:r>
            <a:r>
              <a:rPr sz="2000" dirty="0" err="1" smtClean="0">
                <a:latin typeface="Arial Unicode MS"/>
                <a:cs typeface="Arial Unicode MS"/>
              </a:rPr>
              <a:t>licación</a:t>
            </a:r>
            <a:r>
              <a:rPr sz="2000" spc="80" dirty="0" smtClean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spc="-65" dirty="0">
                <a:latin typeface="Arial Unicode MS"/>
                <a:cs typeface="Arial Unicode MS"/>
              </a:rPr>
              <a:t>UE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tiene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seguir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Directiva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2004/108/EC.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Para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spc="50" dirty="0">
                <a:latin typeface="Arial Unicode MS"/>
                <a:cs typeface="Arial Unicode MS"/>
              </a:rPr>
              <a:t>lograr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esto,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además</a:t>
            </a:r>
            <a:endParaRPr sz="2000" dirty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1900"/>
              </a:lnSpc>
            </a:pP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 err="1" smtClean="0">
                <a:latin typeface="Arial Unicode MS"/>
                <a:cs typeface="Arial Unicode MS"/>
              </a:rPr>
              <a:t>cia</a:t>
            </a:r>
            <a:r>
              <a:rPr sz="2000" spc="145" dirty="0" smtClean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frecuencia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industrial</a:t>
            </a:r>
            <a:endParaRPr sz="2000" dirty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1900"/>
              </a:lnSpc>
              <a:spcBef>
                <a:spcPts val="565"/>
              </a:spcBef>
              <a:buClr>
                <a:srgbClr val="1A3360"/>
              </a:buClr>
              <a:buSzPct val="255555"/>
              <a:buChar char="-"/>
              <a:tabLst>
                <a:tab pos="442595" algn="l"/>
                <a:tab pos="443230" algn="l"/>
              </a:tabLst>
            </a:pPr>
            <a:r>
              <a:rPr sz="2000" dirty="0">
                <a:latin typeface="Arial Unicode MS"/>
                <a:cs typeface="Arial Unicode MS"/>
              </a:rPr>
              <a:t>prueba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inmunidad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contra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sobretensiones</a:t>
            </a:r>
            <a:endParaRPr sz="2000" dirty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1900"/>
              </a:lnSpc>
              <a:spcBef>
                <a:spcPts val="570"/>
              </a:spcBef>
              <a:buClr>
                <a:srgbClr val="1A3360"/>
              </a:buClr>
              <a:buSzPct val="127777"/>
              <a:buChar char="-"/>
              <a:tabLst>
                <a:tab pos="442595" algn="l"/>
                <a:tab pos="443230" algn="l"/>
              </a:tabLst>
            </a:pPr>
            <a:r>
              <a:rPr sz="2000" dirty="0">
                <a:latin typeface="Arial Unicode MS"/>
                <a:cs typeface="Arial Unicode MS"/>
              </a:rPr>
              <a:t>pruebas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emisiones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conducidas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radiadas</a:t>
            </a:r>
            <a:endParaRPr sz="2000" dirty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1900"/>
              </a:lnSpc>
              <a:spcBef>
                <a:spcPts val="565"/>
              </a:spcBef>
              <a:buClr>
                <a:srgbClr val="1A3360"/>
              </a:buClr>
              <a:buSzPct val="143750"/>
              <a:buChar char="-"/>
              <a:tabLst>
                <a:tab pos="442595" algn="l"/>
                <a:tab pos="443230" algn="l"/>
              </a:tabLst>
            </a:pPr>
            <a:r>
              <a:rPr sz="2000" dirty="0">
                <a:latin typeface="Arial Unicode MS"/>
                <a:cs typeface="Arial Unicode MS"/>
              </a:rPr>
              <a:t>prueba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descarga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electrostática</a:t>
            </a:r>
            <a:endParaRPr sz="2000" dirty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1900"/>
              </a:lnSpc>
              <a:spcBef>
                <a:spcPts val="570"/>
              </a:spcBef>
              <a:buClr>
                <a:srgbClr val="1A3360"/>
              </a:buClr>
              <a:buSzPct val="176923"/>
              <a:buChar char="-"/>
              <a:tabLst>
                <a:tab pos="442595" algn="l"/>
                <a:tab pos="443230" algn="l"/>
              </a:tabLst>
            </a:pPr>
            <a:r>
              <a:rPr sz="2000" dirty="0">
                <a:latin typeface="Arial Unicode MS"/>
                <a:cs typeface="Arial Unicode MS"/>
              </a:rPr>
              <a:t>pruebas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campo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magnético</a:t>
            </a:r>
            <a:endParaRPr sz="2000" dirty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1900"/>
              </a:lnSpc>
              <a:spcBef>
                <a:spcPts val="570"/>
              </a:spcBef>
              <a:buClr>
                <a:srgbClr val="1A3360"/>
              </a:buClr>
              <a:buSzPct val="127777"/>
              <a:buChar char="-"/>
              <a:tabLst>
                <a:tab pos="442595" algn="l"/>
                <a:tab pos="443230" algn="l"/>
              </a:tabLst>
            </a:pPr>
            <a:r>
              <a:rPr sz="2000" dirty="0">
                <a:latin typeface="Arial Unicode MS"/>
                <a:cs typeface="Arial Unicode MS"/>
              </a:rPr>
              <a:t>pruebas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inmunidad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conducida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spc="-10" dirty="0" err="1" smtClean="0">
                <a:latin typeface="Arial Unicode MS"/>
                <a:cs typeface="Arial Unicode MS"/>
              </a:rPr>
              <a:t>radiada</a:t>
            </a:r>
            <a:endParaRPr lang="es-ES" sz="2000" spc="-10" dirty="0" smtClean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1900"/>
              </a:lnSpc>
              <a:spcBef>
                <a:spcPts val="570"/>
              </a:spcBef>
              <a:buClr>
                <a:srgbClr val="1A3360"/>
              </a:buClr>
              <a:buSzPct val="127777"/>
              <a:buChar char="-"/>
              <a:tabLst>
                <a:tab pos="442595" algn="l"/>
                <a:tab pos="443230" algn="l"/>
              </a:tabLst>
            </a:pPr>
            <a:endParaRPr lang="es-ES" sz="2000" spc="-10" dirty="0">
              <a:latin typeface="Arial Unicode MS"/>
              <a:cs typeface="Arial Unicode MS"/>
            </a:endParaRPr>
          </a:p>
          <a:p>
            <a:pPr marL="12700" algn="just">
              <a:lnSpc>
                <a:spcPts val="1900"/>
              </a:lnSpc>
              <a:spcBef>
                <a:spcPts val="100"/>
              </a:spcBef>
            </a:pPr>
            <a:r>
              <a:rPr lang="es-ES" sz="2000" b="1" spc="-35" dirty="0" smtClean="0">
                <a:latin typeface="Arial"/>
                <a:cs typeface="Arial"/>
              </a:rPr>
              <a:t>PRUEBA</a:t>
            </a:r>
            <a:r>
              <a:rPr lang="es-ES" sz="2000" b="1" spc="-15" dirty="0" smtClean="0">
                <a:latin typeface="Arial"/>
                <a:cs typeface="Arial"/>
              </a:rPr>
              <a:t> </a:t>
            </a:r>
            <a:r>
              <a:rPr lang="es-ES" sz="2000" b="1" spc="-35" dirty="0" smtClean="0">
                <a:latin typeface="Arial"/>
                <a:cs typeface="Arial"/>
              </a:rPr>
              <a:t>DE</a:t>
            </a:r>
            <a:r>
              <a:rPr lang="es-ES" sz="2000" b="1" spc="-15" dirty="0" smtClean="0">
                <a:latin typeface="Arial"/>
                <a:cs typeface="Arial"/>
              </a:rPr>
              <a:t> </a:t>
            </a:r>
            <a:r>
              <a:rPr lang="es-ES" sz="2000" b="1" dirty="0" smtClean="0">
                <a:latin typeface="Arial"/>
                <a:cs typeface="Arial"/>
              </a:rPr>
              <a:t>INTERRUPCIÓN</a:t>
            </a:r>
            <a:r>
              <a:rPr lang="es-ES" sz="2000" b="1" spc="-10" dirty="0" smtClean="0">
                <a:latin typeface="Arial"/>
                <a:cs typeface="Arial"/>
              </a:rPr>
              <a:t> </a:t>
            </a:r>
            <a:r>
              <a:rPr lang="es-ES" sz="2000" b="1" spc="-35" dirty="0" smtClean="0">
                <a:latin typeface="Arial"/>
                <a:cs typeface="Arial"/>
              </a:rPr>
              <a:t>DE</a:t>
            </a:r>
            <a:r>
              <a:rPr lang="es-ES" sz="2000" b="1" spc="-15" dirty="0" smtClean="0">
                <a:latin typeface="Arial"/>
                <a:cs typeface="Arial"/>
              </a:rPr>
              <a:t> </a:t>
            </a:r>
            <a:r>
              <a:rPr lang="es-ES" sz="2000" b="1" spc="-25" dirty="0" smtClean="0">
                <a:latin typeface="Arial"/>
                <a:cs typeface="Arial"/>
              </a:rPr>
              <a:t>CC</a:t>
            </a:r>
            <a:endParaRPr lang="es-ES" sz="2000" dirty="0" smtClean="0">
              <a:latin typeface="Arial"/>
              <a:cs typeface="Arial"/>
            </a:endParaRPr>
          </a:p>
          <a:p>
            <a:pPr marL="12700" marR="43815" algn="just">
              <a:lnSpc>
                <a:spcPts val="1900"/>
              </a:lnSpc>
              <a:spcBef>
                <a:spcPts val="560"/>
              </a:spcBef>
            </a:pPr>
            <a:r>
              <a:rPr lang="es-ES" sz="2000" spc="-10" dirty="0" smtClean="0">
                <a:latin typeface="Arial Unicode MS"/>
                <a:cs typeface="Arial Unicode MS"/>
              </a:rPr>
              <a:t>Esta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verificar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tiempo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máximo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protección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puede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soportar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interrupción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suministro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auxiliar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sin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err="1" smtClean="0">
                <a:latin typeface="Arial Unicode MS"/>
                <a:cs typeface="Arial Unicode MS"/>
              </a:rPr>
              <a:t>desenergizarse</a:t>
            </a:r>
            <a:r>
              <a:rPr lang="es-ES" sz="2000" dirty="0" smtClean="0">
                <a:latin typeface="Arial Unicode MS"/>
                <a:cs typeface="Arial Unicode MS"/>
              </a:rPr>
              <a:t>,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por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ejemplo,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apagarse,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cuando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supera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tiempo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apaga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transitoriamente,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no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ocurra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ningún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mal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funcionamiento.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.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Modela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impacto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fusible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suelto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circuito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batería,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cortocircuito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el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suministro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spc="-75" dirty="0" smtClean="0">
                <a:latin typeface="Arial Unicode MS"/>
                <a:cs typeface="Arial Unicode MS"/>
              </a:rPr>
              <a:t>CC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común,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interrumpido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por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fusible.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Otra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fuente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interrupción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spc="-75" dirty="0" smtClean="0">
                <a:latin typeface="Arial Unicode MS"/>
                <a:cs typeface="Arial Unicode MS"/>
              </a:rPr>
              <a:t>CC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hay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falla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sistema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de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alimentación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batería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está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alimentando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tanto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protección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como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bobinas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disparo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interruptor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automático.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Cuando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batería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energiza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bobinas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iniciar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disparo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disyuntor,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voltaje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puede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disminuir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por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debajo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nivel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necesario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operación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protección.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Por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tanto,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ocurre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interrupción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spc="-55" dirty="0" smtClean="0">
                <a:latin typeface="Arial Unicode MS"/>
                <a:cs typeface="Arial Unicode MS"/>
              </a:rPr>
              <a:t>CC.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define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IEC</a:t>
            </a:r>
            <a:r>
              <a:rPr lang="es-ES" sz="2000" spc="4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60255-11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comprende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interrupciones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10,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20,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30,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50,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100,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200,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300,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500,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1000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5000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ms.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interrupciones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duran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hasta </a:t>
            </a:r>
            <a:r>
              <a:rPr lang="es-ES" sz="2000" dirty="0" smtClean="0">
                <a:latin typeface="Arial Unicode MS"/>
                <a:cs typeface="Arial Unicode MS"/>
              </a:rPr>
              <a:t>20ms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inclusive,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protección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no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debe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err="1" smtClean="0">
                <a:latin typeface="Arial Unicode MS"/>
                <a:cs typeface="Arial Unicode MS"/>
              </a:rPr>
              <a:t>desenergizarse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funcionar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incorrectamente,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mientras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interrupciones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más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prolongadas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no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debe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funcionar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incorrectamente.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Muchos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dispositivos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modernos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son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capaces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permanecer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energizados</a:t>
            </a:r>
            <a:r>
              <a:rPr lang="es-ES" sz="2000" spc="200" dirty="0" smtClean="0">
                <a:latin typeface="Arial Unicode MS"/>
                <a:cs typeface="Arial Unicode MS"/>
              </a:rPr>
              <a:t>  </a:t>
            </a:r>
            <a:r>
              <a:rPr lang="es-ES" sz="2000" dirty="0" smtClean="0">
                <a:latin typeface="Arial Unicode MS"/>
                <a:cs typeface="Arial Unicode MS"/>
              </a:rPr>
              <a:t>durante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interrupciones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hasta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50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ms.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spc="-30" dirty="0" smtClean="0">
                <a:latin typeface="Arial Unicode MS"/>
                <a:cs typeface="Arial Unicode MS"/>
              </a:rPr>
              <a:t>El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protección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alimenta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suministro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batería,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completan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las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interrupciones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cortocircuito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circuito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abierto.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Cada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interrupción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aplica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10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veces,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fuentes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alimentación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auxiliares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gran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rango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operativo,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completan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completan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interrupciones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cortocircuito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circuito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abierto.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12700" marR="140970" algn="just">
              <a:lnSpc>
                <a:spcPts val="1900"/>
              </a:lnSpc>
            </a:pPr>
            <a:r>
              <a:rPr lang="es-ES" sz="2000" dirty="0" smtClean="0">
                <a:latin typeface="Arial Unicode MS"/>
                <a:cs typeface="Arial Unicode MS"/>
              </a:rPr>
              <a:t>Cada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interrupción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aplica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10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veces,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fuentes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alimentación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auxiliares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gran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rango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operativo,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se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completan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completan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interrupciones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cortocircuito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circuito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abierto.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Cada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interrupción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aplica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10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veces,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spc="-20" dirty="0" smtClean="0">
                <a:latin typeface="Arial Unicode MS"/>
                <a:cs typeface="Arial Unicode MS"/>
              </a:rPr>
              <a:t>para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fuentes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alimentación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auxiliares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gran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rango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operativo,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pruebas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completan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en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1900"/>
              </a:lnSpc>
              <a:spcBef>
                <a:spcPts val="570"/>
              </a:spcBef>
              <a:buClr>
                <a:srgbClr val="1A3360"/>
              </a:buClr>
              <a:buSzPct val="127777"/>
              <a:buChar char="-"/>
              <a:tabLst>
                <a:tab pos="442595" algn="l"/>
                <a:tab pos="443230" algn="l"/>
              </a:tabLst>
            </a:pPr>
            <a:endParaRPr sz="2000"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663194" y="761240"/>
            <a:ext cx="12420599" cy="23980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ts val="1900"/>
              </a:lnSpc>
              <a:spcBef>
                <a:spcPts val="100"/>
              </a:spcBef>
            </a:pPr>
            <a:r>
              <a:rPr sz="2400" spc="50" dirty="0">
                <a:latin typeface="Arial Unicode MS"/>
                <a:cs typeface="Arial Unicode MS"/>
              </a:rPr>
              <a:t>mínimo,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spc="55" dirty="0">
                <a:latin typeface="Arial Unicode MS"/>
                <a:cs typeface="Arial Unicode MS"/>
              </a:rPr>
              <a:t>máximo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y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otros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voltajes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en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este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rango,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para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verificar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el</a:t>
            </a:r>
            <a:r>
              <a:rPr sz="2400" spc="100" dirty="0">
                <a:latin typeface="Arial Unicode MS"/>
                <a:cs typeface="Arial Unicode MS"/>
              </a:rPr>
              <a:t> </a:t>
            </a:r>
            <a:r>
              <a:rPr sz="2400" spc="50" dirty="0">
                <a:latin typeface="Arial Unicode MS"/>
                <a:cs typeface="Arial Unicode MS"/>
              </a:rPr>
              <a:t>cumplimiento</a:t>
            </a:r>
            <a:r>
              <a:rPr sz="2400" spc="95" dirty="0">
                <a:latin typeface="Arial Unicode MS"/>
                <a:cs typeface="Arial Unicode MS"/>
              </a:rPr>
              <a:t> </a:t>
            </a:r>
            <a:r>
              <a:rPr sz="2400" spc="-25" dirty="0">
                <a:latin typeface="Arial Unicode MS"/>
                <a:cs typeface="Arial Unicode MS"/>
              </a:rPr>
              <a:t>en </a:t>
            </a:r>
            <a:r>
              <a:rPr sz="2400" spc="60" dirty="0">
                <a:latin typeface="Arial Unicode MS"/>
                <a:cs typeface="Arial Unicode MS"/>
              </a:rPr>
              <a:t>todo</a:t>
            </a:r>
            <a:r>
              <a:rPr sz="2400" spc="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el</a:t>
            </a:r>
            <a:r>
              <a:rPr sz="2400" spc="10" dirty="0">
                <a:latin typeface="Arial Unicode MS"/>
                <a:cs typeface="Arial Unicode MS"/>
              </a:rPr>
              <a:t> </a:t>
            </a:r>
            <a:r>
              <a:rPr sz="2400" spc="-10" dirty="0" err="1">
                <a:latin typeface="Arial Unicode MS"/>
                <a:cs typeface="Arial Unicode MS"/>
              </a:rPr>
              <a:t>rango</a:t>
            </a:r>
            <a:r>
              <a:rPr sz="2400" spc="-10" dirty="0" smtClean="0">
                <a:latin typeface="Arial Unicode MS"/>
                <a:cs typeface="Arial Unicode MS"/>
              </a:rPr>
              <a:t>.</a:t>
            </a:r>
            <a:endParaRPr lang="es-ES" sz="2400" spc="-10" dirty="0" smtClean="0">
              <a:latin typeface="Arial Unicode MS"/>
              <a:cs typeface="Arial Unicode MS"/>
            </a:endParaRPr>
          </a:p>
          <a:p>
            <a:pPr marL="12700" algn="just">
              <a:lnSpc>
                <a:spcPts val="1900"/>
              </a:lnSpc>
              <a:spcBef>
                <a:spcPts val="100"/>
              </a:spcBef>
            </a:pPr>
            <a:r>
              <a:rPr lang="es-ES" sz="2400" b="1" dirty="0" smtClean="0">
                <a:latin typeface="Arial"/>
                <a:cs typeface="Arial"/>
              </a:rPr>
              <a:t>ONDULACIÓN</a:t>
            </a:r>
            <a:r>
              <a:rPr lang="es-ES" sz="2400" b="1" spc="20" dirty="0" smtClean="0">
                <a:latin typeface="Arial"/>
                <a:cs typeface="Arial"/>
              </a:rPr>
              <a:t> </a:t>
            </a:r>
            <a:r>
              <a:rPr lang="es-ES" sz="2400" b="1" spc="-35" dirty="0" smtClean="0">
                <a:latin typeface="Arial"/>
                <a:cs typeface="Arial"/>
              </a:rPr>
              <a:t>DE</a:t>
            </a:r>
            <a:r>
              <a:rPr lang="es-ES" sz="2400" b="1" spc="20" dirty="0" smtClean="0">
                <a:latin typeface="Arial"/>
                <a:cs typeface="Arial"/>
              </a:rPr>
              <a:t> </a:t>
            </a:r>
            <a:r>
              <a:rPr lang="es-ES" sz="2400" b="1" spc="-50" dirty="0" smtClean="0">
                <a:latin typeface="Arial"/>
                <a:cs typeface="Arial"/>
              </a:rPr>
              <a:t>CA</a:t>
            </a:r>
            <a:r>
              <a:rPr lang="es-ES" sz="2400" b="1" spc="25" dirty="0" smtClean="0">
                <a:latin typeface="Arial"/>
                <a:cs typeface="Arial"/>
              </a:rPr>
              <a:t> </a:t>
            </a:r>
            <a:r>
              <a:rPr lang="es-ES" sz="2400" b="1" dirty="0" smtClean="0">
                <a:latin typeface="Arial"/>
                <a:cs typeface="Arial"/>
              </a:rPr>
              <a:t>EN</a:t>
            </a:r>
            <a:r>
              <a:rPr lang="es-ES" sz="2400" b="1" spc="20" dirty="0" smtClean="0">
                <a:latin typeface="Arial"/>
                <a:cs typeface="Arial"/>
              </a:rPr>
              <a:t> </a:t>
            </a:r>
            <a:r>
              <a:rPr lang="es-ES" sz="2400" b="1" dirty="0" smtClean="0">
                <a:latin typeface="Arial"/>
                <a:cs typeface="Arial"/>
              </a:rPr>
              <a:t>SUMINISTRO</a:t>
            </a:r>
            <a:r>
              <a:rPr lang="es-ES" sz="2400" b="1" spc="25" dirty="0" smtClean="0">
                <a:latin typeface="Arial"/>
                <a:cs typeface="Arial"/>
              </a:rPr>
              <a:t> </a:t>
            </a:r>
            <a:r>
              <a:rPr lang="es-ES" sz="2400" b="1" spc="-35" dirty="0" smtClean="0">
                <a:latin typeface="Arial"/>
                <a:cs typeface="Arial"/>
              </a:rPr>
              <a:t>DE</a:t>
            </a:r>
            <a:r>
              <a:rPr lang="es-ES" sz="2400" b="1" spc="20" dirty="0" smtClean="0">
                <a:latin typeface="Arial"/>
                <a:cs typeface="Arial"/>
              </a:rPr>
              <a:t> </a:t>
            </a:r>
            <a:r>
              <a:rPr lang="es-ES" sz="2400" b="1" spc="-25" dirty="0" smtClean="0">
                <a:latin typeface="Arial"/>
                <a:cs typeface="Arial"/>
              </a:rPr>
              <a:t>CC</a:t>
            </a:r>
            <a:endParaRPr lang="es-ES" sz="2400" dirty="0" smtClean="0">
              <a:latin typeface="Arial"/>
              <a:cs typeface="Arial"/>
            </a:endParaRPr>
          </a:p>
          <a:p>
            <a:pPr marL="12700" marR="155575" algn="just">
              <a:lnSpc>
                <a:spcPts val="1900"/>
              </a:lnSpc>
              <a:spcBef>
                <a:spcPts val="600"/>
              </a:spcBef>
            </a:pPr>
            <a:r>
              <a:rPr lang="es-ES" sz="2400" spc="-10" dirty="0" smtClean="0">
                <a:latin typeface="Arial Unicode MS"/>
                <a:cs typeface="Arial Unicode MS"/>
              </a:rPr>
              <a:t>Esta</a:t>
            </a:r>
            <a:r>
              <a:rPr lang="es-ES" sz="2400" spc="10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prueba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spc="-50" dirty="0" smtClean="0">
                <a:latin typeface="Arial Unicode MS"/>
                <a:cs typeface="Arial Unicode MS"/>
              </a:rPr>
              <a:t>(IEC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60255-11)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verifica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relé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protección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pueda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funcionar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correctamente </a:t>
            </a:r>
            <a:r>
              <a:rPr lang="es-ES" sz="2400" dirty="0" smtClean="0">
                <a:latin typeface="Arial Unicode MS"/>
                <a:cs typeface="Arial Unicode MS"/>
              </a:rPr>
              <a:t>con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spc="55" dirty="0" smtClean="0">
                <a:latin typeface="Arial Unicode MS"/>
                <a:cs typeface="Arial Unicode MS"/>
              </a:rPr>
              <a:t>un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voltaje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spc="-60" dirty="0" smtClean="0">
                <a:latin typeface="Arial Unicode MS"/>
                <a:cs typeface="Arial Unicode MS"/>
              </a:rPr>
              <a:t>CA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superpuesto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suministro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spc="-75" dirty="0" smtClean="0">
                <a:latin typeface="Arial Unicode MS"/>
                <a:cs typeface="Arial Unicode MS"/>
              </a:rPr>
              <a:t>CC.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Esto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debe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cargador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de </a:t>
            </a:r>
            <a:r>
              <a:rPr lang="es-ES" sz="2400" dirty="0" smtClean="0">
                <a:latin typeface="Arial Unicode MS"/>
                <a:cs typeface="Arial Unicode MS"/>
              </a:rPr>
              <a:t>batería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carga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batería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estación,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spc="50" dirty="0" smtClean="0">
                <a:latin typeface="Arial Unicode MS"/>
                <a:cs typeface="Arial Unicode MS"/>
              </a:rPr>
              <a:t>forma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onda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7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presenta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Figura</a:t>
            </a:r>
            <a:r>
              <a:rPr lang="es-ES" sz="2400" spc="70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1.</a:t>
            </a:r>
            <a:endParaRPr lang="es-ES" sz="2400" dirty="0" smtClean="0">
              <a:latin typeface="Arial Unicode MS"/>
              <a:cs typeface="Arial Unicode MS"/>
            </a:endParaRPr>
          </a:p>
          <a:p>
            <a:pPr marL="12700" algn="just">
              <a:lnSpc>
                <a:spcPts val="1900"/>
              </a:lnSpc>
              <a:spcBef>
                <a:spcPts val="810"/>
              </a:spcBef>
            </a:pPr>
            <a:r>
              <a:rPr lang="es-ES" sz="2400" dirty="0" smtClean="0">
                <a:latin typeface="Arial Unicode MS"/>
                <a:cs typeface="Arial Unicode MS"/>
              </a:rPr>
              <a:t>Comprende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una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ondulación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pico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pico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del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15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spc="-60" dirty="0" smtClean="0">
                <a:latin typeface="Arial Unicode MS"/>
                <a:cs typeface="Arial Unicode MS"/>
              </a:rPr>
              <a:t>%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superpuesta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al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voltaje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suministro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CC.</a:t>
            </a:r>
            <a:endParaRPr sz="1100" dirty="0">
              <a:latin typeface="Arial Unicode MS"/>
              <a:cs typeface="Arial Unicode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96944" y="1634988"/>
            <a:ext cx="5401310" cy="1187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65"/>
              </a:spcBef>
            </a:pPr>
            <a:endParaRPr sz="550" dirty="0">
              <a:latin typeface="Arial Unicode MS"/>
              <a:cs typeface="Arial Unicode MS"/>
            </a:endParaRPr>
          </a:p>
          <a:p>
            <a:pPr marL="1525905">
              <a:spcBef>
                <a:spcPts val="5"/>
              </a:spcBef>
            </a:pPr>
            <a:r>
              <a:rPr sz="850" spc="-25" dirty="0">
                <a:latin typeface="Arial Unicode MS"/>
                <a:cs typeface="Arial Unicode MS"/>
              </a:rPr>
              <a:t>50</a:t>
            </a:r>
            <a:endParaRPr sz="850" dirty="0">
              <a:latin typeface="Arial Unicode MS"/>
              <a:cs typeface="Arial Unicode MS"/>
            </a:endParaRPr>
          </a:p>
          <a:p>
            <a:pPr>
              <a:spcBef>
                <a:spcPts val="65"/>
              </a:spcBef>
            </a:pPr>
            <a:endParaRPr sz="550" dirty="0">
              <a:latin typeface="Arial Unicode MS"/>
              <a:cs typeface="Arial Unicode MS"/>
            </a:endParaRPr>
          </a:p>
          <a:p>
            <a:pPr marL="1520825"/>
            <a:r>
              <a:rPr sz="850" spc="-25" dirty="0">
                <a:latin typeface="Arial Unicode MS"/>
                <a:cs typeface="Arial Unicode MS"/>
              </a:rPr>
              <a:t>40</a:t>
            </a:r>
            <a:endParaRPr sz="850" dirty="0">
              <a:latin typeface="Arial Unicode MS"/>
              <a:cs typeface="Arial Unicode MS"/>
            </a:endParaRPr>
          </a:p>
          <a:p>
            <a:pPr>
              <a:spcBef>
                <a:spcPts val="55"/>
              </a:spcBef>
            </a:pPr>
            <a:endParaRPr sz="600" dirty="0">
              <a:latin typeface="Arial Unicode MS"/>
              <a:cs typeface="Arial Unicode MS"/>
            </a:endParaRPr>
          </a:p>
          <a:p>
            <a:pPr marL="1517650"/>
            <a:r>
              <a:rPr sz="850" spc="-25" dirty="0">
                <a:latin typeface="Arial Unicode MS"/>
                <a:cs typeface="Arial Unicode MS"/>
              </a:rPr>
              <a:t>30</a:t>
            </a:r>
            <a:endParaRPr sz="850" dirty="0">
              <a:latin typeface="Arial Unicode MS"/>
              <a:cs typeface="Arial Unicode MS"/>
            </a:endParaRPr>
          </a:p>
          <a:p>
            <a:pPr marL="1525905">
              <a:spcBef>
                <a:spcPts val="985"/>
              </a:spcBef>
            </a:pPr>
            <a:r>
              <a:rPr sz="850" spc="-25" dirty="0">
                <a:latin typeface="Arial Unicode MS"/>
                <a:cs typeface="Arial Unicode MS"/>
              </a:rPr>
              <a:t>20</a:t>
            </a:r>
            <a:endParaRPr sz="850" dirty="0">
              <a:latin typeface="Arial Unicode MS"/>
              <a:cs typeface="Arial Unicode MS"/>
            </a:endParaRPr>
          </a:p>
          <a:p>
            <a:pPr>
              <a:spcBef>
                <a:spcPts val="50"/>
              </a:spcBef>
            </a:pPr>
            <a:endParaRPr sz="600" dirty="0">
              <a:latin typeface="Arial Unicode MS"/>
              <a:cs typeface="Arial Unicode MS"/>
            </a:endParaRPr>
          </a:p>
          <a:p>
            <a:pPr marL="1521460">
              <a:spcBef>
                <a:spcPts val="5"/>
              </a:spcBef>
            </a:pPr>
            <a:r>
              <a:rPr sz="850" spc="-25" dirty="0">
                <a:latin typeface="Arial Unicode MS"/>
                <a:cs typeface="Arial Unicode MS"/>
              </a:rPr>
              <a:t>10</a:t>
            </a:r>
            <a:endParaRPr sz="850" dirty="0">
              <a:latin typeface="Arial Unicode MS"/>
              <a:cs typeface="Arial Unicode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63194" y="5925551"/>
            <a:ext cx="12420600" cy="4086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2100"/>
              </a:lnSpc>
              <a:spcBef>
                <a:spcPts val="100"/>
              </a:spcBef>
            </a:pPr>
            <a:r>
              <a:rPr sz="2400" dirty="0">
                <a:latin typeface="Arial Unicode MS"/>
                <a:cs typeface="Arial Unicode MS"/>
              </a:rPr>
              <a:t>Para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las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fuentes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alimentación</a:t>
            </a:r>
            <a:r>
              <a:rPr sz="2400" spc="12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auxiliares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con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spc="55" dirty="0">
                <a:latin typeface="Arial Unicode MS"/>
                <a:cs typeface="Arial Unicode MS"/>
              </a:rPr>
              <a:t>un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amplio</a:t>
            </a:r>
            <a:r>
              <a:rPr sz="2400" spc="12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rango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operación,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las</a:t>
            </a:r>
            <a:r>
              <a:rPr sz="2400" spc="12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pruebas</a:t>
            </a:r>
            <a:r>
              <a:rPr sz="2400" spc="120" dirty="0">
                <a:latin typeface="Arial Unicode MS"/>
                <a:cs typeface="Arial Unicode MS"/>
              </a:rPr>
              <a:t> </a:t>
            </a:r>
            <a:r>
              <a:rPr sz="2400" spc="-25" dirty="0">
                <a:latin typeface="Arial Unicode MS"/>
                <a:cs typeface="Arial Unicode MS"/>
              </a:rPr>
              <a:t>se</a:t>
            </a:r>
            <a:endParaRPr sz="2400" dirty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2100"/>
              </a:lnSpc>
            </a:pPr>
            <a:r>
              <a:rPr sz="2400" dirty="0">
                <a:latin typeface="Arial Unicode MS"/>
                <a:cs typeface="Arial Unicode MS"/>
              </a:rPr>
              <a:t>completan</a:t>
            </a:r>
            <a:r>
              <a:rPr sz="2400" spc="15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</a:t>
            </a:r>
            <a:r>
              <a:rPr sz="2400" spc="15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voltajes</a:t>
            </a:r>
            <a:r>
              <a:rPr sz="2400" spc="15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mínimo,</a:t>
            </a:r>
            <a:r>
              <a:rPr sz="2400" spc="15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máximo</a:t>
            </a:r>
            <a:r>
              <a:rPr sz="2400" spc="15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y</a:t>
            </a:r>
            <a:r>
              <a:rPr sz="2400" spc="15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otros</a:t>
            </a:r>
            <a:r>
              <a:rPr sz="2400" spc="15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en</a:t>
            </a:r>
            <a:r>
              <a:rPr sz="2400" spc="15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este</a:t>
            </a:r>
            <a:r>
              <a:rPr sz="2400" spc="15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rango,</a:t>
            </a:r>
            <a:r>
              <a:rPr sz="2400" spc="15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para</a:t>
            </a:r>
            <a:r>
              <a:rPr sz="2400" spc="15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verificar</a:t>
            </a:r>
            <a:r>
              <a:rPr sz="2400" spc="15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el</a:t>
            </a:r>
            <a:r>
              <a:rPr sz="2400" spc="15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cumplimiento</a:t>
            </a:r>
            <a:r>
              <a:rPr sz="2400" spc="15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55" dirty="0">
                <a:latin typeface="Arial Unicode MS"/>
                <a:cs typeface="Arial Unicode MS"/>
              </a:rPr>
              <a:t> </a:t>
            </a:r>
            <a:r>
              <a:rPr sz="2400" spc="30" dirty="0">
                <a:latin typeface="Arial Unicode MS"/>
                <a:cs typeface="Arial Unicode MS"/>
              </a:rPr>
              <a:t>todo </a:t>
            </a:r>
            <a:r>
              <a:rPr sz="2400" dirty="0">
                <a:latin typeface="Arial Unicode MS"/>
                <a:cs typeface="Arial Unicode MS"/>
              </a:rPr>
              <a:t>el</a:t>
            </a:r>
            <a:r>
              <a:rPr sz="2400" spc="14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rango.</a:t>
            </a:r>
            <a:r>
              <a:rPr sz="2400" spc="14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14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interferencia</a:t>
            </a:r>
            <a:r>
              <a:rPr sz="2400" spc="14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se</a:t>
            </a:r>
            <a:r>
              <a:rPr sz="2400" spc="14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aplica</a:t>
            </a:r>
            <a:r>
              <a:rPr sz="2400" spc="14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mediante</a:t>
            </a:r>
            <a:r>
              <a:rPr sz="2400" spc="14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una</a:t>
            </a:r>
            <a:r>
              <a:rPr sz="2400" spc="14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red</a:t>
            </a:r>
            <a:r>
              <a:rPr sz="2400" spc="14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rectificadora</a:t>
            </a:r>
            <a:r>
              <a:rPr sz="2400" spc="14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4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onda</a:t>
            </a:r>
            <a:r>
              <a:rPr sz="2400" spc="14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completa,</a:t>
            </a:r>
            <a:r>
              <a:rPr sz="2400" spc="14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conectada</a:t>
            </a:r>
            <a:r>
              <a:rPr sz="2400" spc="145" dirty="0">
                <a:latin typeface="Arial Unicode MS"/>
                <a:cs typeface="Arial Unicode MS"/>
              </a:rPr>
              <a:t> </a:t>
            </a:r>
            <a:r>
              <a:rPr sz="2400" spc="-25" dirty="0">
                <a:latin typeface="Arial Unicode MS"/>
                <a:cs typeface="Arial Unicode MS"/>
              </a:rPr>
              <a:t>en </a:t>
            </a:r>
            <a:r>
              <a:rPr sz="2400" dirty="0">
                <a:latin typeface="Arial Unicode MS"/>
                <a:cs typeface="Arial Unicode MS"/>
              </a:rPr>
              <a:t>paralelo</a:t>
            </a:r>
            <a:r>
              <a:rPr sz="2400" spc="14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con</a:t>
            </a:r>
            <a:r>
              <a:rPr sz="2400" spc="14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14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alimentación</a:t>
            </a:r>
            <a:r>
              <a:rPr sz="2400" spc="14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4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14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batería.</a:t>
            </a:r>
            <a:r>
              <a:rPr sz="2400" spc="145" dirty="0">
                <a:latin typeface="Arial Unicode MS"/>
                <a:cs typeface="Arial Unicode MS"/>
              </a:rPr>
              <a:t> </a:t>
            </a:r>
            <a:r>
              <a:rPr sz="2400" spc="-30" dirty="0">
                <a:latin typeface="Arial Unicode MS"/>
                <a:cs typeface="Arial Unicode MS"/>
              </a:rPr>
              <a:t>El</a:t>
            </a:r>
            <a:r>
              <a:rPr sz="2400" spc="14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relé</a:t>
            </a:r>
            <a:r>
              <a:rPr sz="2400" spc="14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</a:t>
            </a:r>
            <a:r>
              <a:rPr sz="2400" spc="14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protección</a:t>
            </a:r>
            <a:r>
              <a:rPr sz="2400" spc="14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debe</a:t>
            </a:r>
            <a:r>
              <a:rPr sz="2400" spc="140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continuar</a:t>
            </a:r>
            <a:r>
              <a:rPr sz="2400" spc="14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funcionando</a:t>
            </a:r>
            <a:r>
              <a:rPr sz="2400" spc="14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sin</a:t>
            </a:r>
            <a:r>
              <a:rPr sz="2400" spc="140" dirty="0">
                <a:latin typeface="Arial Unicode MS"/>
                <a:cs typeface="Arial Unicode MS"/>
              </a:rPr>
              <a:t> </a:t>
            </a:r>
            <a:r>
              <a:rPr sz="2400" spc="-25" dirty="0">
                <a:latin typeface="Arial Unicode MS"/>
                <a:cs typeface="Arial Unicode MS"/>
              </a:rPr>
              <a:t>mal </a:t>
            </a:r>
            <a:r>
              <a:rPr sz="2400" dirty="0">
                <a:latin typeface="Arial Unicode MS"/>
                <a:cs typeface="Arial Unicode MS"/>
              </a:rPr>
              <a:t>funcionamiento</a:t>
            </a:r>
            <a:r>
              <a:rPr sz="2400" spc="27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durante</a:t>
            </a:r>
            <a:r>
              <a:rPr sz="2400" spc="275" dirty="0">
                <a:latin typeface="Arial Unicode MS"/>
                <a:cs typeface="Arial Unicode MS"/>
              </a:rPr>
              <a:t> </a:t>
            </a:r>
            <a:r>
              <a:rPr sz="2400" dirty="0">
                <a:latin typeface="Arial Unicode MS"/>
                <a:cs typeface="Arial Unicode MS"/>
              </a:rPr>
              <a:t>la</a:t>
            </a:r>
            <a:r>
              <a:rPr sz="2400" spc="275" dirty="0">
                <a:latin typeface="Arial Unicode MS"/>
                <a:cs typeface="Arial Unicode MS"/>
              </a:rPr>
              <a:t> </a:t>
            </a:r>
            <a:r>
              <a:rPr sz="2400" spc="-10" dirty="0" err="1">
                <a:latin typeface="Arial Unicode MS"/>
                <a:cs typeface="Arial Unicode MS"/>
              </a:rPr>
              <a:t>prueba</a:t>
            </a:r>
            <a:r>
              <a:rPr sz="2400" spc="-10" dirty="0" smtClean="0">
                <a:latin typeface="Arial Unicode MS"/>
                <a:cs typeface="Arial Unicode MS"/>
              </a:rPr>
              <a:t>.</a:t>
            </a:r>
            <a:endParaRPr lang="es-ES" sz="2400" spc="-10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2100"/>
              </a:lnSpc>
            </a:pPr>
            <a:endParaRPr lang="es-ES" sz="2400" spc="-10" dirty="0">
              <a:latin typeface="Arial Unicode MS"/>
              <a:cs typeface="Arial Unicode MS"/>
            </a:endParaRPr>
          </a:p>
          <a:p>
            <a:pPr marL="12700">
              <a:lnSpc>
                <a:spcPts val="2100"/>
              </a:lnSpc>
              <a:spcBef>
                <a:spcPts val="100"/>
              </a:spcBef>
            </a:pPr>
            <a:r>
              <a:rPr lang="es-ES" sz="2400" b="1" spc="-35" dirty="0" smtClean="0">
                <a:latin typeface="Arial"/>
                <a:cs typeface="Arial"/>
              </a:rPr>
              <a:t>PRUEBA</a:t>
            </a:r>
            <a:r>
              <a:rPr lang="es-ES" sz="2400" b="1" spc="55" dirty="0" smtClean="0">
                <a:latin typeface="Arial"/>
                <a:cs typeface="Arial"/>
              </a:rPr>
              <a:t> </a:t>
            </a:r>
            <a:r>
              <a:rPr lang="es-ES" sz="2400" b="1" spc="-35" dirty="0" smtClean="0">
                <a:latin typeface="Arial"/>
                <a:cs typeface="Arial"/>
              </a:rPr>
              <a:t>DE</a:t>
            </a:r>
            <a:r>
              <a:rPr lang="es-ES" sz="2400" b="1" spc="60" dirty="0" smtClean="0">
                <a:latin typeface="Arial"/>
                <a:cs typeface="Arial"/>
              </a:rPr>
              <a:t> </a:t>
            </a:r>
            <a:r>
              <a:rPr lang="es-ES" sz="2400" b="1" dirty="0" smtClean="0">
                <a:latin typeface="Arial"/>
                <a:cs typeface="Arial"/>
              </a:rPr>
              <a:t>DISMINUCIÓN/AUMENTO</a:t>
            </a:r>
            <a:r>
              <a:rPr lang="es-ES" sz="2400" b="1" spc="55" dirty="0" smtClean="0">
                <a:latin typeface="Arial"/>
                <a:cs typeface="Arial"/>
              </a:rPr>
              <a:t> </a:t>
            </a:r>
            <a:r>
              <a:rPr lang="es-ES" sz="2400" b="1" spc="-35" dirty="0" smtClean="0">
                <a:latin typeface="Arial"/>
                <a:cs typeface="Arial"/>
              </a:rPr>
              <a:t>DE</a:t>
            </a:r>
            <a:r>
              <a:rPr lang="es-ES" sz="2400" b="1" spc="60" dirty="0" smtClean="0">
                <a:latin typeface="Arial"/>
                <a:cs typeface="Arial"/>
              </a:rPr>
              <a:t> </a:t>
            </a:r>
            <a:r>
              <a:rPr lang="es-ES" sz="2400" b="1" spc="-10" dirty="0" smtClean="0">
                <a:latin typeface="Arial"/>
                <a:cs typeface="Arial"/>
              </a:rPr>
              <a:t>RAMPA</a:t>
            </a:r>
            <a:r>
              <a:rPr lang="es-ES" sz="2400" b="1" spc="55" dirty="0" smtClean="0">
                <a:latin typeface="Arial"/>
                <a:cs typeface="Arial"/>
              </a:rPr>
              <a:t> </a:t>
            </a:r>
            <a:r>
              <a:rPr lang="es-ES" sz="2400" b="1" spc="-35" dirty="0" smtClean="0">
                <a:latin typeface="Arial"/>
                <a:cs typeface="Arial"/>
              </a:rPr>
              <a:t>DE</a:t>
            </a:r>
            <a:r>
              <a:rPr lang="es-ES" sz="2400" b="1" spc="60" dirty="0" smtClean="0">
                <a:latin typeface="Arial"/>
                <a:cs typeface="Arial"/>
              </a:rPr>
              <a:t> </a:t>
            </a:r>
            <a:r>
              <a:rPr lang="es-ES" sz="2400" b="1" spc="-25" dirty="0" smtClean="0">
                <a:latin typeface="Arial"/>
                <a:cs typeface="Arial"/>
              </a:rPr>
              <a:t>CC</a:t>
            </a:r>
            <a:endParaRPr lang="es-ES" sz="2400" dirty="0" smtClean="0">
              <a:latin typeface="Arial"/>
              <a:cs typeface="Arial"/>
            </a:endParaRPr>
          </a:p>
          <a:p>
            <a:pPr marL="12700" marR="5080">
              <a:lnSpc>
                <a:spcPts val="2100"/>
              </a:lnSpc>
              <a:spcBef>
                <a:spcPts val="610"/>
              </a:spcBef>
            </a:pPr>
            <a:r>
              <a:rPr lang="es-ES" sz="2400" spc="-10" dirty="0" smtClean="0">
                <a:latin typeface="Arial Unicode MS"/>
                <a:cs typeface="Arial Unicode MS"/>
              </a:rPr>
              <a:t>Esta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prueba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modela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spc="55" dirty="0" smtClean="0">
                <a:latin typeface="Arial Unicode MS"/>
                <a:cs typeface="Arial Unicode MS"/>
              </a:rPr>
              <a:t>un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cargador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batería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estación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fallido,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terminaría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con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el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voltaje </a:t>
            </a:r>
            <a:r>
              <a:rPr lang="es-ES" sz="2400" dirty="0" smtClean="0">
                <a:latin typeface="Arial Unicode MS"/>
                <a:cs typeface="Arial Unicode MS"/>
              </a:rPr>
              <a:t>auxiliar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al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relé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disminuyendo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lentamente.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parte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aceleración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modela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13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batería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135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recarga </a:t>
            </a:r>
            <a:r>
              <a:rPr lang="es-ES" sz="2400" dirty="0" smtClean="0">
                <a:latin typeface="Arial Unicode MS"/>
                <a:cs typeface="Arial Unicode MS"/>
              </a:rPr>
              <a:t>después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descargarla.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spc="-30" dirty="0" smtClean="0">
                <a:latin typeface="Arial Unicode MS"/>
                <a:cs typeface="Arial Unicode MS"/>
              </a:rPr>
              <a:t>El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relé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protección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debe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encenderse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limpiamente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cuando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aplica</a:t>
            </a:r>
            <a:r>
              <a:rPr lang="es-ES" sz="2400" spc="125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el </a:t>
            </a:r>
            <a:r>
              <a:rPr lang="es-ES" sz="2400" dirty="0" smtClean="0">
                <a:latin typeface="Arial Unicode MS"/>
                <a:cs typeface="Arial Unicode MS"/>
              </a:rPr>
              <a:t>voltaje</a:t>
            </a:r>
            <a:r>
              <a:rPr lang="es-ES" sz="2400" spc="1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no</a:t>
            </a:r>
            <a:r>
              <a:rPr lang="es-ES" sz="2400" spc="1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funcionar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mal.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No</a:t>
            </a:r>
            <a:r>
              <a:rPr lang="es-ES" sz="2400" spc="1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existe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spc="55" dirty="0" smtClean="0">
                <a:latin typeface="Arial Unicode MS"/>
                <a:cs typeface="Arial Unicode MS"/>
              </a:rPr>
              <a:t>un</a:t>
            </a:r>
            <a:r>
              <a:rPr lang="es-ES" sz="2400" spc="1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estándar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internacionalmente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aceptado</a:t>
            </a:r>
            <a:r>
              <a:rPr lang="es-ES" sz="2400" spc="15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para</a:t>
            </a:r>
            <a:r>
              <a:rPr lang="es-ES" sz="2400" spc="15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esta</a:t>
            </a:r>
            <a:r>
              <a:rPr lang="es-ES" sz="2400" spc="150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prueba, </a:t>
            </a:r>
            <a:r>
              <a:rPr lang="es-ES" sz="2400" spc="50" dirty="0" smtClean="0">
                <a:latin typeface="Arial Unicode MS"/>
                <a:cs typeface="Arial Unicode MS"/>
              </a:rPr>
              <a:t>por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que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los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fabricantes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pueden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determinar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si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desean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completar</a:t>
            </a:r>
            <a:r>
              <a:rPr lang="es-ES" sz="2400" spc="114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dicha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prueba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y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cuál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será</a:t>
            </a:r>
            <a:r>
              <a:rPr lang="es-ES" sz="2400" spc="120" dirty="0" smtClean="0">
                <a:latin typeface="Arial Unicode MS"/>
                <a:cs typeface="Arial Unicode MS"/>
              </a:rPr>
              <a:t> </a:t>
            </a:r>
            <a:r>
              <a:rPr lang="es-ES" sz="2400" spc="-25" dirty="0" smtClean="0">
                <a:latin typeface="Arial Unicode MS"/>
                <a:cs typeface="Arial Unicode MS"/>
              </a:rPr>
              <a:t>la </a:t>
            </a:r>
            <a:r>
              <a:rPr lang="es-ES" sz="2400" dirty="0" smtClean="0">
                <a:latin typeface="Arial Unicode MS"/>
                <a:cs typeface="Arial Unicode MS"/>
              </a:rPr>
              <a:t>especificación</a:t>
            </a:r>
            <a:r>
              <a:rPr lang="es-ES" sz="2400" spc="80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de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dirty="0" smtClean="0">
                <a:latin typeface="Arial Unicode MS"/>
                <a:cs typeface="Arial Unicode MS"/>
              </a:rPr>
              <a:t>la</a:t>
            </a:r>
            <a:r>
              <a:rPr lang="es-ES" sz="2400" spc="85" dirty="0" smtClean="0">
                <a:latin typeface="Arial Unicode MS"/>
                <a:cs typeface="Arial Unicode MS"/>
              </a:rPr>
              <a:t> </a:t>
            </a:r>
            <a:r>
              <a:rPr lang="es-ES" sz="2400" spc="-10" dirty="0" smtClean="0">
                <a:latin typeface="Arial Unicode MS"/>
                <a:cs typeface="Arial Unicode MS"/>
              </a:rPr>
              <a:t>prueba.</a:t>
            </a:r>
            <a:endParaRPr lang="es-ES" sz="2400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ct val="180400"/>
              </a:lnSpc>
            </a:pPr>
            <a:endParaRPr sz="900" dirty="0">
              <a:latin typeface="Arial Unicode MS"/>
              <a:cs typeface="Arial Unicode MS"/>
            </a:endParaRPr>
          </a:p>
        </p:txBody>
      </p:sp>
      <p:sp>
        <p:nvSpPr>
          <p:cNvPr id="18" name="object 2"/>
          <p:cNvSpPr txBox="1"/>
          <p:nvPr/>
        </p:nvSpPr>
        <p:spPr>
          <a:xfrm>
            <a:off x="5521637" y="3756304"/>
            <a:ext cx="146050" cy="561975"/>
          </a:xfrm>
          <a:prstGeom prst="rect">
            <a:avLst/>
          </a:prstGeom>
        </p:spPr>
        <p:txBody>
          <a:bodyPr vert="vert270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850" spc="-10" dirty="0">
                <a:latin typeface="Arial"/>
                <a:cs typeface="Arial"/>
              </a:rPr>
              <a:t>Voltage</a:t>
            </a:r>
            <a:r>
              <a:rPr sz="850" spc="5" dirty="0">
                <a:latin typeface="Arial"/>
                <a:cs typeface="Arial"/>
              </a:rPr>
              <a:t> </a:t>
            </a:r>
            <a:r>
              <a:rPr sz="850" spc="-25" dirty="0">
                <a:latin typeface="Arial"/>
                <a:cs typeface="Arial"/>
              </a:rPr>
              <a:t>(V)</a:t>
            </a:r>
            <a:endParaRPr sz="850">
              <a:latin typeface="Arial"/>
              <a:cs typeface="Arial"/>
            </a:endParaRPr>
          </a:p>
        </p:txBody>
      </p:sp>
      <p:sp>
        <p:nvSpPr>
          <p:cNvPr id="19" name="object 3"/>
          <p:cNvSpPr/>
          <p:nvPr/>
        </p:nvSpPr>
        <p:spPr>
          <a:xfrm>
            <a:off x="5909056" y="3352823"/>
            <a:ext cx="2524760" cy="1663700"/>
          </a:xfrm>
          <a:custGeom>
            <a:avLst/>
            <a:gdLst/>
            <a:ahLst/>
            <a:cxnLst/>
            <a:rect l="l" t="t" r="r" b="b"/>
            <a:pathLst>
              <a:path w="2524760" h="1663700">
                <a:moveTo>
                  <a:pt x="2524506" y="1651266"/>
                </a:moveTo>
                <a:lnTo>
                  <a:pt x="45720" y="1651266"/>
                </a:lnTo>
                <a:lnTo>
                  <a:pt x="45720" y="1399794"/>
                </a:lnTo>
                <a:lnTo>
                  <a:pt x="80010" y="1399794"/>
                </a:lnTo>
                <a:lnTo>
                  <a:pt x="80010" y="1387602"/>
                </a:lnTo>
                <a:lnTo>
                  <a:pt x="45720" y="1387602"/>
                </a:lnTo>
                <a:lnTo>
                  <a:pt x="45720" y="1135380"/>
                </a:lnTo>
                <a:lnTo>
                  <a:pt x="75425" y="1135380"/>
                </a:lnTo>
                <a:lnTo>
                  <a:pt x="75425" y="1123200"/>
                </a:lnTo>
                <a:lnTo>
                  <a:pt x="45720" y="1123200"/>
                </a:lnTo>
                <a:lnTo>
                  <a:pt x="45720" y="874776"/>
                </a:lnTo>
                <a:lnTo>
                  <a:pt x="75425" y="874776"/>
                </a:lnTo>
                <a:lnTo>
                  <a:pt x="75425" y="862596"/>
                </a:lnTo>
                <a:lnTo>
                  <a:pt x="45720" y="862596"/>
                </a:lnTo>
                <a:lnTo>
                  <a:pt x="45720" y="611124"/>
                </a:lnTo>
                <a:lnTo>
                  <a:pt x="75425" y="611124"/>
                </a:lnTo>
                <a:lnTo>
                  <a:pt x="75425" y="598944"/>
                </a:lnTo>
                <a:lnTo>
                  <a:pt x="45720" y="598944"/>
                </a:lnTo>
                <a:lnTo>
                  <a:pt x="45720" y="346710"/>
                </a:lnTo>
                <a:lnTo>
                  <a:pt x="71628" y="346710"/>
                </a:lnTo>
                <a:lnTo>
                  <a:pt x="71628" y="334518"/>
                </a:lnTo>
                <a:lnTo>
                  <a:pt x="45720" y="334518"/>
                </a:lnTo>
                <a:lnTo>
                  <a:pt x="45720" y="86106"/>
                </a:lnTo>
                <a:lnTo>
                  <a:pt x="71628" y="86106"/>
                </a:lnTo>
                <a:lnTo>
                  <a:pt x="71628" y="73914"/>
                </a:lnTo>
                <a:lnTo>
                  <a:pt x="45720" y="73914"/>
                </a:lnTo>
                <a:lnTo>
                  <a:pt x="45720" y="0"/>
                </a:lnTo>
                <a:lnTo>
                  <a:pt x="33528" y="0"/>
                </a:lnTo>
                <a:lnTo>
                  <a:pt x="33528" y="73914"/>
                </a:lnTo>
                <a:lnTo>
                  <a:pt x="0" y="73914"/>
                </a:lnTo>
                <a:lnTo>
                  <a:pt x="0" y="86106"/>
                </a:lnTo>
                <a:lnTo>
                  <a:pt x="33528" y="86106"/>
                </a:lnTo>
                <a:lnTo>
                  <a:pt x="33528" y="334518"/>
                </a:lnTo>
                <a:lnTo>
                  <a:pt x="0" y="334518"/>
                </a:lnTo>
                <a:lnTo>
                  <a:pt x="0" y="346710"/>
                </a:lnTo>
                <a:lnTo>
                  <a:pt x="33528" y="346710"/>
                </a:lnTo>
                <a:lnTo>
                  <a:pt x="33528" y="598944"/>
                </a:lnTo>
                <a:lnTo>
                  <a:pt x="3810" y="598944"/>
                </a:lnTo>
                <a:lnTo>
                  <a:pt x="3810" y="611124"/>
                </a:lnTo>
                <a:lnTo>
                  <a:pt x="33528" y="611124"/>
                </a:lnTo>
                <a:lnTo>
                  <a:pt x="33528" y="862596"/>
                </a:lnTo>
                <a:lnTo>
                  <a:pt x="3810" y="862596"/>
                </a:lnTo>
                <a:lnTo>
                  <a:pt x="3810" y="874776"/>
                </a:lnTo>
                <a:lnTo>
                  <a:pt x="33528" y="874776"/>
                </a:lnTo>
                <a:lnTo>
                  <a:pt x="33528" y="1123200"/>
                </a:lnTo>
                <a:lnTo>
                  <a:pt x="3810" y="1123200"/>
                </a:lnTo>
                <a:lnTo>
                  <a:pt x="3810" y="1135380"/>
                </a:lnTo>
                <a:lnTo>
                  <a:pt x="33528" y="1135380"/>
                </a:lnTo>
                <a:lnTo>
                  <a:pt x="33528" y="1387602"/>
                </a:lnTo>
                <a:lnTo>
                  <a:pt x="8382" y="1387602"/>
                </a:lnTo>
                <a:lnTo>
                  <a:pt x="8382" y="1399794"/>
                </a:lnTo>
                <a:lnTo>
                  <a:pt x="33528" y="1399794"/>
                </a:lnTo>
                <a:lnTo>
                  <a:pt x="33528" y="1655826"/>
                </a:lnTo>
                <a:lnTo>
                  <a:pt x="39624" y="1655826"/>
                </a:lnTo>
                <a:lnTo>
                  <a:pt x="39624" y="1663446"/>
                </a:lnTo>
                <a:lnTo>
                  <a:pt x="2524506" y="1663446"/>
                </a:lnTo>
                <a:lnTo>
                  <a:pt x="2524506" y="1651266"/>
                </a:lnTo>
                <a:close/>
              </a:path>
            </a:pathLst>
          </a:custGeom>
          <a:solidFill>
            <a:srgbClr val="4A7E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4"/>
          <p:cNvSpPr txBox="1"/>
          <p:nvPr/>
        </p:nvSpPr>
        <p:spPr>
          <a:xfrm>
            <a:off x="4163948" y="3095277"/>
            <a:ext cx="5437252" cy="289245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5"/>
              </a:spcBef>
            </a:pPr>
            <a:endParaRPr sz="1750" dirty="0">
              <a:latin typeface="Arial"/>
              <a:cs typeface="Arial"/>
            </a:endParaRPr>
          </a:p>
          <a:p>
            <a:pPr marL="1517650">
              <a:lnSpc>
                <a:spcPct val="100000"/>
              </a:lnSpc>
            </a:pPr>
            <a:r>
              <a:rPr sz="850" spc="-25" dirty="0">
                <a:latin typeface="Arial"/>
                <a:cs typeface="Arial"/>
              </a:rPr>
              <a:t>60</a:t>
            </a:r>
            <a:endParaRPr sz="8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850" dirty="0">
              <a:latin typeface="Arial"/>
              <a:cs typeface="Arial"/>
            </a:endParaRPr>
          </a:p>
          <a:p>
            <a:pPr marL="1525905">
              <a:lnSpc>
                <a:spcPct val="100000"/>
              </a:lnSpc>
            </a:pPr>
            <a:r>
              <a:rPr sz="850" spc="-25" dirty="0">
                <a:latin typeface="Arial"/>
                <a:cs typeface="Arial"/>
              </a:rPr>
              <a:t>50</a:t>
            </a:r>
            <a:endParaRPr sz="8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850" dirty="0">
              <a:latin typeface="Arial"/>
              <a:cs typeface="Arial"/>
            </a:endParaRPr>
          </a:p>
          <a:p>
            <a:pPr marL="1521460">
              <a:lnSpc>
                <a:spcPct val="100000"/>
              </a:lnSpc>
              <a:spcBef>
                <a:spcPts val="5"/>
              </a:spcBef>
            </a:pPr>
            <a:r>
              <a:rPr sz="850" spc="-25" dirty="0">
                <a:latin typeface="Arial"/>
                <a:cs typeface="Arial"/>
              </a:rPr>
              <a:t>40</a:t>
            </a:r>
            <a:endParaRPr sz="85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50" dirty="0">
              <a:latin typeface="Arial"/>
              <a:cs typeface="Arial"/>
            </a:endParaRPr>
          </a:p>
          <a:p>
            <a:pPr marL="1517650">
              <a:lnSpc>
                <a:spcPct val="100000"/>
              </a:lnSpc>
              <a:spcBef>
                <a:spcPts val="5"/>
              </a:spcBef>
            </a:pPr>
            <a:r>
              <a:rPr sz="850" spc="-25" dirty="0">
                <a:latin typeface="Arial"/>
                <a:cs typeface="Arial"/>
              </a:rPr>
              <a:t>30</a:t>
            </a:r>
            <a:endParaRPr sz="8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850" dirty="0">
              <a:latin typeface="Arial"/>
              <a:cs typeface="Arial"/>
            </a:endParaRPr>
          </a:p>
          <a:p>
            <a:pPr marL="1525905">
              <a:lnSpc>
                <a:spcPct val="100000"/>
              </a:lnSpc>
            </a:pPr>
            <a:r>
              <a:rPr sz="850" spc="-25" dirty="0">
                <a:latin typeface="Arial"/>
                <a:cs typeface="Arial"/>
              </a:rPr>
              <a:t>20</a:t>
            </a:r>
            <a:endParaRPr sz="8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950" dirty="0">
              <a:latin typeface="Arial"/>
              <a:cs typeface="Arial"/>
            </a:endParaRPr>
          </a:p>
          <a:p>
            <a:pPr marL="1521460">
              <a:lnSpc>
                <a:spcPct val="100000"/>
              </a:lnSpc>
            </a:pPr>
            <a:r>
              <a:rPr sz="850" spc="-25" dirty="0">
                <a:latin typeface="Arial"/>
                <a:cs typeface="Arial"/>
              </a:rPr>
              <a:t>10</a:t>
            </a:r>
            <a:endParaRPr sz="85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900" dirty="0">
              <a:latin typeface="Arial"/>
              <a:cs typeface="Arial"/>
            </a:endParaRPr>
          </a:p>
          <a:p>
            <a:pPr marL="632460" algn="ctr">
              <a:lnSpc>
                <a:spcPct val="100000"/>
              </a:lnSpc>
            </a:pPr>
            <a:r>
              <a:rPr sz="850" dirty="0">
                <a:latin typeface="Arial"/>
                <a:cs typeface="Arial"/>
              </a:rPr>
              <a:t>Time</a:t>
            </a:r>
            <a:r>
              <a:rPr sz="850" spc="-40" dirty="0">
                <a:latin typeface="Arial"/>
                <a:cs typeface="Arial"/>
              </a:rPr>
              <a:t> </a:t>
            </a:r>
            <a:r>
              <a:rPr sz="850" spc="-20" dirty="0">
                <a:latin typeface="Arial"/>
                <a:cs typeface="Arial"/>
              </a:rPr>
              <a:t>(ms)</a:t>
            </a:r>
            <a:endParaRPr sz="85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55"/>
              </a:spcBef>
            </a:pPr>
            <a:r>
              <a:rPr sz="1600" dirty="0">
                <a:latin typeface="Arial"/>
                <a:cs typeface="Arial"/>
              </a:rPr>
              <a:t>Figure</a:t>
            </a:r>
            <a:r>
              <a:rPr sz="1600" spc="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1.</a:t>
            </a:r>
            <a:r>
              <a:rPr sz="1600" spc="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AC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ripple</a:t>
            </a:r>
            <a:r>
              <a:rPr sz="1600" spc="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laid</a:t>
            </a:r>
            <a:r>
              <a:rPr sz="1600" spc="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over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DC</a:t>
            </a:r>
            <a:r>
              <a:rPr sz="1600" spc="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supply</a:t>
            </a:r>
            <a:r>
              <a:rPr sz="1600" spc="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test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voltage</a:t>
            </a:r>
            <a:endParaRPr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600" dirty="0">
              <a:latin typeface="Arial"/>
              <a:cs typeface="Arial"/>
            </a:endParaRPr>
          </a:p>
        </p:txBody>
      </p:sp>
      <p:grpSp>
        <p:nvGrpSpPr>
          <p:cNvPr id="21" name="object 5"/>
          <p:cNvGrpSpPr/>
          <p:nvPr/>
        </p:nvGrpSpPr>
        <p:grpSpPr>
          <a:xfrm>
            <a:off x="5942584" y="3591330"/>
            <a:ext cx="2428875" cy="152400"/>
            <a:chOff x="2885694" y="3303270"/>
            <a:chExt cx="2428875" cy="152400"/>
          </a:xfrm>
        </p:grpSpPr>
        <p:sp>
          <p:nvSpPr>
            <p:cNvPr id="22" name="object 6"/>
            <p:cNvSpPr/>
            <p:nvPr/>
          </p:nvSpPr>
          <p:spPr>
            <a:xfrm>
              <a:off x="2890266" y="3400044"/>
              <a:ext cx="2424430" cy="12700"/>
            </a:xfrm>
            <a:custGeom>
              <a:avLst/>
              <a:gdLst/>
              <a:ahLst/>
              <a:cxnLst/>
              <a:rect l="l" t="t" r="r" b="b"/>
              <a:pathLst>
                <a:path w="2424429" h="12700">
                  <a:moveTo>
                    <a:pt x="2423922" y="0"/>
                  </a:moveTo>
                  <a:lnTo>
                    <a:pt x="0" y="0"/>
                  </a:lnTo>
                  <a:lnTo>
                    <a:pt x="0" y="12191"/>
                  </a:lnTo>
                  <a:lnTo>
                    <a:pt x="2423922" y="12191"/>
                  </a:lnTo>
                  <a:lnTo>
                    <a:pt x="2423922" y="0"/>
                  </a:lnTo>
                  <a:close/>
                </a:path>
              </a:pathLst>
            </a:custGeom>
            <a:solidFill>
              <a:srgbClr val="4A7E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7"/>
            <p:cNvSpPr/>
            <p:nvPr/>
          </p:nvSpPr>
          <p:spPr>
            <a:xfrm>
              <a:off x="2885694" y="3303269"/>
              <a:ext cx="2336800" cy="152400"/>
            </a:xfrm>
            <a:custGeom>
              <a:avLst/>
              <a:gdLst/>
              <a:ahLst/>
              <a:cxnLst/>
              <a:rect l="l" t="t" r="r" b="b"/>
              <a:pathLst>
                <a:path w="2336800" h="152400">
                  <a:moveTo>
                    <a:pt x="2336292" y="144780"/>
                  </a:moveTo>
                  <a:lnTo>
                    <a:pt x="2306574" y="108966"/>
                  </a:lnTo>
                  <a:lnTo>
                    <a:pt x="2277148" y="76174"/>
                  </a:lnTo>
                  <a:lnTo>
                    <a:pt x="2238756" y="38823"/>
                  </a:lnTo>
                  <a:lnTo>
                    <a:pt x="2196173" y="9296"/>
                  </a:lnTo>
                  <a:lnTo>
                    <a:pt x="2154174" y="0"/>
                  </a:lnTo>
                  <a:lnTo>
                    <a:pt x="2137410" y="1524"/>
                  </a:lnTo>
                  <a:lnTo>
                    <a:pt x="2134362" y="2286"/>
                  </a:lnTo>
                  <a:lnTo>
                    <a:pt x="2126361" y="3784"/>
                  </a:lnTo>
                  <a:lnTo>
                    <a:pt x="2090928" y="26670"/>
                  </a:lnTo>
                  <a:lnTo>
                    <a:pt x="2052802" y="60388"/>
                  </a:lnTo>
                  <a:lnTo>
                    <a:pt x="2013966" y="111252"/>
                  </a:lnTo>
                  <a:lnTo>
                    <a:pt x="2007108" y="122682"/>
                  </a:lnTo>
                  <a:lnTo>
                    <a:pt x="1998408" y="135724"/>
                  </a:lnTo>
                  <a:lnTo>
                    <a:pt x="1947024" y="76263"/>
                  </a:lnTo>
                  <a:lnTo>
                    <a:pt x="1908733" y="39052"/>
                  </a:lnTo>
                  <a:lnTo>
                    <a:pt x="1866290" y="9563"/>
                  </a:lnTo>
                  <a:lnTo>
                    <a:pt x="1824228" y="0"/>
                  </a:lnTo>
                  <a:lnTo>
                    <a:pt x="1806702" y="1524"/>
                  </a:lnTo>
                  <a:lnTo>
                    <a:pt x="1767840" y="21336"/>
                  </a:lnTo>
                  <a:lnTo>
                    <a:pt x="1722348" y="60261"/>
                  </a:lnTo>
                  <a:lnTo>
                    <a:pt x="1683258" y="111252"/>
                  </a:lnTo>
                  <a:lnTo>
                    <a:pt x="1676400" y="122682"/>
                  </a:lnTo>
                  <a:lnTo>
                    <a:pt x="1666582" y="138176"/>
                  </a:lnTo>
                  <a:lnTo>
                    <a:pt x="1642110" y="108966"/>
                  </a:lnTo>
                  <a:lnTo>
                    <a:pt x="1612607" y="75996"/>
                  </a:lnTo>
                  <a:lnTo>
                    <a:pt x="1574800" y="38963"/>
                  </a:lnTo>
                  <a:lnTo>
                    <a:pt x="1532737" y="9690"/>
                  </a:lnTo>
                  <a:lnTo>
                    <a:pt x="1490472" y="0"/>
                  </a:lnTo>
                  <a:lnTo>
                    <a:pt x="1472946" y="1524"/>
                  </a:lnTo>
                  <a:lnTo>
                    <a:pt x="1461973" y="3987"/>
                  </a:lnTo>
                  <a:lnTo>
                    <a:pt x="1454785" y="7810"/>
                  </a:lnTo>
                  <a:lnTo>
                    <a:pt x="1447914" y="12496"/>
                  </a:lnTo>
                  <a:lnTo>
                    <a:pt x="1440942" y="16764"/>
                  </a:lnTo>
                  <a:lnTo>
                    <a:pt x="1406994" y="42760"/>
                  </a:lnTo>
                  <a:lnTo>
                    <a:pt x="1372692" y="79387"/>
                  </a:lnTo>
                  <a:lnTo>
                    <a:pt x="1350264" y="111252"/>
                  </a:lnTo>
                  <a:lnTo>
                    <a:pt x="1334185" y="136029"/>
                  </a:lnTo>
                  <a:lnTo>
                    <a:pt x="1326642" y="126492"/>
                  </a:lnTo>
                  <a:lnTo>
                    <a:pt x="1282534" y="76238"/>
                  </a:lnTo>
                  <a:lnTo>
                    <a:pt x="1244333" y="39090"/>
                  </a:lnTo>
                  <a:lnTo>
                    <a:pt x="1201940" y="9626"/>
                  </a:lnTo>
                  <a:lnTo>
                    <a:pt x="1159764" y="0"/>
                  </a:lnTo>
                  <a:lnTo>
                    <a:pt x="1143000" y="1524"/>
                  </a:lnTo>
                  <a:lnTo>
                    <a:pt x="1131239" y="4025"/>
                  </a:lnTo>
                  <a:lnTo>
                    <a:pt x="1124064" y="7835"/>
                  </a:lnTo>
                  <a:lnTo>
                    <a:pt x="1117193" y="12484"/>
                  </a:lnTo>
                  <a:lnTo>
                    <a:pt x="1110234" y="16764"/>
                  </a:lnTo>
                  <a:lnTo>
                    <a:pt x="1104138" y="21336"/>
                  </a:lnTo>
                  <a:lnTo>
                    <a:pt x="1096518" y="26670"/>
                  </a:lnTo>
                  <a:lnTo>
                    <a:pt x="1076706" y="42672"/>
                  </a:lnTo>
                  <a:lnTo>
                    <a:pt x="1058392" y="60388"/>
                  </a:lnTo>
                  <a:lnTo>
                    <a:pt x="1041793" y="79730"/>
                  </a:lnTo>
                  <a:lnTo>
                    <a:pt x="1019556" y="111252"/>
                  </a:lnTo>
                  <a:lnTo>
                    <a:pt x="1012698" y="122682"/>
                  </a:lnTo>
                  <a:lnTo>
                    <a:pt x="1002258" y="138341"/>
                  </a:lnTo>
                  <a:lnTo>
                    <a:pt x="949325" y="76530"/>
                  </a:lnTo>
                  <a:lnTo>
                    <a:pt x="910526" y="39014"/>
                  </a:lnTo>
                  <a:lnTo>
                    <a:pt x="867562" y="9232"/>
                  </a:lnTo>
                  <a:lnTo>
                    <a:pt x="826008" y="0"/>
                  </a:lnTo>
                  <a:lnTo>
                    <a:pt x="809244" y="1524"/>
                  </a:lnTo>
                  <a:lnTo>
                    <a:pt x="797509" y="4038"/>
                  </a:lnTo>
                  <a:lnTo>
                    <a:pt x="790308" y="7810"/>
                  </a:lnTo>
                  <a:lnTo>
                    <a:pt x="783424" y="12446"/>
                  </a:lnTo>
                  <a:lnTo>
                    <a:pt x="776478" y="16764"/>
                  </a:lnTo>
                  <a:lnTo>
                    <a:pt x="770382" y="21336"/>
                  </a:lnTo>
                  <a:lnTo>
                    <a:pt x="762762" y="26670"/>
                  </a:lnTo>
                  <a:lnTo>
                    <a:pt x="742530" y="42760"/>
                  </a:lnTo>
                  <a:lnTo>
                    <a:pt x="708228" y="79387"/>
                  </a:lnTo>
                  <a:lnTo>
                    <a:pt x="685800" y="111252"/>
                  </a:lnTo>
                  <a:lnTo>
                    <a:pt x="670064" y="135496"/>
                  </a:lnTo>
                  <a:lnTo>
                    <a:pt x="662940" y="126492"/>
                  </a:lnTo>
                  <a:lnTo>
                    <a:pt x="618274" y="76174"/>
                  </a:lnTo>
                  <a:lnTo>
                    <a:pt x="579882" y="38823"/>
                  </a:lnTo>
                  <a:lnTo>
                    <a:pt x="537298" y="9296"/>
                  </a:lnTo>
                  <a:lnTo>
                    <a:pt x="495300" y="0"/>
                  </a:lnTo>
                  <a:lnTo>
                    <a:pt x="478536" y="1524"/>
                  </a:lnTo>
                  <a:lnTo>
                    <a:pt x="475488" y="2286"/>
                  </a:lnTo>
                  <a:lnTo>
                    <a:pt x="467487" y="3784"/>
                  </a:lnTo>
                  <a:lnTo>
                    <a:pt x="432054" y="26670"/>
                  </a:lnTo>
                  <a:lnTo>
                    <a:pt x="393928" y="60388"/>
                  </a:lnTo>
                  <a:lnTo>
                    <a:pt x="355092" y="111252"/>
                  </a:lnTo>
                  <a:lnTo>
                    <a:pt x="348234" y="122682"/>
                  </a:lnTo>
                  <a:lnTo>
                    <a:pt x="337794" y="138341"/>
                  </a:lnTo>
                  <a:lnTo>
                    <a:pt x="284378" y="76047"/>
                  </a:lnTo>
                  <a:lnTo>
                    <a:pt x="246202" y="38849"/>
                  </a:lnTo>
                  <a:lnTo>
                    <a:pt x="203784" y="9474"/>
                  </a:lnTo>
                  <a:lnTo>
                    <a:pt x="161544" y="0"/>
                  </a:lnTo>
                  <a:lnTo>
                    <a:pt x="144780" y="1524"/>
                  </a:lnTo>
                  <a:lnTo>
                    <a:pt x="105918" y="21336"/>
                  </a:lnTo>
                  <a:lnTo>
                    <a:pt x="60426" y="60261"/>
                  </a:lnTo>
                  <a:lnTo>
                    <a:pt x="28956" y="100584"/>
                  </a:lnTo>
                  <a:lnTo>
                    <a:pt x="0" y="145542"/>
                  </a:lnTo>
                  <a:lnTo>
                    <a:pt x="9906" y="151638"/>
                  </a:lnTo>
                  <a:lnTo>
                    <a:pt x="38862" y="107442"/>
                  </a:lnTo>
                  <a:lnTo>
                    <a:pt x="55473" y="85128"/>
                  </a:lnTo>
                  <a:lnTo>
                    <a:pt x="72364" y="65570"/>
                  </a:lnTo>
                  <a:lnTo>
                    <a:pt x="91160" y="47904"/>
                  </a:lnTo>
                  <a:lnTo>
                    <a:pt x="119634" y="26670"/>
                  </a:lnTo>
                  <a:lnTo>
                    <a:pt x="122682" y="25146"/>
                  </a:lnTo>
                  <a:lnTo>
                    <a:pt x="135839" y="14287"/>
                  </a:lnTo>
                  <a:lnTo>
                    <a:pt x="143256" y="14478"/>
                  </a:lnTo>
                  <a:lnTo>
                    <a:pt x="154686" y="12192"/>
                  </a:lnTo>
                  <a:lnTo>
                    <a:pt x="162306" y="12192"/>
                  </a:lnTo>
                  <a:lnTo>
                    <a:pt x="201117" y="21805"/>
                  </a:lnTo>
                  <a:lnTo>
                    <a:pt x="241134" y="50584"/>
                  </a:lnTo>
                  <a:lnTo>
                    <a:pt x="277368" y="86283"/>
                  </a:lnTo>
                  <a:lnTo>
                    <a:pt x="304800" y="116586"/>
                  </a:lnTo>
                  <a:lnTo>
                    <a:pt x="333756" y="152400"/>
                  </a:lnTo>
                  <a:lnTo>
                    <a:pt x="338328" y="148590"/>
                  </a:lnTo>
                  <a:lnTo>
                    <a:pt x="343662" y="151638"/>
                  </a:lnTo>
                  <a:lnTo>
                    <a:pt x="358140" y="129540"/>
                  </a:lnTo>
                  <a:lnTo>
                    <a:pt x="364998" y="118110"/>
                  </a:lnTo>
                  <a:lnTo>
                    <a:pt x="386930" y="88328"/>
                  </a:lnTo>
                  <a:lnTo>
                    <a:pt x="415480" y="56540"/>
                  </a:lnTo>
                  <a:lnTo>
                    <a:pt x="447738" y="29451"/>
                  </a:lnTo>
                  <a:lnTo>
                    <a:pt x="480822" y="13716"/>
                  </a:lnTo>
                  <a:lnTo>
                    <a:pt x="488442" y="12192"/>
                  </a:lnTo>
                  <a:lnTo>
                    <a:pt x="496062" y="12192"/>
                  </a:lnTo>
                  <a:lnTo>
                    <a:pt x="534466" y="21653"/>
                  </a:lnTo>
                  <a:lnTo>
                    <a:pt x="574852" y="50596"/>
                  </a:lnTo>
                  <a:lnTo>
                    <a:pt x="611454" y="86448"/>
                  </a:lnTo>
                  <a:lnTo>
                    <a:pt x="638556" y="116586"/>
                  </a:lnTo>
                  <a:lnTo>
                    <a:pt x="667512" y="152400"/>
                  </a:lnTo>
                  <a:lnTo>
                    <a:pt x="670763" y="149898"/>
                  </a:lnTo>
                  <a:lnTo>
                    <a:pt x="673608" y="151638"/>
                  </a:lnTo>
                  <a:lnTo>
                    <a:pt x="688848" y="129540"/>
                  </a:lnTo>
                  <a:lnTo>
                    <a:pt x="695706" y="118110"/>
                  </a:lnTo>
                  <a:lnTo>
                    <a:pt x="718185" y="86842"/>
                  </a:lnTo>
                  <a:lnTo>
                    <a:pt x="733399" y="68668"/>
                  </a:lnTo>
                  <a:lnTo>
                    <a:pt x="750328" y="52158"/>
                  </a:lnTo>
                  <a:lnTo>
                    <a:pt x="777240" y="31242"/>
                  </a:lnTo>
                  <a:lnTo>
                    <a:pt x="784098" y="26670"/>
                  </a:lnTo>
                  <a:lnTo>
                    <a:pt x="795223" y="18783"/>
                  </a:lnTo>
                  <a:lnTo>
                    <a:pt x="801116" y="15621"/>
                  </a:lnTo>
                  <a:lnTo>
                    <a:pt x="807720" y="14478"/>
                  </a:lnTo>
                  <a:lnTo>
                    <a:pt x="818388" y="12192"/>
                  </a:lnTo>
                  <a:lnTo>
                    <a:pt x="826770" y="12192"/>
                  </a:lnTo>
                  <a:lnTo>
                    <a:pt x="865111" y="21704"/>
                  </a:lnTo>
                  <a:lnTo>
                    <a:pt x="905459" y="50711"/>
                  </a:lnTo>
                  <a:lnTo>
                    <a:pt x="942098" y="86575"/>
                  </a:lnTo>
                  <a:lnTo>
                    <a:pt x="969264" y="116586"/>
                  </a:lnTo>
                  <a:lnTo>
                    <a:pt x="998220" y="152400"/>
                  </a:lnTo>
                  <a:lnTo>
                    <a:pt x="1002792" y="148590"/>
                  </a:lnTo>
                  <a:lnTo>
                    <a:pt x="1008126" y="151638"/>
                  </a:lnTo>
                  <a:lnTo>
                    <a:pt x="1037082" y="107442"/>
                  </a:lnTo>
                  <a:lnTo>
                    <a:pt x="1054341" y="83947"/>
                  </a:lnTo>
                  <a:lnTo>
                    <a:pt x="1087907" y="48971"/>
                  </a:lnTo>
                  <a:lnTo>
                    <a:pt x="1120902" y="25146"/>
                  </a:lnTo>
                  <a:lnTo>
                    <a:pt x="1125943" y="20637"/>
                  </a:lnTo>
                  <a:lnTo>
                    <a:pt x="1134389" y="13995"/>
                  </a:lnTo>
                  <a:lnTo>
                    <a:pt x="1141476" y="14478"/>
                  </a:lnTo>
                  <a:lnTo>
                    <a:pt x="1152144" y="12192"/>
                  </a:lnTo>
                  <a:lnTo>
                    <a:pt x="1160526" y="12192"/>
                  </a:lnTo>
                  <a:lnTo>
                    <a:pt x="1199235" y="21907"/>
                  </a:lnTo>
                  <a:lnTo>
                    <a:pt x="1239088" y="50698"/>
                  </a:lnTo>
                  <a:lnTo>
                    <a:pt x="1275270" y="86334"/>
                  </a:lnTo>
                  <a:lnTo>
                    <a:pt x="1303020" y="116586"/>
                  </a:lnTo>
                  <a:lnTo>
                    <a:pt x="1331214" y="152400"/>
                  </a:lnTo>
                  <a:lnTo>
                    <a:pt x="1335024" y="149466"/>
                  </a:lnTo>
                  <a:lnTo>
                    <a:pt x="1338834" y="151638"/>
                  </a:lnTo>
                  <a:lnTo>
                    <a:pt x="1353312" y="129540"/>
                  </a:lnTo>
                  <a:lnTo>
                    <a:pt x="1360170" y="118110"/>
                  </a:lnTo>
                  <a:lnTo>
                    <a:pt x="1384388" y="84569"/>
                  </a:lnTo>
                  <a:lnTo>
                    <a:pt x="1400848" y="65443"/>
                  </a:lnTo>
                  <a:lnTo>
                    <a:pt x="1419250" y="48272"/>
                  </a:lnTo>
                  <a:lnTo>
                    <a:pt x="1447800" y="26670"/>
                  </a:lnTo>
                  <a:lnTo>
                    <a:pt x="1450848" y="25146"/>
                  </a:lnTo>
                  <a:lnTo>
                    <a:pt x="1457490" y="20777"/>
                  </a:lnTo>
                  <a:lnTo>
                    <a:pt x="1463725" y="14122"/>
                  </a:lnTo>
                  <a:lnTo>
                    <a:pt x="1472184" y="14478"/>
                  </a:lnTo>
                  <a:lnTo>
                    <a:pt x="1482852" y="12192"/>
                  </a:lnTo>
                  <a:lnTo>
                    <a:pt x="1491234" y="12192"/>
                  </a:lnTo>
                  <a:lnTo>
                    <a:pt x="1529829" y="21932"/>
                  </a:lnTo>
                  <a:lnTo>
                    <a:pt x="1569643" y="50660"/>
                  </a:lnTo>
                  <a:lnTo>
                    <a:pt x="1605673" y="86258"/>
                  </a:lnTo>
                  <a:lnTo>
                    <a:pt x="1632966" y="116586"/>
                  </a:lnTo>
                  <a:lnTo>
                    <a:pt x="1661922" y="152400"/>
                  </a:lnTo>
                  <a:lnTo>
                    <a:pt x="1666875" y="148590"/>
                  </a:lnTo>
                  <a:lnTo>
                    <a:pt x="1671828" y="151638"/>
                  </a:lnTo>
                  <a:lnTo>
                    <a:pt x="1700784" y="107442"/>
                  </a:lnTo>
                  <a:lnTo>
                    <a:pt x="1715871" y="87096"/>
                  </a:lnTo>
                  <a:lnTo>
                    <a:pt x="1731073" y="68973"/>
                  </a:lnTo>
                  <a:lnTo>
                    <a:pt x="1747888" y="52374"/>
                  </a:lnTo>
                  <a:lnTo>
                    <a:pt x="1767840" y="36576"/>
                  </a:lnTo>
                  <a:lnTo>
                    <a:pt x="1775460" y="31242"/>
                  </a:lnTo>
                  <a:lnTo>
                    <a:pt x="1781556" y="26670"/>
                  </a:lnTo>
                  <a:lnTo>
                    <a:pt x="1787499" y="23088"/>
                  </a:lnTo>
                  <a:lnTo>
                    <a:pt x="1793201" y="18910"/>
                  </a:lnTo>
                  <a:lnTo>
                    <a:pt x="1799183" y="15570"/>
                  </a:lnTo>
                  <a:lnTo>
                    <a:pt x="1805940" y="14478"/>
                  </a:lnTo>
                  <a:lnTo>
                    <a:pt x="1816608" y="12192"/>
                  </a:lnTo>
                  <a:lnTo>
                    <a:pt x="1824990" y="12192"/>
                  </a:lnTo>
                  <a:lnTo>
                    <a:pt x="1863458" y="21920"/>
                  </a:lnTo>
                  <a:lnTo>
                    <a:pt x="1903514" y="50812"/>
                  </a:lnTo>
                  <a:lnTo>
                    <a:pt x="1939925" y="86487"/>
                  </a:lnTo>
                  <a:lnTo>
                    <a:pt x="1967484" y="116586"/>
                  </a:lnTo>
                  <a:lnTo>
                    <a:pt x="1995678" y="152400"/>
                  </a:lnTo>
                  <a:lnTo>
                    <a:pt x="1999157" y="149720"/>
                  </a:lnTo>
                  <a:lnTo>
                    <a:pt x="2002536" y="151638"/>
                  </a:lnTo>
                  <a:lnTo>
                    <a:pt x="2017014" y="129540"/>
                  </a:lnTo>
                  <a:lnTo>
                    <a:pt x="2023872" y="118110"/>
                  </a:lnTo>
                  <a:lnTo>
                    <a:pt x="2045804" y="88328"/>
                  </a:lnTo>
                  <a:lnTo>
                    <a:pt x="2074354" y="56540"/>
                  </a:lnTo>
                  <a:lnTo>
                    <a:pt x="2106612" y="29451"/>
                  </a:lnTo>
                  <a:lnTo>
                    <a:pt x="2139696" y="13716"/>
                  </a:lnTo>
                  <a:lnTo>
                    <a:pt x="2147316" y="12192"/>
                  </a:lnTo>
                  <a:lnTo>
                    <a:pt x="2154936" y="12192"/>
                  </a:lnTo>
                  <a:lnTo>
                    <a:pt x="2193340" y="21653"/>
                  </a:lnTo>
                  <a:lnTo>
                    <a:pt x="2233726" y="50596"/>
                  </a:lnTo>
                  <a:lnTo>
                    <a:pt x="2270328" y="86448"/>
                  </a:lnTo>
                  <a:lnTo>
                    <a:pt x="2297430" y="116586"/>
                  </a:lnTo>
                  <a:lnTo>
                    <a:pt x="2326386" y="152400"/>
                  </a:lnTo>
                  <a:lnTo>
                    <a:pt x="2336292" y="14478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6738932"/>
              </p:ext>
            </p:extLst>
          </p:nvPr>
        </p:nvGraphicFramePr>
        <p:xfrm>
          <a:off x="4642814" y="3683631"/>
          <a:ext cx="3916677" cy="308249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68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83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83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9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83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531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8748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7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8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7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8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8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7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77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57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021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" name="object 3"/>
          <p:cNvSpPr/>
          <p:nvPr/>
        </p:nvSpPr>
        <p:spPr>
          <a:xfrm>
            <a:off x="4555905" y="6650219"/>
            <a:ext cx="4009390" cy="0"/>
          </a:xfrm>
          <a:custGeom>
            <a:avLst/>
            <a:gdLst/>
            <a:ahLst/>
            <a:cxnLst/>
            <a:rect l="l" t="t" r="r" b="b"/>
            <a:pathLst>
              <a:path w="4009390">
                <a:moveTo>
                  <a:pt x="0" y="0"/>
                </a:moveTo>
                <a:lnTo>
                  <a:pt x="4008882" y="0"/>
                </a:lnTo>
              </a:path>
            </a:pathLst>
          </a:custGeom>
          <a:ln w="8947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55905" y="6399524"/>
            <a:ext cx="4009390" cy="0"/>
          </a:xfrm>
          <a:custGeom>
            <a:avLst/>
            <a:gdLst/>
            <a:ahLst/>
            <a:cxnLst/>
            <a:rect l="l" t="t" r="r" b="b"/>
            <a:pathLst>
              <a:path w="4009390">
                <a:moveTo>
                  <a:pt x="0" y="0"/>
                </a:moveTo>
                <a:lnTo>
                  <a:pt x="4008882" y="0"/>
                </a:lnTo>
              </a:path>
            </a:pathLst>
          </a:custGeom>
          <a:ln w="8947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55905" y="6140440"/>
            <a:ext cx="4009390" cy="0"/>
          </a:xfrm>
          <a:custGeom>
            <a:avLst/>
            <a:gdLst/>
            <a:ahLst/>
            <a:cxnLst/>
            <a:rect l="l" t="t" r="r" b="b"/>
            <a:pathLst>
              <a:path w="4009390">
                <a:moveTo>
                  <a:pt x="0" y="0"/>
                </a:moveTo>
                <a:lnTo>
                  <a:pt x="4008882" y="0"/>
                </a:lnTo>
              </a:path>
            </a:pathLst>
          </a:custGeom>
          <a:ln w="8947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55905" y="5889745"/>
            <a:ext cx="4009390" cy="0"/>
          </a:xfrm>
          <a:custGeom>
            <a:avLst/>
            <a:gdLst/>
            <a:ahLst/>
            <a:cxnLst/>
            <a:rect l="l" t="t" r="r" b="b"/>
            <a:pathLst>
              <a:path w="4009390">
                <a:moveTo>
                  <a:pt x="0" y="0"/>
                </a:moveTo>
                <a:lnTo>
                  <a:pt x="4008882" y="0"/>
                </a:lnTo>
              </a:path>
            </a:pathLst>
          </a:custGeom>
          <a:ln w="8947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55905" y="5629911"/>
            <a:ext cx="4009390" cy="0"/>
          </a:xfrm>
          <a:custGeom>
            <a:avLst/>
            <a:gdLst/>
            <a:ahLst/>
            <a:cxnLst/>
            <a:rect l="l" t="t" r="r" b="b"/>
            <a:pathLst>
              <a:path w="4009390">
                <a:moveTo>
                  <a:pt x="0" y="0"/>
                </a:moveTo>
                <a:lnTo>
                  <a:pt x="4008882" y="0"/>
                </a:lnTo>
              </a:path>
            </a:pathLst>
          </a:custGeom>
          <a:ln w="8947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555905" y="5370065"/>
            <a:ext cx="4009390" cy="0"/>
          </a:xfrm>
          <a:custGeom>
            <a:avLst/>
            <a:gdLst/>
            <a:ahLst/>
            <a:cxnLst/>
            <a:rect l="l" t="t" r="r" b="b"/>
            <a:pathLst>
              <a:path w="4009390">
                <a:moveTo>
                  <a:pt x="0" y="0"/>
                </a:moveTo>
                <a:lnTo>
                  <a:pt x="4008882" y="0"/>
                </a:lnTo>
              </a:path>
            </a:pathLst>
          </a:custGeom>
          <a:ln w="8947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55905" y="5119370"/>
            <a:ext cx="4009390" cy="0"/>
          </a:xfrm>
          <a:custGeom>
            <a:avLst/>
            <a:gdLst/>
            <a:ahLst/>
            <a:cxnLst/>
            <a:rect l="l" t="t" r="r" b="b"/>
            <a:pathLst>
              <a:path w="4009390">
                <a:moveTo>
                  <a:pt x="0" y="0"/>
                </a:moveTo>
                <a:lnTo>
                  <a:pt x="4008882" y="0"/>
                </a:lnTo>
              </a:path>
            </a:pathLst>
          </a:custGeom>
          <a:ln w="8947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555905" y="4860299"/>
            <a:ext cx="4009390" cy="0"/>
          </a:xfrm>
          <a:custGeom>
            <a:avLst/>
            <a:gdLst/>
            <a:ahLst/>
            <a:cxnLst/>
            <a:rect l="l" t="t" r="r" b="b"/>
            <a:pathLst>
              <a:path w="4009390">
                <a:moveTo>
                  <a:pt x="0" y="0"/>
                </a:moveTo>
                <a:lnTo>
                  <a:pt x="4008882" y="0"/>
                </a:lnTo>
              </a:path>
            </a:pathLst>
          </a:custGeom>
          <a:ln w="8947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555905" y="4609603"/>
            <a:ext cx="4009390" cy="0"/>
          </a:xfrm>
          <a:custGeom>
            <a:avLst/>
            <a:gdLst/>
            <a:ahLst/>
            <a:cxnLst/>
            <a:rect l="l" t="t" r="r" b="b"/>
            <a:pathLst>
              <a:path w="4009390">
                <a:moveTo>
                  <a:pt x="0" y="0"/>
                </a:moveTo>
                <a:lnTo>
                  <a:pt x="4008882" y="0"/>
                </a:lnTo>
              </a:path>
            </a:pathLst>
          </a:custGeom>
          <a:ln w="8947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4648200" y="3625584"/>
            <a:ext cx="3916679" cy="3065527"/>
            <a:chOff x="2057492" y="3279056"/>
            <a:chExt cx="3916679" cy="2112645"/>
          </a:xfrm>
        </p:grpSpPr>
        <p:sp>
          <p:nvSpPr>
            <p:cNvPr id="13" name="object 13"/>
            <p:cNvSpPr/>
            <p:nvPr/>
          </p:nvSpPr>
          <p:spPr>
            <a:xfrm>
              <a:off x="2061964" y="3283528"/>
              <a:ext cx="3350895" cy="2103120"/>
            </a:xfrm>
            <a:custGeom>
              <a:avLst/>
              <a:gdLst/>
              <a:ahLst/>
              <a:cxnLst/>
              <a:rect l="l" t="t" r="r" b="b"/>
              <a:pathLst>
                <a:path w="3350895" h="2103120">
                  <a:moveTo>
                    <a:pt x="0" y="2103099"/>
                  </a:moveTo>
                  <a:lnTo>
                    <a:pt x="17524" y="1736576"/>
                  </a:lnTo>
                  <a:lnTo>
                    <a:pt x="71633" y="348995"/>
                  </a:lnTo>
                  <a:lnTo>
                    <a:pt x="89157" y="115827"/>
                  </a:lnTo>
                  <a:lnTo>
                    <a:pt x="107443" y="17527"/>
                  </a:lnTo>
                  <a:lnTo>
                    <a:pt x="115819" y="0"/>
                  </a:lnTo>
                  <a:lnTo>
                    <a:pt x="124968" y="0"/>
                  </a:lnTo>
                  <a:lnTo>
                    <a:pt x="134117" y="44193"/>
                  </a:lnTo>
                  <a:lnTo>
                    <a:pt x="143254" y="179073"/>
                  </a:lnTo>
                  <a:lnTo>
                    <a:pt x="160778" y="528056"/>
                  </a:lnTo>
                  <a:lnTo>
                    <a:pt x="205738" y="1629137"/>
                  </a:lnTo>
                  <a:lnTo>
                    <a:pt x="232412" y="1870694"/>
                  </a:lnTo>
                  <a:lnTo>
                    <a:pt x="241548" y="1978133"/>
                  </a:lnTo>
                  <a:lnTo>
                    <a:pt x="259085" y="2013950"/>
                  </a:lnTo>
                  <a:lnTo>
                    <a:pt x="268222" y="2013950"/>
                  </a:lnTo>
                  <a:lnTo>
                    <a:pt x="276610" y="1978133"/>
                  </a:lnTo>
                  <a:lnTo>
                    <a:pt x="285746" y="1852404"/>
                  </a:lnTo>
                  <a:lnTo>
                    <a:pt x="304032" y="1539225"/>
                  </a:lnTo>
                  <a:lnTo>
                    <a:pt x="348231" y="554734"/>
                  </a:lnTo>
                  <a:lnTo>
                    <a:pt x="366516" y="330705"/>
                  </a:lnTo>
                  <a:lnTo>
                    <a:pt x="384041" y="241556"/>
                  </a:lnTo>
                  <a:lnTo>
                    <a:pt x="393190" y="214877"/>
                  </a:lnTo>
                  <a:lnTo>
                    <a:pt x="402340" y="214877"/>
                  </a:lnTo>
                  <a:lnTo>
                    <a:pt x="410715" y="232405"/>
                  </a:lnTo>
                  <a:lnTo>
                    <a:pt x="419864" y="277361"/>
                  </a:lnTo>
                  <a:lnTo>
                    <a:pt x="429001" y="429768"/>
                  </a:lnTo>
                  <a:lnTo>
                    <a:pt x="446525" y="850385"/>
                  </a:lnTo>
                  <a:lnTo>
                    <a:pt x="482348" y="1521698"/>
                  </a:lnTo>
                  <a:lnTo>
                    <a:pt x="500634" y="1754103"/>
                  </a:lnTo>
                  <a:lnTo>
                    <a:pt x="518159" y="1852404"/>
                  </a:lnTo>
                  <a:lnTo>
                    <a:pt x="536444" y="1897360"/>
                  </a:lnTo>
                  <a:lnTo>
                    <a:pt x="544832" y="1906511"/>
                  </a:lnTo>
                  <a:lnTo>
                    <a:pt x="553969" y="1879832"/>
                  </a:lnTo>
                  <a:lnTo>
                    <a:pt x="563118" y="1772393"/>
                  </a:lnTo>
                  <a:lnTo>
                    <a:pt x="580643" y="1512559"/>
                  </a:lnTo>
                  <a:lnTo>
                    <a:pt x="625602" y="688839"/>
                  </a:lnTo>
                  <a:lnTo>
                    <a:pt x="652276" y="509779"/>
                  </a:lnTo>
                  <a:lnTo>
                    <a:pt x="661413" y="429768"/>
                  </a:lnTo>
                  <a:lnTo>
                    <a:pt x="678937" y="402327"/>
                  </a:lnTo>
                  <a:lnTo>
                    <a:pt x="688086" y="420617"/>
                  </a:lnTo>
                  <a:lnTo>
                    <a:pt x="697223" y="456434"/>
                  </a:lnTo>
                  <a:lnTo>
                    <a:pt x="714760" y="581400"/>
                  </a:lnTo>
                  <a:lnTo>
                    <a:pt x="723897" y="850385"/>
                  </a:lnTo>
                  <a:lnTo>
                    <a:pt x="759707" y="1494269"/>
                  </a:lnTo>
                  <a:lnTo>
                    <a:pt x="786381" y="1691620"/>
                  </a:lnTo>
                  <a:lnTo>
                    <a:pt x="803905" y="1780782"/>
                  </a:lnTo>
                  <a:lnTo>
                    <a:pt x="813055" y="1816586"/>
                  </a:lnTo>
                  <a:lnTo>
                    <a:pt x="822191" y="1825738"/>
                  </a:lnTo>
                  <a:lnTo>
                    <a:pt x="830579" y="1816586"/>
                  </a:lnTo>
                  <a:lnTo>
                    <a:pt x="839729" y="1780782"/>
                  </a:lnTo>
                  <a:lnTo>
                    <a:pt x="848865" y="1673330"/>
                  </a:lnTo>
                  <a:lnTo>
                    <a:pt x="866390" y="1431786"/>
                  </a:lnTo>
                  <a:lnTo>
                    <a:pt x="902213" y="858761"/>
                  </a:lnTo>
                  <a:lnTo>
                    <a:pt x="920499" y="679701"/>
                  </a:lnTo>
                  <a:lnTo>
                    <a:pt x="938023" y="608066"/>
                  </a:lnTo>
                  <a:lnTo>
                    <a:pt x="956309" y="572262"/>
                  </a:lnTo>
                  <a:lnTo>
                    <a:pt x="964697" y="572262"/>
                  </a:lnTo>
                  <a:lnTo>
                    <a:pt x="973833" y="581400"/>
                  </a:lnTo>
                  <a:lnTo>
                    <a:pt x="973833" y="617218"/>
                  </a:lnTo>
                  <a:lnTo>
                    <a:pt x="992119" y="715505"/>
                  </a:lnTo>
                  <a:lnTo>
                    <a:pt x="1009644" y="948686"/>
                  </a:lnTo>
                  <a:lnTo>
                    <a:pt x="1045467" y="1485881"/>
                  </a:lnTo>
                  <a:lnTo>
                    <a:pt x="1062991" y="1646664"/>
                  </a:lnTo>
                  <a:lnTo>
                    <a:pt x="1081277" y="1727437"/>
                  </a:lnTo>
                  <a:lnTo>
                    <a:pt x="1090427" y="1754103"/>
                  </a:lnTo>
                  <a:lnTo>
                    <a:pt x="1098802" y="1763255"/>
                  </a:lnTo>
                  <a:lnTo>
                    <a:pt x="1107951" y="1754103"/>
                  </a:lnTo>
                  <a:lnTo>
                    <a:pt x="1117088" y="1727437"/>
                  </a:lnTo>
                  <a:lnTo>
                    <a:pt x="1134612" y="1637526"/>
                  </a:lnTo>
                  <a:lnTo>
                    <a:pt x="1143761" y="1440925"/>
                  </a:lnTo>
                  <a:lnTo>
                    <a:pt x="1188721" y="957824"/>
                  </a:lnTo>
                  <a:lnTo>
                    <a:pt x="1206246" y="814568"/>
                  </a:lnTo>
                  <a:lnTo>
                    <a:pt x="1223770" y="742946"/>
                  </a:lnTo>
                  <a:lnTo>
                    <a:pt x="1232919" y="724657"/>
                  </a:lnTo>
                  <a:lnTo>
                    <a:pt x="1242056" y="715505"/>
                  </a:lnTo>
                  <a:lnTo>
                    <a:pt x="1251205" y="724657"/>
                  </a:lnTo>
                  <a:lnTo>
                    <a:pt x="1259580" y="751322"/>
                  </a:lnTo>
                  <a:lnTo>
                    <a:pt x="1268730" y="841234"/>
                  </a:lnTo>
                  <a:lnTo>
                    <a:pt x="1287016" y="1029446"/>
                  </a:lnTo>
                  <a:lnTo>
                    <a:pt x="1322065" y="1476742"/>
                  </a:lnTo>
                  <a:lnTo>
                    <a:pt x="1340350" y="1619998"/>
                  </a:lnTo>
                  <a:lnTo>
                    <a:pt x="1367024" y="1691620"/>
                  </a:lnTo>
                  <a:lnTo>
                    <a:pt x="1376173" y="1718299"/>
                  </a:lnTo>
                  <a:lnTo>
                    <a:pt x="1385310" y="1718299"/>
                  </a:lnTo>
                  <a:lnTo>
                    <a:pt x="1393698" y="1700771"/>
                  </a:lnTo>
                  <a:lnTo>
                    <a:pt x="1402835" y="1664954"/>
                  </a:lnTo>
                  <a:lnTo>
                    <a:pt x="1411984" y="1575043"/>
                  </a:lnTo>
                  <a:lnTo>
                    <a:pt x="1438658" y="1297669"/>
                  </a:lnTo>
                  <a:lnTo>
                    <a:pt x="1465319" y="1046974"/>
                  </a:lnTo>
                  <a:lnTo>
                    <a:pt x="1483617" y="922007"/>
                  </a:lnTo>
                  <a:lnTo>
                    <a:pt x="1501142" y="867913"/>
                  </a:lnTo>
                  <a:lnTo>
                    <a:pt x="1510278" y="850385"/>
                  </a:lnTo>
                  <a:lnTo>
                    <a:pt x="1518666" y="841234"/>
                  </a:lnTo>
                  <a:lnTo>
                    <a:pt x="1527803" y="850385"/>
                  </a:lnTo>
                  <a:lnTo>
                    <a:pt x="1536952" y="877051"/>
                  </a:lnTo>
                  <a:lnTo>
                    <a:pt x="1554477" y="948686"/>
                  </a:lnTo>
                  <a:lnTo>
                    <a:pt x="1563626" y="1101081"/>
                  </a:lnTo>
                  <a:lnTo>
                    <a:pt x="1608586" y="1485881"/>
                  </a:lnTo>
                  <a:lnTo>
                    <a:pt x="1626110" y="1601708"/>
                  </a:lnTo>
                  <a:lnTo>
                    <a:pt x="1644396" y="1664954"/>
                  </a:lnTo>
                  <a:lnTo>
                    <a:pt x="1661920" y="1682482"/>
                  </a:lnTo>
                  <a:lnTo>
                    <a:pt x="1671070" y="1673330"/>
                  </a:lnTo>
                  <a:lnTo>
                    <a:pt x="1680206" y="1646664"/>
                  </a:lnTo>
                  <a:lnTo>
                    <a:pt x="1697731" y="1565891"/>
                  </a:lnTo>
                  <a:lnTo>
                    <a:pt x="1715255" y="1333486"/>
                  </a:lnTo>
                  <a:lnTo>
                    <a:pt x="1742690" y="1127747"/>
                  </a:lnTo>
                  <a:lnTo>
                    <a:pt x="1769364" y="1020308"/>
                  </a:lnTo>
                  <a:lnTo>
                    <a:pt x="1778501" y="975352"/>
                  </a:lnTo>
                  <a:lnTo>
                    <a:pt x="1796038" y="957824"/>
                  </a:lnTo>
                  <a:lnTo>
                    <a:pt x="1805175" y="957824"/>
                  </a:lnTo>
                  <a:lnTo>
                    <a:pt x="1813562" y="966200"/>
                  </a:lnTo>
                  <a:lnTo>
                    <a:pt x="1822699" y="984490"/>
                  </a:lnTo>
                  <a:lnTo>
                    <a:pt x="1831848" y="1037835"/>
                  </a:lnTo>
                  <a:lnTo>
                    <a:pt x="1849373" y="1172702"/>
                  </a:lnTo>
                  <a:lnTo>
                    <a:pt x="1885183" y="1494269"/>
                  </a:lnTo>
                  <a:lnTo>
                    <a:pt x="1903469" y="1593320"/>
                  </a:lnTo>
                  <a:lnTo>
                    <a:pt x="1930143" y="1646664"/>
                  </a:lnTo>
                  <a:lnTo>
                    <a:pt x="1939292" y="1655816"/>
                  </a:lnTo>
                  <a:lnTo>
                    <a:pt x="1947667" y="1655816"/>
                  </a:lnTo>
                  <a:lnTo>
                    <a:pt x="1956817" y="1646664"/>
                  </a:lnTo>
                  <a:lnTo>
                    <a:pt x="1965953" y="1629137"/>
                  </a:lnTo>
                  <a:lnTo>
                    <a:pt x="1975103" y="1565891"/>
                  </a:lnTo>
                  <a:lnTo>
                    <a:pt x="2001776" y="1369303"/>
                  </a:lnTo>
                  <a:lnTo>
                    <a:pt x="2028437" y="1199381"/>
                  </a:lnTo>
                  <a:lnTo>
                    <a:pt x="2045962" y="1109457"/>
                  </a:lnTo>
                  <a:lnTo>
                    <a:pt x="2064260" y="1073652"/>
                  </a:lnTo>
                  <a:lnTo>
                    <a:pt x="2081785" y="1056125"/>
                  </a:lnTo>
                  <a:lnTo>
                    <a:pt x="2090922" y="1065263"/>
                  </a:lnTo>
                  <a:lnTo>
                    <a:pt x="2108446" y="1109457"/>
                  </a:lnTo>
                  <a:lnTo>
                    <a:pt x="2126745" y="1208520"/>
                  </a:lnTo>
                  <a:lnTo>
                    <a:pt x="2171692" y="1521698"/>
                  </a:lnTo>
                  <a:lnTo>
                    <a:pt x="2189229" y="1601708"/>
                  </a:lnTo>
                  <a:lnTo>
                    <a:pt x="2206753" y="1637526"/>
                  </a:lnTo>
                  <a:lnTo>
                    <a:pt x="2225039" y="1646664"/>
                  </a:lnTo>
                  <a:lnTo>
                    <a:pt x="2234176" y="1646664"/>
                  </a:lnTo>
                  <a:lnTo>
                    <a:pt x="2242564" y="1629137"/>
                  </a:lnTo>
                  <a:lnTo>
                    <a:pt x="2251713" y="1593320"/>
                  </a:lnTo>
                  <a:lnTo>
                    <a:pt x="2269999" y="1494269"/>
                  </a:lnTo>
                  <a:lnTo>
                    <a:pt x="2305048" y="1261864"/>
                  </a:lnTo>
                  <a:lnTo>
                    <a:pt x="2323334" y="1190230"/>
                  </a:lnTo>
                  <a:lnTo>
                    <a:pt x="2350007" y="1154413"/>
                  </a:lnTo>
                  <a:lnTo>
                    <a:pt x="2359144" y="1145274"/>
                  </a:lnTo>
                  <a:lnTo>
                    <a:pt x="2368293" y="1145274"/>
                  </a:lnTo>
                  <a:lnTo>
                    <a:pt x="2376681" y="1154413"/>
                  </a:lnTo>
                  <a:lnTo>
                    <a:pt x="2385818" y="1181091"/>
                  </a:lnTo>
                  <a:lnTo>
                    <a:pt x="2403342" y="1271003"/>
                  </a:lnTo>
                  <a:lnTo>
                    <a:pt x="2448302" y="1530087"/>
                  </a:lnTo>
                  <a:lnTo>
                    <a:pt x="2466588" y="1601708"/>
                  </a:lnTo>
                  <a:lnTo>
                    <a:pt x="2493262" y="1629137"/>
                  </a:lnTo>
                  <a:lnTo>
                    <a:pt x="2501649" y="1637526"/>
                  </a:lnTo>
                  <a:lnTo>
                    <a:pt x="2510786" y="1637526"/>
                  </a:lnTo>
                  <a:lnTo>
                    <a:pt x="2519935" y="1629137"/>
                  </a:lnTo>
                  <a:lnTo>
                    <a:pt x="2529072" y="1593320"/>
                  </a:lnTo>
                  <a:lnTo>
                    <a:pt x="2546596" y="1512559"/>
                  </a:lnTo>
                  <a:lnTo>
                    <a:pt x="2582419" y="1315196"/>
                  </a:lnTo>
                  <a:lnTo>
                    <a:pt x="2609081" y="1261864"/>
                  </a:lnTo>
                  <a:lnTo>
                    <a:pt x="2627379" y="1226047"/>
                  </a:lnTo>
                  <a:lnTo>
                    <a:pt x="2635754" y="1226047"/>
                  </a:lnTo>
                  <a:lnTo>
                    <a:pt x="2654040" y="1226047"/>
                  </a:lnTo>
                  <a:lnTo>
                    <a:pt x="2663189" y="1243574"/>
                  </a:lnTo>
                  <a:lnTo>
                    <a:pt x="2671565" y="1288530"/>
                  </a:lnTo>
                  <a:lnTo>
                    <a:pt x="2698238" y="1414259"/>
                  </a:lnTo>
                  <a:lnTo>
                    <a:pt x="2725674" y="1530087"/>
                  </a:lnTo>
                  <a:lnTo>
                    <a:pt x="2743198" y="1593320"/>
                  </a:lnTo>
                  <a:lnTo>
                    <a:pt x="2769872" y="1629137"/>
                  </a:lnTo>
                  <a:lnTo>
                    <a:pt x="2779009" y="1637526"/>
                  </a:lnTo>
                  <a:lnTo>
                    <a:pt x="2788158" y="1637526"/>
                  </a:lnTo>
                  <a:lnTo>
                    <a:pt x="2796533" y="1629137"/>
                  </a:lnTo>
                  <a:lnTo>
                    <a:pt x="2814819" y="1601708"/>
                  </a:lnTo>
                  <a:lnTo>
                    <a:pt x="2823968" y="1539225"/>
                  </a:lnTo>
                  <a:lnTo>
                    <a:pt x="2868166" y="1369303"/>
                  </a:lnTo>
                  <a:lnTo>
                    <a:pt x="2886452" y="1324347"/>
                  </a:lnTo>
                  <a:lnTo>
                    <a:pt x="2903977" y="1297669"/>
                  </a:lnTo>
                  <a:lnTo>
                    <a:pt x="2922263" y="1288530"/>
                  </a:lnTo>
                  <a:lnTo>
                    <a:pt x="2930651" y="1297669"/>
                  </a:lnTo>
                  <a:lnTo>
                    <a:pt x="2948936" y="1324347"/>
                  </a:lnTo>
                  <a:lnTo>
                    <a:pt x="2966461" y="1378442"/>
                  </a:lnTo>
                  <a:lnTo>
                    <a:pt x="3011421" y="1575043"/>
                  </a:lnTo>
                  <a:lnTo>
                    <a:pt x="3038094" y="1619998"/>
                  </a:lnTo>
                  <a:lnTo>
                    <a:pt x="3056380" y="1637526"/>
                  </a:lnTo>
                  <a:lnTo>
                    <a:pt x="3064755" y="1646664"/>
                  </a:lnTo>
                  <a:lnTo>
                    <a:pt x="3083054" y="1637526"/>
                  </a:lnTo>
                  <a:lnTo>
                    <a:pt x="3091429" y="1610847"/>
                  </a:lnTo>
                  <a:lnTo>
                    <a:pt x="3109715" y="1557515"/>
                  </a:lnTo>
                  <a:lnTo>
                    <a:pt x="3145538" y="1422635"/>
                  </a:lnTo>
                  <a:lnTo>
                    <a:pt x="3163063" y="1378442"/>
                  </a:lnTo>
                  <a:lnTo>
                    <a:pt x="3189724" y="1360152"/>
                  </a:lnTo>
                  <a:lnTo>
                    <a:pt x="3198873" y="1351013"/>
                  </a:lnTo>
                  <a:lnTo>
                    <a:pt x="3217159" y="1360152"/>
                  </a:lnTo>
                  <a:lnTo>
                    <a:pt x="3225547" y="1378442"/>
                  </a:lnTo>
                  <a:lnTo>
                    <a:pt x="3243833" y="1422635"/>
                  </a:lnTo>
                  <a:lnTo>
                    <a:pt x="3297168" y="1593320"/>
                  </a:lnTo>
                  <a:lnTo>
                    <a:pt x="3315453" y="1629137"/>
                  </a:lnTo>
                  <a:lnTo>
                    <a:pt x="3332991" y="1646664"/>
                  </a:lnTo>
                  <a:lnTo>
                    <a:pt x="3350515" y="1646664"/>
                  </a:lnTo>
                </a:path>
              </a:pathLst>
            </a:custGeom>
            <a:ln w="894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412479" y="4697788"/>
              <a:ext cx="554990" cy="259079"/>
            </a:xfrm>
            <a:custGeom>
              <a:avLst/>
              <a:gdLst/>
              <a:ahLst/>
              <a:cxnLst/>
              <a:rect l="l" t="t" r="r" b="b"/>
              <a:pathLst>
                <a:path w="554989" h="259079">
                  <a:moveTo>
                    <a:pt x="0" y="232405"/>
                  </a:moveTo>
                  <a:lnTo>
                    <a:pt x="9149" y="232405"/>
                  </a:lnTo>
                  <a:lnTo>
                    <a:pt x="18285" y="214877"/>
                  </a:lnTo>
                  <a:lnTo>
                    <a:pt x="35810" y="169922"/>
                  </a:lnTo>
                  <a:lnTo>
                    <a:pt x="80770" y="44193"/>
                  </a:lnTo>
                  <a:lnTo>
                    <a:pt x="98294" y="17527"/>
                  </a:lnTo>
                  <a:lnTo>
                    <a:pt x="116580" y="0"/>
                  </a:lnTo>
                  <a:lnTo>
                    <a:pt x="134117" y="0"/>
                  </a:lnTo>
                  <a:lnTo>
                    <a:pt x="152403" y="8375"/>
                  </a:lnTo>
                  <a:lnTo>
                    <a:pt x="161540" y="26665"/>
                  </a:lnTo>
                  <a:lnTo>
                    <a:pt x="179064" y="71621"/>
                  </a:lnTo>
                  <a:lnTo>
                    <a:pt x="214887" y="187449"/>
                  </a:lnTo>
                  <a:lnTo>
                    <a:pt x="241548" y="223266"/>
                  </a:lnTo>
                  <a:lnTo>
                    <a:pt x="259847" y="241543"/>
                  </a:lnTo>
                  <a:lnTo>
                    <a:pt x="277371" y="250695"/>
                  </a:lnTo>
                  <a:lnTo>
                    <a:pt x="286508" y="241543"/>
                  </a:lnTo>
                  <a:lnTo>
                    <a:pt x="304032" y="223266"/>
                  </a:lnTo>
                  <a:lnTo>
                    <a:pt x="322331" y="187449"/>
                  </a:lnTo>
                  <a:lnTo>
                    <a:pt x="358141" y="89149"/>
                  </a:lnTo>
                  <a:lnTo>
                    <a:pt x="375666" y="62483"/>
                  </a:lnTo>
                  <a:lnTo>
                    <a:pt x="402340" y="53331"/>
                  </a:lnTo>
                  <a:lnTo>
                    <a:pt x="420625" y="53331"/>
                  </a:lnTo>
                  <a:lnTo>
                    <a:pt x="429001" y="53331"/>
                  </a:lnTo>
                  <a:lnTo>
                    <a:pt x="438150" y="71621"/>
                  </a:lnTo>
                  <a:lnTo>
                    <a:pt x="464824" y="124966"/>
                  </a:lnTo>
                  <a:lnTo>
                    <a:pt x="491485" y="205739"/>
                  </a:lnTo>
                  <a:lnTo>
                    <a:pt x="518920" y="232405"/>
                  </a:lnTo>
                  <a:lnTo>
                    <a:pt x="536444" y="259071"/>
                  </a:lnTo>
                  <a:lnTo>
                    <a:pt x="554730" y="259071"/>
                  </a:lnTo>
                </a:path>
              </a:pathLst>
            </a:custGeom>
            <a:ln w="894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967210" y="4952385"/>
              <a:ext cx="6985" cy="9525"/>
            </a:xfrm>
            <a:custGeom>
              <a:avLst/>
              <a:gdLst/>
              <a:ahLst/>
              <a:cxnLst/>
              <a:rect l="l" t="t" r="r" b="b"/>
              <a:pathLst>
                <a:path w="6985" h="9525">
                  <a:moveTo>
                    <a:pt x="0" y="0"/>
                  </a:moveTo>
                  <a:lnTo>
                    <a:pt x="6869" y="0"/>
                  </a:lnTo>
                  <a:lnTo>
                    <a:pt x="6869" y="8947"/>
                  </a:lnTo>
                  <a:lnTo>
                    <a:pt x="0" y="89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420110" y="638925"/>
            <a:ext cx="12572999" cy="22826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lang="es-ES" sz="2000" b="1" spc="130" dirty="0" smtClean="0">
                <a:latin typeface="Arial Unicode MS"/>
                <a:cs typeface="Arial Unicode MS"/>
              </a:rPr>
              <a:t>P</a:t>
            </a:r>
            <a:r>
              <a:rPr lang="es-ES" sz="2000" b="1" spc="-45" dirty="0" smtClean="0">
                <a:latin typeface="Arial"/>
                <a:cs typeface="Arial"/>
              </a:rPr>
              <a:t>RUEBA</a:t>
            </a:r>
            <a:r>
              <a:rPr lang="es-ES" sz="2000" b="1" dirty="0" smtClean="0">
                <a:latin typeface="Arial"/>
                <a:cs typeface="Arial"/>
              </a:rPr>
              <a:t> </a:t>
            </a:r>
            <a:r>
              <a:rPr lang="es-ES" sz="2000" b="1" spc="-50" dirty="0" smtClean="0">
                <a:latin typeface="Arial"/>
                <a:cs typeface="Arial"/>
              </a:rPr>
              <a:t>DE</a:t>
            </a:r>
            <a:r>
              <a:rPr lang="es-ES" sz="2000" b="1" dirty="0" smtClean="0">
                <a:latin typeface="Arial"/>
                <a:cs typeface="Arial"/>
              </a:rPr>
              <a:t> </a:t>
            </a:r>
            <a:r>
              <a:rPr lang="es-ES" sz="2000" b="1" spc="-20" dirty="0" smtClean="0">
                <a:latin typeface="Arial"/>
                <a:cs typeface="Arial"/>
              </a:rPr>
              <a:t>PERTURBACIÓN</a:t>
            </a:r>
            <a:r>
              <a:rPr lang="es-ES" sz="2000" b="1" spc="5" dirty="0" smtClean="0">
                <a:latin typeface="Arial"/>
                <a:cs typeface="Arial"/>
              </a:rPr>
              <a:t> </a:t>
            </a:r>
            <a:r>
              <a:rPr lang="es-ES" sz="2000" b="1" spc="-50" dirty="0" smtClean="0">
                <a:latin typeface="Arial"/>
                <a:cs typeface="Arial"/>
              </a:rPr>
              <a:t>DE</a:t>
            </a:r>
            <a:r>
              <a:rPr lang="es-ES" sz="2000" b="1" dirty="0" smtClean="0">
                <a:latin typeface="Arial"/>
                <a:cs typeface="Arial"/>
              </a:rPr>
              <a:t> </a:t>
            </a:r>
            <a:r>
              <a:rPr lang="es-ES" sz="2000" b="1" spc="-40" dirty="0" smtClean="0">
                <a:latin typeface="Arial"/>
                <a:cs typeface="Arial"/>
              </a:rPr>
              <a:t>ALTA</a:t>
            </a:r>
            <a:r>
              <a:rPr lang="es-ES" sz="2000" b="1" spc="5" dirty="0" smtClean="0">
                <a:latin typeface="Arial"/>
                <a:cs typeface="Arial"/>
              </a:rPr>
              <a:t> </a:t>
            </a:r>
            <a:r>
              <a:rPr lang="es-ES" sz="2000" b="1" spc="-10" dirty="0" smtClean="0">
                <a:latin typeface="Arial"/>
                <a:cs typeface="Arial"/>
              </a:rPr>
              <a:t>FRECUENCIA</a:t>
            </a:r>
            <a:endParaRPr lang="es-ES" sz="2000" b="1" dirty="0" smtClean="0">
              <a:latin typeface="Arial"/>
              <a:cs typeface="Arial"/>
            </a:endParaRPr>
          </a:p>
          <a:p>
            <a:pPr marL="12700" algn="just">
              <a:spcBef>
                <a:spcPts val="100"/>
              </a:spcBef>
            </a:pPr>
            <a:endParaRPr lang="es-ES" sz="850" b="1" spc="-45" dirty="0" smtClean="0">
              <a:latin typeface="Arial"/>
              <a:cs typeface="Arial"/>
            </a:endParaRPr>
          </a:p>
          <a:p>
            <a:pPr marL="12700" algn="just">
              <a:spcBef>
                <a:spcPts val="100"/>
              </a:spcBef>
            </a:pPr>
            <a:endParaRPr lang="es-ES" sz="850" b="1" spc="-45" dirty="0">
              <a:latin typeface="Arial"/>
              <a:cs typeface="Arial"/>
            </a:endParaRPr>
          </a:p>
          <a:p>
            <a:pPr marL="12700" algn="just">
              <a:spcBef>
                <a:spcPts val="100"/>
              </a:spcBef>
            </a:pPr>
            <a:r>
              <a:rPr lang="es-ES" b="1" spc="-45" dirty="0" smtClean="0">
                <a:latin typeface="Arial"/>
                <a:cs typeface="Arial"/>
              </a:rPr>
              <a:t>La </a:t>
            </a:r>
            <a:r>
              <a:rPr lang="es-ES" dirty="0" smtClean="0">
                <a:latin typeface="Arial Unicode MS"/>
                <a:cs typeface="Arial Unicode MS"/>
              </a:rPr>
              <a:t>prueba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perturbaciones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alta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frecuencia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modela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los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transitorios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alto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voltaje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que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resultan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las </a:t>
            </a:r>
            <a:r>
              <a:rPr lang="es-ES" dirty="0" smtClean="0">
                <a:latin typeface="Arial Unicode MS"/>
                <a:cs typeface="Arial Unicode MS"/>
              </a:rPr>
              <a:t>fallas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del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sistema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energía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las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operaciones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conmutación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planta.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Comprende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una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forma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de</a:t>
            </a:r>
            <a:r>
              <a:rPr lang="es-ES" spc="2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onda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sinusoidal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decreciente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1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MHz,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como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muestra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Figura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2.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interferencia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aplica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través</a:t>
            </a:r>
            <a:r>
              <a:rPr lang="es-ES" spc="2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cada</a:t>
            </a:r>
            <a:r>
              <a:rPr lang="es-ES" spc="1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circuito</a:t>
            </a:r>
            <a:r>
              <a:rPr lang="es-ES" spc="1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independiente</a:t>
            </a:r>
            <a:r>
              <a:rPr lang="es-ES" spc="1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(modo</a:t>
            </a:r>
            <a:r>
              <a:rPr lang="es-ES" spc="1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diferencial)</a:t>
            </a:r>
            <a:r>
              <a:rPr lang="es-ES" spc="1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1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entre</a:t>
            </a:r>
            <a:r>
              <a:rPr lang="es-ES" spc="1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cada</a:t>
            </a:r>
            <a:r>
              <a:rPr lang="es-ES" spc="1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circuito</a:t>
            </a:r>
            <a:r>
              <a:rPr lang="es-ES" spc="1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independiente</a:t>
            </a:r>
            <a:r>
              <a:rPr lang="es-ES" spc="1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1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tierra</a:t>
            </a:r>
            <a:r>
              <a:rPr lang="es-ES" spc="160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(modo</a:t>
            </a:r>
            <a:r>
              <a:rPr lang="es-ES" spc="2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común)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través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una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red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acoplamiento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conmutación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externa.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spc="-30" dirty="0" smtClean="0">
                <a:latin typeface="Arial Unicode MS"/>
                <a:cs typeface="Arial Unicode MS"/>
              </a:rPr>
              <a:t>El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producto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está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energizado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tanto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en </a:t>
            </a:r>
            <a:r>
              <a:rPr lang="es-ES" spc="50" dirty="0" smtClean="0">
                <a:latin typeface="Arial Unicode MS"/>
                <a:cs typeface="Arial Unicode MS"/>
              </a:rPr>
              <a:t>modo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normal</a:t>
            </a:r>
            <a:r>
              <a:rPr spc="135" dirty="0" smtClean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(</a:t>
            </a:r>
            <a:r>
              <a:rPr dirty="0">
                <a:latin typeface="Arial Unicode MS"/>
                <a:cs typeface="Arial Unicode MS"/>
              </a:rPr>
              <a:t>reposo)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como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disparado,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no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debe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funcionar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incorrectamente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cuando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aplica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la </a:t>
            </a:r>
            <a:r>
              <a:rPr lang="es-ES" dirty="0" err="1" smtClean="0">
                <a:latin typeface="Arial Unicode MS"/>
                <a:cs typeface="Arial Unicode MS"/>
              </a:rPr>
              <a:t>perturbacion</a:t>
            </a:r>
            <a:r>
              <a:rPr spc="215" dirty="0" smtClean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durante</a:t>
            </a:r>
            <a:r>
              <a:rPr spc="2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2</a:t>
            </a:r>
            <a:r>
              <a:rPr spc="220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segundos</a:t>
            </a:r>
            <a:r>
              <a:rPr spc="-10" dirty="0">
                <a:latin typeface="Arial Unicode MS"/>
                <a:cs typeface="Arial Unicode MS"/>
              </a:rPr>
              <a:t>.</a:t>
            </a:r>
            <a:endParaRPr dirty="0">
              <a:latin typeface="Arial Unicode MS"/>
              <a:cs typeface="Arial Unicode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886200" y="6824170"/>
            <a:ext cx="6858000" cy="444352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83515" algn="ctr">
              <a:spcBef>
                <a:spcPts val="445"/>
              </a:spcBef>
            </a:pPr>
            <a:r>
              <a:rPr sz="500" spc="-10" dirty="0">
                <a:latin typeface="Arial Unicode MS"/>
                <a:cs typeface="Arial Unicode MS"/>
              </a:rPr>
              <a:t>Tiempo</a:t>
            </a:r>
            <a:endParaRPr sz="500" dirty="0">
              <a:latin typeface="Arial Unicode MS"/>
              <a:cs typeface="Arial Unicode MS"/>
            </a:endParaRPr>
          </a:p>
          <a:p>
            <a:pPr marL="12700">
              <a:spcBef>
                <a:spcPts val="484"/>
              </a:spcBef>
            </a:pPr>
            <a:r>
              <a:rPr sz="1600" dirty="0">
                <a:latin typeface="Arial Unicode MS"/>
                <a:cs typeface="Arial Unicode MS"/>
              </a:rPr>
              <a:t>Figura</a:t>
            </a:r>
            <a:r>
              <a:rPr sz="1600" spc="8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2.</a:t>
            </a:r>
            <a:r>
              <a:rPr sz="1600" spc="8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Forma</a:t>
            </a:r>
            <a:r>
              <a:rPr sz="1600" spc="8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8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onda</a:t>
            </a:r>
            <a:r>
              <a:rPr sz="1600" spc="8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8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prueba</a:t>
            </a:r>
            <a:r>
              <a:rPr sz="1600" spc="8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8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perturbaciones</a:t>
            </a:r>
            <a:r>
              <a:rPr sz="1600" spc="8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8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alta</a:t>
            </a:r>
            <a:r>
              <a:rPr sz="1600" spc="80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frecuencia</a:t>
            </a:r>
            <a:endParaRPr sz="1600" dirty="0">
              <a:latin typeface="Arial Unicode MS"/>
              <a:cs typeface="Arial Unicode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57200" y="7543800"/>
            <a:ext cx="12572999" cy="21159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1900"/>
              </a:lnSpc>
              <a:spcBef>
                <a:spcPts val="100"/>
              </a:spcBef>
            </a:pPr>
            <a:r>
              <a:rPr b="1" spc="-40" dirty="0">
                <a:latin typeface="Arial"/>
                <a:cs typeface="Arial"/>
              </a:rPr>
              <a:t>PRUEBA</a:t>
            </a:r>
            <a:r>
              <a:rPr b="1" spc="-5" dirty="0">
                <a:latin typeface="Arial"/>
                <a:cs typeface="Arial"/>
              </a:rPr>
              <a:t> </a:t>
            </a:r>
            <a:r>
              <a:rPr b="1" spc="-45" dirty="0">
                <a:latin typeface="Arial"/>
                <a:cs typeface="Arial"/>
              </a:rPr>
              <a:t>DE</a:t>
            </a:r>
            <a:r>
              <a:rPr b="1" spc="-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TRANSITORIO </a:t>
            </a:r>
            <a:r>
              <a:rPr b="1" spc="-10" dirty="0">
                <a:latin typeface="Arial"/>
                <a:cs typeface="Arial"/>
              </a:rPr>
              <a:t>RÁPIDO</a:t>
            </a:r>
            <a:endParaRPr b="1" dirty="0">
              <a:latin typeface="Arial"/>
              <a:cs typeface="Arial"/>
            </a:endParaRPr>
          </a:p>
          <a:p>
            <a:pPr marL="12700" marR="5080" algn="just">
              <a:lnSpc>
                <a:spcPts val="1900"/>
              </a:lnSpc>
              <a:spcBef>
                <a:spcPts val="580"/>
              </a:spcBef>
            </a:pPr>
            <a:endParaRPr lang="es-ES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1900"/>
              </a:lnSpc>
              <a:spcBef>
                <a:spcPts val="580"/>
              </a:spcBef>
            </a:pPr>
            <a:r>
              <a:rPr dirty="0" smtClean="0">
                <a:latin typeface="Arial Unicode MS"/>
                <a:cs typeface="Arial Unicode MS"/>
              </a:rPr>
              <a:t>La</a:t>
            </a:r>
            <a:r>
              <a:rPr spc="120" dirty="0" smtClean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prueba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transitorios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rápidos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modela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interferencia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HV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causada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por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las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operaciones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las </a:t>
            </a:r>
            <a:r>
              <a:rPr dirty="0">
                <a:latin typeface="Arial Unicode MS"/>
                <a:cs typeface="Arial Unicode MS"/>
              </a:rPr>
              <a:t>subestaciones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spc="-40" dirty="0">
                <a:latin typeface="Arial Unicode MS"/>
                <a:cs typeface="Arial Unicode MS"/>
              </a:rPr>
              <a:t>GIS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seccionador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spc="50" dirty="0">
                <a:latin typeface="Arial Unicode MS"/>
                <a:cs typeface="Arial Unicode MS"/>
              </a:rPr>
              <a:t>ruptura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aislamiento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spc="-65" dirty="0">
                <a:latin typeface="Arial Unicode MS"/>
                <a:cs typeface="Arial Unicode MS"/>
              </a:rPr>
              <a:t>SF6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entre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conductores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la </a:t>
            </a:r>
            <a:r>
              <a:rPr dirty="0">
                <a:latin typeface="Arial Unicode MS"/>
                <a:cs typeface="Arial Unicode MS"/>
              </a:rPr>
              <a:t>envolvente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puesta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tierra.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Esta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interferencia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puede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acoplarse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inductivamente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circuitos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relés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de </a:t>
            </a:r>
            <a:r>
              <a:rPr dirty="0">
                <a:latin typeface="Arial Unicode MS"/>
                <a:cs typeface="Arial Unicode MS"/>
              </a:rPr>
              <a:t>protección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puede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introducirse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directamente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través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las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entradas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spc="-70" dirty="0">
                <a:latin typeface="Arial Unicode MS"/>
                <a:cs typeface="Arial Unicode MS"/>
              </a:rPr>
              <a:t>CT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spc="-45" dirty="0">
                <a:latin typeface="Arial Unicode MS"/>
                <a:cs typeface="Arial Unicode MS"/>
              </a:rPr>
              <a:t>VT.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Comprende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una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serie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ráfagas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15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ms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duración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intervalos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300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ms,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cada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ráfaga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comprende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spc="50" dirty="0">
                <a:latin typeface="Arial Unicode MS"/>
                <a:cs typeface="Arial Unicode MS"/>
              </a:rPr>
              <a:t>un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tren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pulsos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50 </a:t>
            </a:r>
            <a:r>
              <a:rPr dirty="0">
                <a:latin typeface="Arial Unicode MS"/>
                <a:cs typeface="Arial Unicode MS"/>
              </a:rPr>
              <a:t>ns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ancho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tiempos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subida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muy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rápidos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(típicamente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5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ns)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(como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muestra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Figura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3),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con </a:t>
            </a:r>
            <a:r>
              <a:rPr dirty="0">
                <a:latin typeface="Arial Unicode MS"/>
                <a:cs typeface="Arial Unicode MS"/>
              </a:rPr>
              <a:t>una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magnitud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voltaje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pico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4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kV.</a:t>
            </a:r>
            <a:endParaRPr dirty="0">
              <a:latin typeface="Arial Unicode MS"/>
              <a:cs typeface="Arial Unicode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298959" y="5384287"/>
            <a:ext cx="123111" cy="351790"/>
          </a:xfrm>
          <a:prstGeom prst="rect">
            <a:avLst/>
          </a:prstGeom>
        </p:spPr>
        <p:txBody>
          <a:bodyPr vert="vert270" wrap="square" lIns="0" tIns="19685" rIns="0" bIns="0" rtlCol="0">
            <a:spAutoFit/>
          </a:bodyPr>
          <a:lstStyle/>
          <a:p>
            <a:pPr marL="12700">
              <a:spcBef>
                <a:spcPts val="155"/>
              </a:spcBef>
            </a:pPr>
            <a:r>
              <a:rPr sz="800" spc="-10" dirty="0">
                <a:latin typeface="Arial Unicode MS"/>
                <a:cs typeface="Arial Unicode MS"/>
              </a:rPr>
              <a:t>Voltaje</a:t>
            </a:r>
            <a:endParaRPr sz="8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upo 41"/>
          <p:cNvGrpSpPr/>
          <p:nvPr/>
        </p:nvGrpSpPr>
        <p:grpSpPr>
          <a:xfrm>
            <a:off x="3733800" y="533399"/>
            <a:ext cx="7106654" cy="4121297"/>
            <a:chOff x="5149850" y="1291074"/>
            <a:chExt cx="3267455" cy="2310252"/>
          </a:xfrm>
        </p:grpSpPr>
        <p:grpSp>
          <p:nvGrpSpPr>
            <p:cNvPr id="2" name="object 2"/>
            <p:cNvGrpSpPr/>
            <p:nvPr/>
          </p:nvGrpSpPr>
          <p:grpSpPr>
            <a:xfrm>
              <a:off x="5286756" y="2654045"/>
              <a:ext cx="3118485" cy="764540"/>
              <a:chOff x="2467355" y="2654045"/>
              <a:chExt cx="3118485" cy="764540"/>
            </a:xfrm>
          </p:grpSpPr>
          <p:sp>
            <p:nvSpPr>
              <p:cNvPr id="3" name="object 3"/>
              <p:cNvSpPr/>
              <p:nvPr/>
            </p:nvSpPr>
            <p:spPr>
              <a:xfrm>
                <a:off x="2467356" y="2654045"/>
                <a:ext cx="3118485" cy="764540"/>
              </a:xfrm>
              <a:custGeom>
                <a:avLst/>
                <a:gdLst/>
                <a:ahLst/>
                <a:cxnLst/>
                <a:rect l="l" t="t" r="r" b="b"/>
                <a:pathLst>
                  <a:path w="3118485" h="764539">
                    <a:moveTo>
                      <a:pt x="3118104" y="728472"/>
                    </a:moveTo>
                    <a:lnTo>
                      <a:pt x="3105912" y="722376"/>
                    </a:lnTo>
                    <a:lnTo>
                      <a:pt x="3046476" y="692658"/>
                    </a:lnTo>
                    <a:lnTo>
                      <a:pt x="3046476" y="722376"/>
                    </a:lnTo>
                    <a:lnTo>
                      <a:pt x="41910" y="722376"/>
                    </a:lnTo>
                    <a:lnTo>
                      <a:pt x="41910" y="71628"/>
                    </a:lnTo>
                    <a:lnTo>
                      <a:pt x="71628" y="71628"/>
                    </a:lnTo>
                    <a:lnTo>
                      <a:pt x="65532" y="59448"/>
                    </a:lnTo>
                    <a:lnTo>
                      <a:pt x="35814" y="0"/>
                    </a:lnTo>
                    <a:lnTo>
                      <a:pt x="0" y="71628"/>
                    </a:lnTo>
                    <a:lnTo>
                      <a:pt x="29718" y="71628"/>
                    </a:lnTo>
                    <a:lnTo>
                      <a:pt x="29718" y="728472"/>
                    </a:lnTo>
                    <a:lnTo>
                      <a:pt x="35814" y="728472"/>
                    </a:lnTo>
                    <a:lnTo>
                      <a:pt x="35814" y="734568"/>
                    </a:lnTo>
                    <a:lnTo>
                      <a:pt x="3046476" y="734568"/>
                    </a:lnTo>
                    <a:lnTo>
                      <a:pt x="3046476" y="764286"/>
                    </a:lnTo>
                    <a:lnTo>
                      <a:pt x="3105912" y="734568"/>
                    </a:lnTo>
                    <a:lnTo>
                      <a:pt x="3118104" y="728472"/>
                    </a:lnTo>
                    <a:close/>
                  </a:path>
                </a:pathLst>
              </a:custGeom>
              <a:solidFill>
                <a:srgbClr val="4A7EB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" name="object 4"/>
              <p:cNvSpPr/>
              <p:nvPr/>
            </p:nvSpPr>
            <p:spPr>
              <a:xfrm>
                <a:off x="2741676" y="2886455"/>
                <a:ext cx="66675" cy="496570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496570">
                    <a:moveTo>
                      <a:pt x="66294" y="406146"/>
                    </a:moveTo>
                    <a:lnTo>
                      <a:pt x="12192" y="0"/>
                    </a:lnTo>
                    <a:lnTo>
                      <a:pt x="6096" y="762"/>
                    </a:lnTo>
                    <a:lnTo>
                      <a:pt x="0" y="762"/>
                    </a:lnTo>
                    <a:lnTo>
                      <a:pt x="0" y="1524"/>
                    </a:lnTo>
                    <a:lnTo>
                      <a:pt x="0" y="496062"/>
                    </a:lnTo>
                    <a:lnTo>
                      <a:pt x="12192" y="496062"/>
                    </a:lnTo>
                    <a:lnTo>
                      <a:pt x="12192" y="93052"/>
                    </a:lnTo>
                    <a:lnTo>
                      <a:pt x="54102" y="407670"/>
                    </a:lnTo>
                    <a:lnTo>
                      <a:pt x="66294" y="406146"/>
                    </a:lnTo>
                    <a:close/>
                  </a:path>
                </a:pathLst>
              </a:custGeom>
              <a:solidFill>
                <a:srgbClr val="FF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" name="object 5"/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795777" y="3286505"/>
                <a:ext cx="80772" cy="96011"/>
              </a:xfrm>
              <a:prstGeom prst="rect">
                <a:avLst/>
              </a:prstGeom>
            </p:spPr>
          </p:pic>
          <p:sp>
            <p:nvSpPr>
              <p:cNvPr id="6" name="object 6"/>
              <p:cNvSpPr/>
              <p:nvPr/>
            </p:nvSpPr>
            <p:spPr>
              <a:xfrm>
                <a:off x="3010662" y="2886455"/>
                <a:ext cx="66675" cy="496570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496570">
                    <a:moveTo>
                      <a:pt x="66294" y="406146"/>
                    </a:moveTo>
                    <a:lnTo>
                      <a:pt x="12192" y="0"/>
                    </a:lnTo>
                    <a:lnTo>
                      <a:pt x="6096" y="762"/>
                    </a:lnTo>
                    <a:lnTo>
                      <a:pt x="0" y="762"/>
                    </a:lnTo>
                    <a:lnTo>
                      <a:pt x="0" y="1524"/>
                    </a:lnTo>
                    <a:lnTo>
                      <a:pt x="0" y="496062"/>
                    </a:lnTo>
                    <a:lnTo>
                      <a:pt x="12192" y="496062"/>
                    </a:lnTo>
                    <a:lnTo>
                      <a:pt x="12192" y="93052"/>
                    </a:lnTo>
                    <a:lnTo>
                      <a:pt x="54102" y="407670"/>
                    </a:lnTo>
                    <a:lnTo>
                      <a:pt x="66294" y="406146"/>
                    </a:lnTo>
                    <a:close/>
                  </a:path>
                </a:pathLst>
              </a:custGeom>
              <a:solidFill>
                <a:srgbClr val="FF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7" name="object 7"/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3064763" y="3286505"/>
                <a:ext cx="80772" cy="96011"/>
              </a:xfrm>
              <a:prstGeom prst="rect">
                <a:avLst/>
              </a:prstGeom>
            </p:spPr>
          </p:pic>
          <p:sp>
            <p:nvSpPr>
              <p:cNvPr id="8" name="object 8"/>
              <p:cNvSpPr/>
              <p:nvPr/>
            </p:nvSpPr>
            <p:spPr>
              <a:xfrm>
                <a:off x="3279648" y="2886455"/>
                <a:ext cx="66040" cy="496570"/>
              </a:xfrm>
              <a:custGeom>
                <a:avLst/>
                <a:gdLst/>
                <a:ahLst/>
                <a:cxnLst/>
                <a:rect l="l" t="t" r="r" b="b"/>
                <a:pathLst>
                  <a:path w="66039" h="496570">
                    <a:moveTo>
                      <a:pt x="65532" y="406146"/>
                    </a:moveTo>
                    <a:lnTo>
                      <a:pt x="12192" y="0"/>
                    </a:lnTo>
                    <a:lnTo>
                      <a:pt x="6096" y="762"/>
                    </a:lnTo>
                    <a:lnTo>
                      <a:pt x="0" y="762"/>
                    </a:lnTo>
                    <a:lnTo>
                      <a:pt x="0" y="1524"/>
                    </a:lnTo>
                    <a:lnTo>
                      <a:pt x="0" y="496062"/>
                    </a:lnTo>
                    <a:lnTo>
                      <a:pt x="12192" y="496062"/>
                    </a:lnTo>
                    <a:lnTo>
                      <a:pt x="12192" y="93052"/>
                    </a:lnTo>
                    <a:lnTo>
                      <a:pt x="54102" y="407670"/>
                    </a:lnTo>
                    <a:lnTo>
                      <a:pt x="65532" y="406146"/>
                    </a:lnTo>
                    <a:close/>
                  </a:path>
                </a:pathLst>
              </a:custGeom>
              <a:solidFill>
                <a:srgbClr val="FF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9" name="object 9"/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3332988" y="3286505"/>
                <a:ext cx="81534" cy="96011"/>
              </a:xfrm>
              <a:prstGeom prst="rect">
                <a:avLst/>
              </a:prstGeom>
            </p:spPr>
          </p:pic>
          <p:sp>
            <p:nvSpPr>
              <p:cNvPr id="10" name="object 10"/>
              <p:cNvSpPr/>
              <p:nvPr/>
            </p:nvSpPr>
            <p:spPr>
              <a:xfrm>
                <a:off x="3548634" y="2886455"/>
                <a:ext cx="66040" cy="496570"/>
              </a:xfrm>
              <a:custGeom>
                <a:avLst/>
                <a:gdLst/>
                <a:ahLst/>
                <a:cxnLst/>
                <a:rect l="l" t="t" r="r" b="b"/>
                <a:pathLst>
                  <a:path w="66039" h="496570">
                    <a:moveTo>
                      <a:pt x="65532" y="406146"/>
                    </a:moveTo>
                    <a:lnTo>
                      <a:pt x="12192" y="0"/>
                    </a:lnTo>
                    <a:lnTo>
                      <a:pt x="6096" y="762"/>
                    </a:lnTo>
                    <a:lnTo>
                      <a:pt x="0" y="762"/>
                    </a:lnTo>
                    <a:lnTo>
                      <a:pt x="0" y="1524"/>
                    </a:lnTo>
                    <a:lnTo>
                      <a:pt x="0" y="496062"/>
                    </a:lnTo>
                    <a:lnTo>
                      <a:pt x="12179" y="496062"/>
                    </a:lnTo>
                    <a:lnTo>
                      <a:pt x="12179" y="94272"/>
                    </a:lnTo>
                    <a:lnTo>
                      <a:pt x="53340" y="407670"/>
                    </a:lnTo>
                    <a:lnTo>
                      <a:pt x="65532" y="406146"/>
                    </a:lnTo>
                    <a:close/>
                  </a:path>
                </a:pathLst>
              </a:custGeom>
              <a:solidFill>
                <a:srgbClr val="FF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1" name="object 11"/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3601973" y="3286505"/>
                <a:ext cx="81534" cy="96011"/>
              </a:xfrm>
              <a:prstGeom prst="rect">
                <a:avLst/>
              </a:prstGeom>
            </p:spPr>
          </p:pic>
          <p:sp>
            <p:nvSpPr>
              <p:cNvPr id="12" name="object 12"/>
              <p:cNvSpPr/>
              <p:nvPr/>
            </p:nvSpPr>
            <p:spPr>
              <a:xfrm>
                <a:off x="3816858" y="2886455"/>
                <a:ext cx="66675" cy="496570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496570">
                    <a:moveTo>
                      <a:pt x="66294" y="406146"/>
                    </a:moveTo>
                    <a:lnTo>
                      <a:pt x="12192" y="0"/>
                    </a:lnTo>
                    <a:lnTo>
                      <a:pt x="6477" y="762"/>
                    </a:lnTo>
                    <a:lnTo>
                      <a:pt x="762" y="762"/>
                    </a:lnTo>
                    <a:lnTo>
                      <a:pt x="0" y="496062"/>
                    </a:lnTo>
                    <a:lnTo>
                      <a:pt x="12192" y="496062"/>
                    </a:lnTo>
                    <a:lnTo>
                      <a:pt x="12192" y="88557"/>
                    </a:lnTo>
                    <a:lnTo>
                      <a:pt x="54102" y="407670"/>
                    </a:lnTo>
                    <a:lnTo>
                      <a:pt x="66294" y="406146"/>
                    </a:lnTo>
                    <a:close/>
                  </a:path>
                </a:pathLst>
              </a:custGeom>
              <a:solidFill>
                <a:srgbClr val="FF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3" name="object 13"/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3870959" y="3286505"/>
                <a:ext cx="80772" cy="96011"/>
              </a:xfrm>
              <a:prstGeom prst="rect">
                <a:avLst/>
              </a:prstGeom>
            </p:spPr>
          </p:pic>
          <p:sp>
            <p:nvSpPr>
              <p:cNvPr id="14" name="object 14"/>
              <p:cNvSpPr/>
              <p:nvPr/>
            </p:nvSpPr>
            <p:spPr>
              <a:xfrm>
                <a:off x="4085844" y="2886455"/>
                <a:ext cx="66675" cy="496570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496570">
                    <a:moveTo>
                      <a:pt x="66294" y="406146"/>
                    </a:moveTo>
                    <a:lnTo>
                      <a:pt x="12192" y="0"/>
                    </a:lnTo>
                    <a:lnTo>
                      <a:pt x="6096" y="762"/>
                    </a:lnTo>
                    <a:lnTo>
                      <a:pt x="0" y="762"/>
                    </a:lnTo>
                    <a:lnTo>
                      <a:pt x="0" y="1524"/>
                    </a:lnTo>
                    <a:lnTo>
                      <a:pt x="0" y="496062"/>
                    </a:lnTo>
                    <a:lnTo>
                      <a:pt x="12179" y="496062"/>
                    </a:lnTo>
                    <a:lnTo>
                      <a:pt x="12179" y="92964"/>
                    </a:lnTo>
                    <a:lnTo>
                      <a:pt x="54102" y="407670"/>
                    </a:lnTo>
                    <a:lnTo>
                      <a:pt x="66294" y="406146"/>
                    </a:lnTo>
                    <a:close/>
                  </a:path>
                </a:pathLst>
              </a:custGeom>
              <a:solidFill>
                <a:srgbClr val="FF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5" name="object 15"/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4139945" y="3286505"/>
                <a:ext cx="80772" cy="96011"/>
              </a:xfrm>
              <a:prstGeom prst="rect">
                <a:avLst/>
              </a:prstGeom>
            </p:spPr>
          </p:pic>
          <p:sp>
            <p:nvSpPr>
              <p:cNvPr id="16" name="object 16"/>
              <p:cNvSpPr/>
              <p:nvPr/>
            </p:nvSpPr>
            <p:spPr>
              <a:xfrm>
                <a:off x="4354830" y="2886455"/>
                <a:ext cx="66675" cy="496570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496570">
                    <a:moveTo>
                      <a:pt x="66294" y="406146"/>
                    </a:moveTo>
                    <a:lnTo>
                      <a:pt x="12192" y="0"/>
                    </a:lnTo>
                    <a:lnTo>
                      <a:pt x="6096" y="762"/>
                    </a:lnTo>
                    <a:lnTo>
                      <a:pt x="0" y="762"/>
                    </a:lnTo>
                    <a:lnTo>
                      <a:pt x="0" y="1524"/>
                    </a:lnTo>
                    <a:lnTo>
                      <a:pt x="0" y="496062"/>
                    </a:lnTo>
                    <a:lnTo>
                      <a:pt x="12192" y="496062"/>
                    </a:lnTo>
                    <a:lnTo>
                      <a:pt x="12192" y="93052"/>
                    </a:lnTo>
                    <a:lnTo>
                      <a:pt x="54102" y="407670"/>
                    </a:lnTo>
                    <a:lnTo>
                      <a:pt x="66294" y="406146"/>
                    </a:lnTo>
                    <a:close/>
                  </a:path>
                </a:pathLst>
              </a:custGeom>
              <a:solidFill>
                <a:srgbClr val="FF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7" name="object 17"/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4408932" y="3286505"/>
                <a:ext cx="80772" cy="96011"/>
              </a:xfrm>
              <a:prstGeom prst="rect">
                <a:avLst/>
              </a:prstGeom>
            </p:spPr>
          </p:pic>
          <p:sp>
            <p:nvSpPr>
              <p:cNvPr id="18" name="object 18"/>
              <p:cNvSpPr/>
              <p:nvPr/>
            </p:nvSpPr>
            <p:spPr>
              <a:xfrm>
                <a:off x="4623816" y="2886455"/>
                <a:ext cx="66040" cy="496570"/>
              </a:xfrm>
              <a:custGeom>
                <a:avLst/>
                <a:gdLst/>
                <a:ahLst/>
                <a:cxnLst/>
                <a:rect l="l" t="t" r="r" b="b"/>
                <a:pathLst>
                  <a:path w="66039" h="496570">
                    <a:moveTo>
                      <a:pt x="65532" y="406146"/>
                    </a:moveTo>
                    <a:lnTo>
                      <a:pt x="12192" y="0"/>
                    </a:lnTo>
                    <a:lnTo>
                      <a:pt x="6096" y="762"/>
                    </a:lnTo>
                    <a:lnTo>
                      <a:pt x="0" y="762"/>
                    </a:lnTo>
                    <a:lnTo>
                      <a:pt x="0" y="1524"/>
                    </a:lnTo>
                    <a:lnTo>
                      <a:pt x="0" y="496062"/>
                    </a:lnTo>
                    <a:lnTo>
                      <a:pt x="12192" y="496062"/>
                    </a:lnTo>
                    <a:lnTo>
                      <a:pt x="12192" y="93052"/>
                    </a:lnTo>
                    <a:lnTo>
                      <a:pt x="54102" y="407670"/>
                    </a:lnTo>
                    <a:lnTo>
                      <a:pt x="65532" y="406146"/>
                    </a:lnTo>
                    <a:close/>
                  </a:path>
                </a:pathLst>
              </a:custGeom>
              <a:solidFill>
                <a:srgbClr val="FF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9" name="object 19"/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4677155" y="3286505"/>
                <a:ext cx="81534" cy="96011"/>
              </a:xfrm>
              <a:prstGeom prst="rect">
                <a:avLst/>
              </a:prstGeom>
            </p:spPr>
          </p:pic>
          <p:sp>
            <p:nvSpPr>
              <p:cNvPr id="20" name="object 20"/>
              <p:cNvSpPr/>
              <p:nvPr/>
            </p:nvSpPr>
            <p:spPr>
              <a:xfrm>
                <a:off x="4892802" y="2886455"/>
                <a:ext cx="66040" cy="496570"/>
              </a:xfrm>
              <a:custGeom>
                <a:avLst/>
                <a:gdLst/>
                <a:ahLst/>
                <a:cxnLst/>
                <a:rect l="l" t="t" r="r" b="b"/>
                <a:pathLst>
                  <a:path w="66039" h="496570">
                    <a:moveTo>
                      <a:pt x="65532" y="406146"/>
                    </a:moveTo>
                    <a:lnTo>
                      <a:pt x="12192" y="0"/>
                    </a:lnTo>
                    <a:lnTo>
                      <a:pt x="6096" y="762"/>
                    </a:lnTo>
                    <a:lnTo>
                      <a:pt x="0" y="762"/>
                    </a:lnTo>
                    <a:lnTo>
                      <a:pt x="0" y="1524"/>
                    </a:lnTo>
                    <a:lnTo>
                      <a:pt x="0" y="496062"/>
                    </a:lnTo>
                    <a:lnTo>
                      <a:pt x="12179" y="496062"/>
                    </a:lnTo>
                    <a:lnTo>
                      <a:pt x="12179" y="94272"/>
                    </a:lnTo>
                    <a:lnTo>
                      <a:pt x="53340" y="407670"/>
                    </a:lnTo>
                    <a:lnTo>
                      <a:pt x="65532" y="406146"/>
                    </a:lnTo>
                    <a:close/>
                  </a:path>
                </a:pathLst>
              </a:custGeom>
              <a:solidFill>
                <a:srgbClr val="FF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21" name="object 21"/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4946141" y="3286505"/>
                <a:ext cx="81534" cy="96011"/>
              </a:xfrm>
              <a:prstGeom prst="rect">
                <a:avLst/>
              </a:prstGeom>
            </p:spPr>
          </p:pic>
          <p:sp>
            <p:nvSpPr>
              <p:cNvPr id="22" name="object 22"/>
              <p:cNvSpPr/>
              <p:nvPr/>
            </p:nvSpPr>
            <p:spPr>
              <a:xfrm>
                <a:off x="5161026" y="2886455"/>
                <a:ext cx="66675" cy="496570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496570">
                    <a:moveTo>
                      <a:pt x="66294" y="406146"/>
                    </a:moveTo>
                    <a:lnTo>
                      <a:pt x="12192" y="0"/>
                    </a:lnTo>
                    <a:lnTo>
                      <a:pt x="6477" y="762"/>
                    </a:lnTo>
                    <a:lnTo>
                      <a:pt x="0" y="762"/>
                    </a:lnTo>
                    <a:lnTo>
                      <a:pt x="0" y="496062"/>
                    </a:lnTo>
                    <a:lnTo>
                      <a:pt x="12179" y="496062"/>
                    </a:lnTo>
                    <a:lnTo>
                      <a:pt x="12179" y="88468"/>
                    </a:lnTo>
                    <a:lnTo>
                      <a:pt x="54102" y="407670"/>
                    </a:lnTo>
                    <a:lnTo>
                      <a:pt x="66294" y="406146"/>
                    </a:lnTo>
                    <a:close/>
                  </a:path>
                </a:pathLst>
              </a:custGeom>
              <a:solidFill>
                <a:srgbClr val="FF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23" name="object 23"/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5215127" y="3286505"/>
                <a:ext cx="80772" cy="96011"/>
              </a:xfrm>
              <a:prstGeom prst="rect">
                <a:avLst/>
              </a:prstGeom>
            </p:spPr>
          </p:pic>
        </p:grpSp>
        <p:sp>
          <p:nvSpPr>
            <p:cNvPr id="24" name="object 24"/>
            <p:cNvSpPr/>
            <p:nvPr/>
          </p:nvSpPr>
          <p:spPr>
            <a:xfrm>
              <a:off x="5567172" y="3477767"/>
              <a:ext cx="269240" cy="48260"/>
            </a:xfrm>
            <a:custGeom>
              <a:avLst/>
              <a:gdLst/>
              <a:ahLst/>
              <a:cxnLst/>
              <a:rect l="l" t="t" r="r" b="b"/>
              <a:pathLst>
                <a:path w="269239" h="48260">
                  <a:moveTo>
                    <a:pt x="48005" y="0"/>
                  </a:moveTo>
                  <a:lnTo>
                    <a:pt x="0" y="24383"/>
                  </a:lnTo>
                  <a:lnTo>
                    <a:pt x="48005" y="48005"/>
                  </a:lnTo>
                  <a:lnTo>
                    <a:pt x="48005" y="30480"/>
                  </a:lnTo>
                  <a:lnTo>
                    <a:pt x="35813" y="30480"/>
                  </a:lnTo>
                  <a:lnTo>
                    <a:pt x="35813" y="18287"/>
                  </a:lnTo>
                  <a:lnTo>
                    <a:pt x="48005" y="18287"/>
                  </a:lnTo>
                  <a:lnTo>
                    <a:pt x="48005" y="0"/>
                  </a:lnTo>
                  <a:close/>
                </a:path>
                <a:path w="269239" h="48260">
                  <a:moveTo>
                    <a:pt x="220979" y="0"/>
                  </a:moveTo>
                  <a:lnTo>
                    <a:pt x="220979" y="48005"/>
                  </a:lnTo>
                  <a:lnTo>
                    <a:pt x="256596" y="30480"/>
                  </a:lnTo>
                  <a:lnTo>
                    <a:pt x="233171" y="30480"/>
                  </a:lnTo>
                  <a:lnTo>
                    <a:pt x="233171" y="18287"/>
                  </a:lnTo>
                  <a:lnTo>
                    <a:pt x="256984" y="18287"/>
                  </a:lnTo>
                  <a:lnTo>
                    <a:pt x="220979" y="0"/>
                  </a:lnTo>
                  <a:close/>
                </a:path>
                <a:path w="269239" h="48260">
                  <a:moveTo>
                    <a:pt x="48005" y="18287"/>
                  </a:moveTo>
                  <a:lnTo>
                    <a:pt x="35813" y="18287"/>
                  </a:lnTo>
                  <a:lnTo>
                    <a:pt x="35813" y="30480"/>
                  </a:lnTo>
                  <a:lnTo>
                    <a:pt x="48005" y="30480"/>
                  </a:lnTo>
                  <a:lnTo>
                    <a:pt x="48005" y="18287"/>
                  </a:lnTo>
                  <a:close/>
                </a:path>
                <a:path w="269239" h="48260">
                  <a:moveTo>
                    <a:pt x="220979" y="18287"/>
                  </a:moveTo>
                  <a:lnTo>
                    <a:pt x="48005" y="18287"/>
                  </a:lnTo>
                  <a:lnTo>
                    <a:pt x="48005" y="30480"/>
                  </a:lnTo>
                  <a:lnTo>
                    <a:pt x="220979" y="30480"/>
                  </a:lnTo>
                  <a:lnTo>
                    <a:pt x="220979" y="18287"/>
                  </a:lnTo>
                  <a:close/>
                </a:path>
                <a:path w="269239" h="48260">
                  <a:moveTo>
                    <a:pt x="256984" y="18287"/>
                  </a:moveTo>
                  <a:lnTo>
                    <a:pt x="233171" y="18287"/>
                  </a:lnTo>
                  <a:lnTo>
                    <a:pt x="233171" y="30480"/>
                  </a:lnTo>
                  <a:lnTo>
                    <a:pt x="256596" y="30480"/>
                  </a:lnTo>
                  <a:lnTo>
                    <a:pt x="268985" y="24383"/>
                  </a:lnTo>
                  <a:lnTo>
                    <a:pt x="256984" y="18287"/>
                  </a:lnTo>
                  <a:close/>
                </a:path>
              </a:pathLst>
            </a:custGeom>
            <a:solidFill>
              <a:srgbClr val="4A7E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25" name="object 25"/>
            <p:cNvGrpSpPr/>
            <p:nvPr/>
          </p:nvGrpSpPr>
          <p:grpSpPr>
            <a:xfrm>
              <a:off x="5286756" y="1417319"/>
              <a:ext cx="3118485" cy="800100"/>
              <a:chOff x="2467355" y="1417319"/>
              <a:chExt cx="3118485" cy="800100"/>
            </a:xfrm>
          </p:grpSpPr>
          <p:sp>
            <p:nvSpPr>
              <p:cNvPr id="26" name="object 26"/>
              <p:cNvSpPr/>
              <p:nvPr/>
            </p:nvSpPr>
            <p:spPr>
              <a:xfrm>
                <a:off x="2467356" y="1453133"/>
                <a:ext cx="3118485" cy="764540"/>
              </a:xfrm>
              <a:custGeom>
                <a:avLst/>
                <a:gdLst/>
                <a:ahLst/>
                <a:cxnLst/>
                <a:rect l="l" t="t" r="r" b="b"/>
                <a:pathLst>
                  <a:path w="3118485" h="764539">
                    <a:moveTo>
                      <a:pt x="3118104" y="728472"/>
                    </a:moveTo>
                    <a:lnTo>
                      <a:pt x="3105912" y="722376"/>
                    </a:lnTo>
                    <a:lnTo>
                      <a:pt x="3046476" y="692658"/>
                    </a:lnTo>
                    <a:lnTo>
                      <a:pt x="3046476" y="722376"/>
                    </a:lnTo>
                    <a:lnTo>
                      <a:pt x="41910" y="722376"/>
                    </a:lnTo>
                    <a:lnTo>
                      <a:pt x="41910" y="71628"/>
                    </a:lnTo>
                    <a:lnTo>
                      <a:pt x="71628" y="71628"/>
                    </a:lnTo>
                    <a:lnTo>
                      <a:pt x="65532" y="59436"/>
                    </a:lnTo>
                    <a:lnTo>
                      <a:pt x="35814" y="0"/>
                    </a:lnTo>
                    <a:lnTo>
                      <a:pt x="0" y="71628"/>
                    </a:lnTo>
                    <a:lnTo>
                      <a:pt x="29718" y="71628"/>
                    </a:lnTo>
                    <a:lnTo>
                      <a:pt x="29718" y="728472"/>
                    </a:lnTo>
                    <a:lnTo>
                      <a:pt x="35814" y="728472"/>
                    </a:lnTo>
                    <a:lnTo>
                      <a:pt x="35814" y="734580"/>
                    </a:lnTo>
                    <a:lnTo>
                      <a:pt x="3046476" y="734580"/>
                    </a:lnTo>
                    <a:lnTo>
                      <a:pt x="3046476" y="764286"/>
                    </a:lnTo>
                    <a:lnTo>
                      <a:pt x="3105899" y="734580"/>
                    </a:lnTo>
                    <a:lnTo>
                      <a:pt x="3118104" y="728472"/>
                    </a:lnTo>
                    <a:close/>
                  </a:path>
                </a:pathLst>
              </a:custGeom>
              <a:solidFill>
                <a:srgbClr val="4A7EB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27" name="object 27"/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897123" y="1828800"/>
                <a:ext cx="603503" cy="352044"/>
              </a:xfrm>
              <a:prstGeom prst="rect">
                <a:avLst/>
              </a:prstGeom>
            </p:spPr>
          </p:pic>
          <p:pic>
            <p:nvPicPr>
              <p:cNvPr id="28" name="object 28"/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4563617" y="1828800"/>
                <a:ext cx="603503" cy="352044"/>
              </a:xfrm>
              <a:prstGeom prst="rect">
                <a:avLst/>
              </a:prstGeom>
            </p:spPr>
          </p:pic>
          <p:sp>
            <p:nvSpPr>
              <p:cNvPr id="29" name="object 29"/>
              <p:cNvSpPr/>
              <p:nvPr/>
            </p:nvSpPr>
            <p:spPr>
              <a:xfrm>
                <a:off x="2897124" y="1417319"/>
                <a:ext cx="1666875" cy="322580"/>
              </a:xfrm>
              <a:custGeom>
                <a:avLst/>
                <a:gdLst/>
                <a:ahLst/>
                <a:cxnLst/>
                <a:rect l="l" t="t" r="r" b="b"/>
                <a:pathLst>
                  <a:path w="1666875" h="322580">
                    <a:moveTo>
                      <a:pt x="603504" y="286512"/>
                    </a:moveTo>
                    <a:lnTo>
                      <a:pt x="591299" y="280416"/>
                    </a:lnTo>
                    <a:lnTo>
                      <a:pt x="531876" y="250698"/>
                    </a:lnTo>
                    <a:lnTo>
                      <a:pt x="531876" y="280416"/>
                    </a:lnTo>
                    <a:lnTo>
                      <a:pt x="71628" y="280416"/>
                    </a:lnTo>
                    <a:lnTo>
                      <a:pt x="71628" y="250698"/>
                    </a:lnTo>
                    <a:lnTo>
                      <a:pt x="0" y="286512"/>
                    </a:lnTo>
                    <a:lnTo>
                      <a:pt x="71628" y="322326"/>
                    </a:lnTo>
                    <a:lnTo>
                      <a:pt x="71628" y="292620"/>
                    </a:lnTo>
                    <a:lnTo>
                      <a:pt x="531876" y="292620"/>
                    </a:lnTo>
                    <a:lnTo>
                      <a:pt x="531876" y="322326"/>
                    </a:lnTo>
                    <a:lnTo>
                      <a:pt x="591299" y="292620"/>
                    </a:lnTo>
                    <a:lnTo>
                      <a:pt x="603504" y="286512"/>
                    </a:lnTo>
                    <a:close/>
                  </a:path>
                  <a:path w="1666875" h="322580">
                    <a:moveTo>
                      <a:pt x="1666494" y="35814"/>
                    </a:moveTo>
                    <a:lnTo>
                      <a:pt x="1654302" y="29718"/>
                    </a:lnTo>
                    <a:lnTo>
                      <a:pt x="1594866" y="0"/>
                    </a:lnTo>
                    <a:lnTo>
                      <a:pt x="1594866" y="29718"/>
                    </a:lnTo>
                    <a:lnTo>
                      <a:pt x="125730" y="29718"/>
                    </a:lnTo>
                    <a:lnTo>
                      <a:pt x="125730" y="0"/>
                    </a:lnTo>
                    <a:lnTo>
                      <a:pt x="54102" y="35814"/>
                    </a:lnTo>
                    <a:lnTo>
                      <a:pt x="125730" y="71628"/>
                    </a:lnTo>
                    <a:lnTo>
                      <a:pt x="125730" y="41922"/>
                    </a:lnTo>
                    <a:lnTo>
                      <a:pt x="1594866" y="41922"/>
                    </a:lnTo>
                    <a:lnTo>
                      <a:pt x="1594866" y="71628"/>
                    </a:lnTo>
                    <a:lnTo>
                      <a:pt x="1654289" y="41922"/>
                    </a:lnTo>
                    <a:lnTo>
                      <a:pt x="1666494" y="35814"/>
                    </a:lnTo>
                    <a:close/>
                  </a:path>
                </a:pathLst>
              </a:custGeom>
              <a:solidFill>
                <a:srgbClr val="4A7EB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30" name="object 30"/>
            <p:cNvSpPr txBox="1"/>
            <p:nvPr/>
          </p:nvSpPr>
          <p:spPr>
            <a:xfrm>
              <a:off x="6004050" y="1291074"/>
              <a:ext cx="1033153" cy="14871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200" dirty="0">
                  <a:latin typeface="Arial Unicode MS"/>
                  <a:cs typeface="Arial Unicode MS"/>
                </a:rPr>
                <a:t>Período</a:t>
              </a:r>
              <a:r>
                <a:rPr sz="1200" spc="60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de</a:t>
              </a:r>
              <a:r>
                <a:rPr sz="1200" spc="60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ráfaga</a:t>
              </a:r>
              <a:r>
                <a:rPr sz="1200" dirty="0">
                  <a:latin typeface="Arial Unicode MS"/>
                  <a:cs typeface="Arial Unicode MS"/>
                </a:rPr>
                <a:t>,</a:t>
              </a:r>
              <a:r>
                <a:rPr sz="1200" spc="60" dirty="0">
                  <a:latin typeface="Arial Unicode MS"/>
                  <a:cs typeface="Arial Unicode MS"/>
                </a:rPr>
                <a:t> </a:t>
              </a:r>
              <a:r>
                <a:rPr sz="1200" spc="-10" dirty="0">
                  <a:latin typeface="Arial Unicode MS"/>
                  <a:cs typeface="Arial Unicode MS"/>
                </a:rPr>
                <a:t>300ms</a:t>
              </a:r>
              <a:endParaRPr sz="1200" dirty="0">
                <a:latin typeface="Arial Unicode MS"/>
                <a:cs typeface="Arial Unicode MS"/>
              </a:endParaRPr>
            </a:p>
          </p:txBody>
        </p:sp>
        <p:sp>
          <p:nvSpPr>
            <p:cNvPr id="31" name="object 31"/>
            <p:cNvSpPr txBox="1"/>
            <p:nvPr/>
          </p:nvSpPr>
          <p:spPr>
            <a:xfrm>
              <a:off x="5149850" y="1426210"/>
              <a:ext cx="90170" cy="14362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850" spc="-60" dirty="0">
                  <a:latin typeface="Arial Unicode MS"/>
                  <a:cs typeface="Arial Unicode MS"/>
                </a:rPr>
                <a:t>V</a:t>
              </a:r>
              <a:endParaRPr sz="850">
                <a:latin typeface="Arial Unicode MS"/>
                <a:cs typeface="Arial Unicode MS"/>
              </a:endParaRPr>
            </a:p>
          </p:txBody>
        </p:sp>
        <p:sp>
          <p:nvSpPr>
            <p:cNvPr id="32" name="object 32"/>
            <p:cNvSpPr txBox="1"/>
            <p:nvPr/>
          </p:nvSpPr>
          <p:spPr>
            <a:xfrm>
              <a:off x="6423155" y="1649979"/>
              <a:ext cx="1289048" cy="14871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200" dirty="0">
                  <a:latin typeface="Arial Unicode MS"/>
                  <a:cs typeface="Arial Unicode MS"/>
                </a:rPr>
                <a:t>Duración</a:t>
              </a:r>
              <a:r>
                <a:rPr sz="1200" spc="70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de</a:t>
              </a:r>
              <a:r>
                <a:rPr sz="1200" spc="70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la</a:t>
              </a:r>
              <a:r>
                <a:rPr sz="1200" spc="70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ráfaga</a:t>
              </a:r>
              <a:r>
                <a:rPr sz="1200" spc="70" dirty="0">
                  <a:latin typeface="Arial Unicode MS"/>
                  <a:cs typeface="Arial Unicode MS"/>
                </a:rPr>
                <a:t> </a:t>
              </a:r>
              <a:r>
                <a:rPr sz="1200" spc="-10" dirty="0">
                  <a:latin typeface="Arial Unicode MS"/>
                  <a:cs typeface="Arial Unicode MS"/>
                </a:rPr>
                <a:t>(1/15ms)</a:t>
              </a:r>
              <a:endParaRPr sz="1200" dirty="0">
                <a:latin typeface="Arial Unicode MS"/>
                <a:cs typeface="Arial Unicode MS"/>
              </a:endParaRPr>
            </a:p>
          </p:txBody>
        </p:sp>
        <p:sp>
          <p:nvSpPr>
            <p:cNvPr id="33" name="object 33"/>
            <p:cNvSpPr txBox="1"/>
            <p:nvPr/>
          </p:nvSpPr>
          <p:spPr>
            <a:xfrm>
              <a:off x="8352536" y="2256785"/>
              <a:ext cx="64769" cy="14362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850" spc="70" dirty="0">
                  <a:latin typeface="Arial Unicode MS"/>
                  <a:cs typeface="Arial Unicode MS"/>
                </a:rPr>
                <a:t>t</a:t>
              </a:r>
              <a:endParaRPr sz="850">
                <a:latin typeface="Arial Unicode MS"/>
                <a:cs typeface="Arial Unicode MS"/>
              </a:endParaRPr>
            </a:p>
          </p:txBody>
        </p:sp>
        <p:sp>
          <p:nvSpPr>
            <p:cNvPr id="34" name="object 34"/>
            <p:cNvSpPr txBox="1"/>
            <p:nvPr/>
          </p:nvSpPr>
          <p:spPr>
            <a:xfrm>
              <a:off x="5149850" y="2627122"/>
              <a:ext cx="90170" cy="14362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850" spc="-60" dirty="0">
                  <a:latin typeface="Arial Unicode MS"/>
                  <a:cs typeface="Arial Unicode MS"/>
                </a:rPr>
                <a:t>V</a:t>
              </a:r>
              <a:endParaRPr sz="850">
                <a:latin typeface="Arial Unicode MS"/>
                <a:cs typeface="Arial Unicode MS"/>
              </a:endParaRPr>
            </a:p>
          </p:txBody>
        </p:sp>
        <p:sp>
          <p:nvSpPr>
            <p:cNvPr id="35" name="object 35"/>
            <p:cNvSpPr txBox="1"/>
            <p:nvPr/>
          </p:nvSpPr>
          <p:spPr>
            <a:xfrm>
              <a:off x="5645917" y="2677924"/>
              <a:ext cx="1391285" cy="287776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200" dirty="0">
                  <a:latin typeface="Arial Unicode MS"/>
                  <a:cs typeface="Arial Unicode MS"/>
                </a:rPr>
                <a:t>Tiempo</a:t>
              </a:r>
              <a:r>
                <a:rPr sz="1200" spc="25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de</a:t>
              </a:r>
              <a:r>
                <a:rPr sz="1200" spc="30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subida</a:t>
              </a:r>
              <a:r>
                <a:rPr sz="1200" spc="25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de</a:t>
              </a:r>
              <a:r>
                <a:rPr sz="1200" spc="30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5</a:t>
              </a:r>
              <a:r>
                <a:rPr sz="1200" spc="30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ns,</a:t>
              </a:r>
              <a:r>
                <a:rPr sz="1200" spc="25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ancho</a:t>
              </a:r>
              <a:r>
                <a:rPr sz="1200" spc="30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de</a:t>
              </a:r>
              <a:r>
                <a:rPr sz="1200" spc="25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pulso</a:t>
              </a:r>
              <a:r>
                <a:rPr sz="1200" spc="30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de</a:t>
              </a:r>
              <a:r>
                <a:rPr sz="1200" spc="30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50</a:t>
              </a:r>
              <a:r>
                <a:rPr sz="1200" spc="25" dirty="0">
                  <a:latin typeface="Arial Unicode MS"/>
                  <a:cs typeface="Arial Unicode MS"/>
                </a:rPr>
                <a:t> </a:t>
              </a:r>
              <a:r>
                <a:rPr sz="1200" spc="-25" dirty="0">
                  <a:latin typeface="Arial Unicode MS"/>
                  <a:cs typeface="Arial Unicode MS"/>
                </a:rPr>
                <a:t>ns</a:t>
              </a:r>
              <a:endParaRPr sz="1200" dirty="0">
                <a:latin typeface="Arial Unicode MS"/>
                <a:cs typeface="Arial Unicode MS"/>
              </a:endParaRPr>
            </a:p>
          </p:txBody>
        </p:sp>
        <p:sp>
          <p:nvSpPr>
            <p:cNvPr id="36" name="object 36"/>
            <p:cNvSpPr txBox="1"/>
            <p:nvPr/>
          </p:nvSpPr>
          <p:spPr>
            <a:xfrm>
              <a:off x="5968238" y="3447543"/>
              <a:ext cx="795020" cy="14871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200" dirty="0">
                  <a:latin typeface="Arial Unicode MS"/>
                  <a:cs typeface="Arial Unicode MS"/>
                </a:rPr>
                <a:t>Período</a:t>
              </a:r>
              <a:r>
                <a:rPr sz="1200" spc="40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de</a:t>
              </a:r>
              <a:r>
                <a:rPr sz="1200" spc="45" dirty="0">
                  <a:latin typeface="Arial Unicode MS"/>
                  <a:cs typeface="Arial Unicode MS"/>
                </a:rPr>
                <a:t> </a:t>
              </a:r>
              <a:r>
                <a:rPr sz="1200" spc="-10" dirty="0">
                  <a:latin typeface="Arial Unicode MS"/>
                  <a:cs typeface="Arial Unicode MS"/>
                </a:rPr>
                <a:t>repetición</a:t>
              </a:r>
              <a:endParaRPr sz="1200" dirty="0">
                <a:latin typeface="Arial Unicode MS"/>
                <a:cs typeface="Arial Unicode MS"/>
              </a:endParaRPr>
            </a:p>
          </p:txBody>
        </p:sp>
        <p:sp>
          <p:nvSpPr>
            <p:cNvPr id="37" name="object 37"/>
            <p:cNvSpPr txBox="1"/>
            <p:nvPr/>
          </p:nvSpPr>
          <p:spPr>
            <a:xfrm>
              <a:off x="8352536" y="3457697"/>
              <a:ext cx="64769" cy="14362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850" spc="70" dirty="0">
                  <a:latin typeface="Arial Unicode MS"/>
                  <a:cs typeface="Arial Unicode MS"/>
                </a:rPr>
                <a:t>t</a:t>
              </a:r>
              <a:endParaRPr sz="850">
                <a:latin typeface="Arial Unicode MS"/>
                <a:cs typeface="Arial Unicode MS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4058654" y="4654697"/>
            <a:ext cx="67818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dirty="0">
                <a:latin typeface="Arial Unicode MS"/>
                <a:cs typeface="Arial Unicode MS"/>
              </a:rPr>
              <a:t>Figura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3.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Forma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onda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prueba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transitorios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rápidos</a:t>
            </a:r>
            <a:endParaRPr sz="2000" dirty="0">
              <a:latin typeface="Arial Unicode MS"/>
              <a:cs typeface="Arial Unicode M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55398" y="5146490"/>
            <a:ext cx="12725400" cy="484267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2100"/>
              </a:lnSpc>
              <a:spcBef>
                <a:spcPts val="100"/>
              </a:spcBef>
            </a:pPr>
            <a:r>
              <a:rPr sz="2000" spc="-30" dirty="0">
                <a:latin typeface="Arial Unicode MS"/>
                <a:cs typeface="Arial Unicode MS"/>
              </a:rPr>
              <a:t>El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producto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energiza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modos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normal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(reposo)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disparado.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No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debe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fallar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cuando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la</a:t>
            </a:r>
            <a:endParaRPr sz="2000" dirty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2100"/>
              </a:lnSpc>
            </a:pPr>
            <a:r>
              <a:rPr sz="2000" dirty="0">
                <a:latin typeface="Arial Unicode MS"/>
                <a:cs typeface="Arial Unicode MS"/>
              </a:rPr>
              <a:t>interferencia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aplica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spc="55" dirty="0">
                <a:latin typeface="Arial Unicode MS"/>
                <a:cs typeface="Arial Unicode MS"/>
              </a:rPr>
              <a:t>modo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común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través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red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acoplamiento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integral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cada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circuito </a:t>
            </a:r>
            <a:r>
              <a:rPr sz="2000" spc="50" dirty="0">
                <a:latin typeface="Arial Unicode MS"/>
                <a:cs typeface="Arial Unicode MS"/>
              </a:rPr>
              <a:t>por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turno,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durante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60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segundos.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spc="-45" dirty="0">
                <a:latin typeface="Arial Unicode MS"/>
                <a:cs typeface="Arial Unicode MS"/>
              </a:rPr>
              <a:t>Si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necesario,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interferencia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acopla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circuitos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de </a:t>
            </a:r>
            <a:r>
              <a:rPr sz="2000" dirty="0">
                <a:latin typeface="Arial Unicode MS"/>
                <a:cs typeface="Arial Unicode MS"/>
              </a:rPr>
              <a:t>comunicaciones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mediante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aplicación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una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abrazadera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acoplamiento</a:t>
            </a:r>
            <a:r>
              <a:rPr sz="2000" spc="1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capacitivo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spc="-10" dirty="0" err="1">
                <a:latin typeface="Arial Unicode MS"/>
                <a:cs typeface="Arial Unicode MS"/>
              </a:rPr>
              <a:t>externo</a:t>
            </a:r>
            <a:r>
              <a:rPr sz="2000" spc="-10" dirty="0" smtClean="0">
                <a:latin typeface="Arial Unicode MS"/>
                <a:cs typeface="Arial Unicode MS"/>
              </a:rPr>
              <a:t>.</a:t>
            </a:r>
            <a:endParaRPr lang="es-ES" sz="2000" spc="-10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2100"/>
              </a:lnSpc>
            </a:pPr>
            <a:endParaRPr lang="es-ES" sz="2000" spc="-10" dirty="0">
              <a:latin typeface="Arial Unicode MS"/>
              <a:cs typeface="Arial Unicode MS"/>
            </a:endParaRPr>
          </a:p>
          <a:p>
            <a:pPr marL="12700" algn="just">
              <a:lnSpc>
                <a:spcPts val="2100"/>
              </a:lnSpc>
              <a:spcBef>
                <a:spcPts val="100"/>
              </a:spcBef>
            </a:pPr>
            <a:r>
              <a:rPr lang="es-ES" sz="2000" b="1" spc="-35" dirty="0" smtClean="0">
                <a:latin typeface="Arial"/>
                <a:cs typeface="Arial"/>
              </a:rPr>
              <a:t>PRUEBA</a:t>
            </a:r>
            <a:r>
              <a:rPr lang="es-ES" sz="2000" b="1" spc="75" dirty="0" smtClean="0">
                <a:latin typeface="Arial"/>
                <a:cs typeface="Arial"/>
              </a:rPr>
              <a:t> </a:t>
            </a:r>
            <a:r>
              <a:rPr lang="es-ES" sz="2000" b="1" spc="-35" dirty="0" smtClean="0">
                <a:latin typeface="Arial"/>
                <a:cs typeface="Arial"/>
              </a:rPr>
              <a:t>DE</a:t>
            </a:r>
            <a:r>
              <a:rPr lang="es-ES" sz="2000" b="1" spc="75" dirty="0" smtClean="0">
                <a:latin typeface="Arial"/>
                <a:cs typeface="Arial"/>
              </a:rPr>
              <a:t> </a:t>
            </a:r>
            <a:r>
              <a:rPr lang="es-ES" sz="2000" b="1" dirty="0" smtClean="0">
                <a:latin typeface="Arial"/>
                <a:cs typeface="Arial"/>
              </a:rPr>
              <a:t>INMUNIDAD</a:t>
            </a:r>
            <a:r>
              <a:rPr lang="es-ES" sz="2000" b="1" spc="75" dirty="0" smtClean="0">
                <a:latin typeface="Arial"/>
                <a:cs typeface="Arial"/>
              </a:rPr>
              <a:t> </a:t>
            </a:r>
            <a:r>
              <a:rPr lang="es-ES" sz="2000" b="1" spc="-35" dirty="0" smtClean="0">
                <a:latin typeface="Arial"/>
                <a:cs typeface="Arial"/>
              </a:rPr>
              <a:t>DE</a:t>
            </a:r>
            <a:r>
              <a:rPr lang="es-ES" sz="2000" b="1" spc="75" dirty="0" smtClean="0">
                <a:latin typeface="Arial"/>
                <a:cs typeface="Arial"/>
              </a:rPr>
              <a:t> </a:t>
            </a:r>
            <a:r>
              <a:rPr lang="es-ES" sz="2000" b="1" spc="-10" dirty="0" smtClean="0">
                <a:latin typeface="Arial"/>
                <a:cs typeface="Arial"/>
              </a:rPr>
              <a:t>SOBRETENSIÓN</a:t>
            </a:r>
            <a:endParaRPr lang="es-ES" sz="2000" dirty="0" smtClean="0">
              <a:latin typeface="Arial"/>
              <a:cs typeface="Arial"/>
            </a:endParaRPr>
          </a:p>
          <a:p>
            <a:pPr marL="12700" algn="just">
              <a:lnSpc>
                <a:spcPts val="2100"/>
              </a:lnSpc>
              <a:spcBef>
                <a:spcPts val="100"/>
              </a:spcBef>
            </a:pPr>
            <a:endParaRPr lang="es-ES" sz="2000" dirty="0" smtClean="0">
              <a:latin typeface="Arial Unicode MS"/>
              <a:cs typeface="Arial Unicode MS"/>
            </a:endParaRPr>
          </a:p>
          <a:p>
            <a:pPr marL="12700" algn="just">
              <a:lnSpc>
                <a:spcPts val="2100"/>
              </a:lnSpc>
              <a:spcBef>
                <a:spcPts val="100"/>
              </a:spcBef>
            </a:pP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inmunidad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contra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sobretensiones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modela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interferencia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creada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spc="50" dirty="0" smtClean="0">
                <a:latin typeface="Arial Unicode MS"/>
                <a:cs typeface="Arial Unicode MS"/>
              </a:rPr>
              <a:t>por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principales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2100"/>
              </a:lnSpc>
            </a:pPr>
            <a:r>
              <a:rPr lang="es-ES" sz="2000" dirty="0" smtClean="0">
                <a:latin typeface="Arial Unicode MS"/>
                <a:cs typeface="Arial Unicode MS"/>
              </a:rPr>
              <a:t>perturbaciones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sistema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eléctrico,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como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conmutación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banco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condensadores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caída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de </a:t>
            </a:r>
            <a:r>
              <a:rPr lang="es-ES" sz="2000" dirty="0" smtClean="0">
                <a:latin typeface="Arial Unicode MS"/>
                <a:cs typeface="Arial Unicode MS"/>
              </a:rPr>
              <a:t>rayos</a:t>
            </a:r>
            <a:r>
              <a:rPr lang="es-ES" sz="2000" spc="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líneas</a:t>
            </a:r>
            <a:r>
              <a:rPr lang="es-ES" sz="2000" spc="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transmisión</a:t>
            </a:r>
            <a:r>
              <a:rPr lang="es-ES" sz="2000" spc="50" dirty="0" smtClean="0">
                <a:latin typeface="Arial Unicode MS"/>
                <a:cs typeface="Arial Unicode MS"/>
              </a:rPr>
              <a:t> dentro</a:t>
            </a:r>
            <a:r>
              <a:rPr lang="es-ES" sz="2000" spc="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5</a:t>
            </a:r>
            <a:r>
              <a:rPr lang="es-ES" sz="2000" spc="50" dirty="0" smtClean="0">
                <a:latin typeface="Arial Unicode MS"/>
                <a:cs typeface="Arial Unicode MS"/>
              </a:rPr>
              <a:t> </a:t>
            </a:r>
            <a:r>
              <a:rPr lang="es-ES" sz="2000" spc="60" dirty="0" smtClean="0">
                <a:latin typeface="Arial Unicode MS"/>
                <a:cs typeface="Arial Unicode MS"/>
              </a:rPr>
              <a:t>km</a:t>
            </a:r>
            <a:r>
              <a:rPr lang="es-ES" sz="2000" spc="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subestación.</a:t>
            </a:r>
            <a:r>
              <a:rPr lang="es-ES" sz="2000" spc="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50" dirty="0" smtClean="0">
                <a:latin typeface="Arial Unicode MS"/>
                <a:cs typeface="Arial Unicode MS"/>
              </a:rPr>
              <a:t> forma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onda</a:t>
            </a:r>
            <a:r>
              <a:rPr lang="es-ES" sz="2000" spc="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5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prueba </a:t>
            </a:r>
            <a:r>
              <a:rPr lang="es-ES" sz="2000" dirty="0" smtClean="0">
                <a:latin typeface="Arial Unicode MS"/>
                <a:cs typeface="Arial Unicode MS"/>
              </a:rPr>
              <a:t>tiene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spc="55" dirty="0" smtClean="0">
                <a:latin typeface="Arial Unicode MS"/>
                <a:cs typeface="Arial Unicode MS"/>
              </a:rPr>
              <a:t>un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voltaje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circuito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abierto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4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err="1" smtClean="0">
                <a:latin typeface="Arial Unicode MS"/>
                <a:cs typeface="Arial Unicode MS"/>
              </a:rPr>
              <a:t>kV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sobretensiones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spc="55" dirty="0" smtClean="0">
                <a:latin typeface="Arial Unicode MS"/>
                <a:cs typeface="Arial Unicode MS"/>
              </a:rPr>
              <a:t>modo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común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2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err="1" smtClean="0">
                <a:latin typeface="Arial Unicode MS"/>
                <a:cs typeface="Arial Unicode MS"/>
              </a:rPr>
              <a:t>kV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spc="-20" dirty="0" smtClean="0">
                <a:latin typeface="Arial Unicode MS"/>
                <a:cs typeface="Arial Unicode MS"/>
              </a:rPr>
              <a:t>para </a:t>
            </a:r>
            <a:r>
              <a:rPr lang="es-ES" sz="2000" dirty="0" smtClean="0">
                <a:latin typeface="Arial Unicode MS"/>
                <a:cs typeface="Arial Unicode MS"/>
              </a:rPr>
              <a:t>sobretensiones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spc="55" dirty="0" smtClean="0">
                <a:latin typeface="Arial Unicode MS"/>
                <a:cs typeface="Arial Unicode MS"/>
              </a:rPr>
              <a:t>modo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diferencial.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spc="50" dirty="0" smtClean="0">
                <a:latin typeface="Arial Unicode MS"/>
                <a:cs typeface="Arial Unicode MS"/>
              </a:rPr>
              <a:t>forma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onda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comprende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spc="55" dirty="0" smtClean="0">
                <a:latin typeface="Arial Unicode MS"/>
                <a:cs typeface="Arial Unicode MS"/>
              </a:rPr>
              <a:t>un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circuito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abierto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spc="55" dirty="0" smtClean="0">
                <a:latin typeface="Arial Unicode MS"/>
                <a:cs typeface="Arial Unicode MS"/>
              </a:rPr>
              <a:t>un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tiempo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subida/bajada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1,2/50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corriente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cortocircuito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8/20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tiempo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subida/bajada.</a:t>
            </a:r>
            <a:r>
              <a:rPr lang="es-ES" sz="2000" spc="200" dirty="0" smtClean="0">
                <a:latin typeface="Arial Unicode MS"/>
                <a:cs typeface="Arial Unicode MS"/>
              </a:rPr>
              <a:t>  </a:t>
            </a:r>
            <a:r>
              <a:rPr lang="es-ES" sz="2000" spc="-30" dirty="0" smtClean="0">
                <a:latin typeface="Arial Unicode MS"/>
                <a:cs typeface="Arial Unicode MS"/>
              </a:rPr>
              <a:t>El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generador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puede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proporcionar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corriente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cortocircuito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hasta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2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err="1" smtClean="0">
                <a:latin typeface="Arial Unicode MS"/>
                <a:cs typeface="Arial Unicode MS"/>
              </a:rPr>
              <a:t>kA</a:t>
            </a:r>
            <a:r>
              <a:rPr lang="es-ES" sz="2000" dirty="0" smtClean="0">
                <a:latin typeface="Arial Unicode MS"/>
                <a:cs typeface="Arial Unicode MS"/>
              </a:rPr>
              <a:t>,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que</a:t>
            </a:r>
            <a:r>
              <a:rPr lang="es-ES" sz="2000" spc="200" dirty="0" smtClean="0">
                <a:latin typeface="Arial Unicode MS"/>
                <a:cs typeface="Arial Unicode MS"/>
              </a:rPr>
              <a:t>  </a:t>
            </a:r>
            <a:r>
              <a:rPr lang="es-ES" sz="2000" dirty="0" smtClean="0">
                <a:latin typeface="Arial Unicode MS"/>
                <a:cs typeface="Arial Unicode MS"/>
              </a:rPr>
              <a:t>hace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esta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sea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potencialmente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dañina.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Las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sobretensiones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utilizan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consecutivamente </a:t>
            </a:r>
            <a:r>
              <a:rPr lang="es-ES" sz="2000" dirty="0" smtClean="0">
                <a:latin typeface="Arial Unicode MS"/>
                <a:cs typeface="Arial Unicode MS"/>
              </a:rPr>
              <a:t>bajo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control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software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través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redes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acoplamiento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dedicadas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tanto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spc="55" dirty="0" smtClean="0">
                <a:latin typeface="Arial Unicode MS"/>
                <a:cs typeface="Arial Unicode MS"/>
              </a:rPr>
              <a:t>modo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diferencial </a:t>
            </a:r>
            <a:r>
              <a:rPr lang="es-ES" sz="2000" dirty="0" smtClean="0">
                <a:latin typeface="Arial Unicode MS"/>
                <a:cs typeface="Arial Unicode MS"/>
              </a:rPr>
              <a:t>como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común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producto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energizado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su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estado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normal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(reposo).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spc="-30" dirty="0" smtClean="0">
                <a:latin typeface="Arial Unicode MS"/>
                <a:cs typeface="Arial Unicode MS"/>
              </a:rPr>
              <a:t>El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producto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no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spc="-20" dirty="0" smtClean="0">
                <a:latin typeface="Arial Unicode MS"/>
                <a:cs typeface="Arial Unicode MS"/>
              </a:rPr>
              <a:t>debe</a:t>
            </a:r>
            <a:r>
              <a:rPr lang="es-ES" sz="2000" spc="4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funcionar</a:t>
            </a:r>
            <a:r>
              <a:rPr lang="es-ES" sz="2000" spc="1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mal</a:t>
            </a:r>
            <a:r>
              <a:rPr lang="es-ES" sz="2000" spc="1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durante</a:t>
            </a:r>
            <a:r>
              <a:rPr lang="es-ES" sz="2000" spc="1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7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prueba,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12700" marR="5080">
              <a:lnSpc>
                <a:spcPct val="180400"/>
              </a:lnSpc>
            </a:pPr>
            <a:endParaRPr sz="900"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7200" y="381000"/>
            <a:ext cx="12573000" cy="103823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2160"/>
              </a:lnSpc>
              <a:spcBef>
                <a:spcPts val="100"/>
              </a:spcBef>
            </a:pPr>
            <a:r>
              <a:rPr b="1" spc="-40" dirty="0" smtClean="0">
                <a:latin typeface="Arial"/>
                <a:cs typeface="Arial"/>
              </a:rPr>
              <a:t>PRUEBA</a:t>
            </a:r>
            <a:r>
              <a:rPr b="1" spc="5" dirty="0" smtClean="0">
                <a:latin typeface="Arial"/>
                <a:cs typeface="Arial"/>
              </a:rPr>
              <a:t> </a:t>
            </a:r>
            <a:r>
              <a:rPr b="1" spc="-45" dirty="0">
                <a:latin typeface="Arial"/>
                <a:cs typeface="Arial"/>
              </a:rPr>
              <a:t>DE</a:t>
            </a:r>
            <a:r>
              <a:rPr b="1" spc="10" dirty="0">
                <a:latin typeface="Arial"/>
                <a:cs typeface="Arial"/>
              </a:rPr>
              <a:t> </a:t>
            </a:r>
            <a:r>
              <a:rPr b="1" spc="-25" dirty="0">
                <a:latin typeface="Arial"/>
                <a:cs typeface="Arial"/>
              </a:rPr>
              <a:t>INTERFERENCIA</a:t>
            </a:r>
            <a:r>
              <a:rPr b="1" spc="10" dirty="0">
                <a:latin typeface="Arial"/>
                <a:cs typeface="Arial"/>
              </a:rPr>
              <a:t> </a:t>
            </a:r>
            <a:r>
              <a:rPr b="1" spc="-45" dirty="0">
                <a:latin typeface="Arial"/>
                <a:cs typeface="Arial"/>
              </a:rPr>
              <a:t>DE</a:t>
            </a:r>
            <a:r>
              <a:rPr b="1" spc="10" dirty="0">
                <a:latin typeface="Arial"/>
                <a:cs typeface="Arial"/>
              </a:rPr>
              <a:t> </a:t>
            </a:r>
            <a:r>
              <a:rPr b="1" spc="-30" dirty="0">
                <a:latin typeface="Arial"/>
                <a:cs typeface="Arial"/>
              </a:rPr>
              <a:t>FRECUENCIA</a:t>
            </a:r>
            <a:r>
              <a:rPr b="1" spc="5" dirty="0">
                <a:latin typeface="Arial"/>
                <a:cs typeface="Arial"/>
              </a:rPr>
              <a:t> </a:t>
            </a:r>
            <a:r>
              <a:rPr b="1" spc="-45" dirty="0">
                <a:latin typeface="Arial"/>
                <a:cs typeface="Arial"/>
              </a:rPr>
              <a:t>DE</a:t>
            </a:r>
            <a:r>
              <a:rPr b="1" spc="10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POTENCIA</a:t>
            </a:r>
            <a:endParaRPr dirty="0">
              <a:latin typeface="Arial"/>
              <a:cs typeface="Arial"/>
            </a:endParaRPr>
          </a:p>
          <a:p>
            <a:pPr marL="12700" marR="5080" algn="just">
              <a:lnSpc>
                <a:spcPts val="2160"/>
              </a:lnSpc>
              <a:spcBef>
                <a:spcPts val="560"/>
              </a:spcBef>
            </a:pPr>
            <a:r>
              <a:rPr spc="-10" dirty="0" err="1" smtClean="0">
                <a:latin typeface="Arial Unicode MS"/>
                <a:cs typeface="Arial Unicode MS"/>
              </a:rPr>
              <a:t>Esta</a:t>
            </a:r>
            <a:r>
              <a:rPr spc="10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prueba</a:t>
            </a:r>
            <a:r>
              <a:rPr spc="10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modela</a:t>
            </a:r>
            <a:r>
              <a:rPr spc="100" dirty="0" smtClean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tipo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interferencia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que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produce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cuando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hay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una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falla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sistema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potencia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spc="-50" dirty="0">
                <a:latin typeface="Arial Unicode MS"/>
                <a:cs typeface="Arial Unicode MS"/>
              </a:rPr>
              <a:t>y</a:t>
            </a:r>
            <a:r>
              <a:rPr dirty="0">
                <a:latin typeface="Arial Unicode MS"/>
                <a:cs typeface="Arial Unicode MS"/>
              </a:rPr>
              <a:t> niveles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muy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altos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flujo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corriente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falla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conductores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primarios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red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tierra.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Esto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crea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una</a:t>
            </a:r>
            <a:r>
              <a:rPr dirty="0">
                <a:latin typeface="Arial Unicode MS"/>
                <a:cs typeface="Arial Unicode MS"/>
              </a:rPr>
              <a:t> interferencia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50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60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Hz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circuitos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control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comunicaciones.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No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existe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estándar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internacional </a:t>
            </a:r>
            <a:r>
              <a:rPr dirty="0">
                <a:latin typeface="Arial Unicode MS"/>
                <a:cs typeface="Arial Unicode MS"/>
              </a:rPr>
              <a:t>universalmente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aceptado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para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esta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prueba,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pero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uno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utilizado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por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algunas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empresas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servicios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públicos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spc="-25" dirty="0" err="1">
                <a:latin typeface="Arial Unicode MS"/>
                <a:cs typeface="Arial Unicode MS"/>
              </a:rPr>
              <a:t>es</a:t>
            </a:r>
            <a:r>
              <a:rPr spc="-25" dirty="0" smtClean="0">
                <a:latin typeface="Arial Unicode MS"/>
                <a:cs typeface="Arial Unicode MS"/>
              </a:rPr>
              <a:t>:</a:t>
            </a:r>
            <a:endParaRPr lang="es-ES" spc="-25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2160"/>
              </a:lnSpc>
              <a:spcBef>
                <a:spcPts val="560"/>
              </a:spcBef>
            </a:pPr>
            <a:endParaRPr lang="es-ES" spc="-25" dirty="0">
              <a:latin typeface="Arial Unicode MS"/>
              <a:cs typeface="Arial Unicode MS"/>
            </a:endParaRPr>
          </a:p>
          <a:p>
            <a:pPr marL="227965" indent="-215900" algn="just">
              <a:lnSpc>
                <a:spcPts val="2160"/>
              </a:lnSpc>
              <a:buClr>
                <a:srgbClr val="1A3360"/>
              </a:buClr>
              <a:buSzPct val="153333"/>
              <a:buChar char="-"/>
              <a:tabLst>
                <a:tab pos="227965" algn="l"/>
                <a:tab pos="228600" algn="l"/>
              </a:tabLst>
            </a:pPr>
            <a:r>
              <a:rPr lang="es-ES" dirty="0" smtClean="0">
                <a:latin typeface="Arial Unicode MS"/>
                <a:cs typeface="Arial Unicode MS"/>
              </a:rPr>
              <a:t>250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spc="-65" dirty="0" smtClean="0">
                <a:latin typeface="Arial Unicode MS"/>
                <a:cs typeface="Arial Unicode MS"/>
              </a:rPr>
              <a:t>V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err="1" smtClean="0">
                <a:latin typeface="Arial Unicode MS"/>
                <a:cs typeface="Arial Unicode MS"/>
              </a:rPr>
              <a:t>rms</a:t>
            </a:r>
            <a:r>
              <a:rPr lang="es-ES" dirty="0" smtClean="0">
                <a:latin typeface="Arial Unicode MS"/>
                <a:cs typeface="Arial Unicode MS"/>
              </a:rPr>
              <a:t>,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modo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diferencial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utilizado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para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circuitos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para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los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cuales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las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entradas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del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sistema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alimentación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no </a:t>
            </a:r>
            <a:r>
              <a:rPr lang="es-ES" dirty="0" smtClean="0">
                <a:latin typeface="Arial Unicode MS"/>
                <a:cs typeface="Arial Unicode MS"/>
              </a:rPr>
              <a:t>están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conectadas</a:t>
            </a:r>
            <a:endParaRPr lang="es-ES" dirty="0" smtClean="0">
              <a:latin typeface="Arial Unicode MS"/>
              <a:cs typeface="Arial Unicode MS"/>
            </a:endParaRPr>
          </a:p>
          <a:p>
            <a:pPr marL="227965" indent="-215900" algn="just">
              <a:lnSpc>
                <a:spcPts val="2160"/>
              </a:lnSpc>
              <a:spcBef>
                <a:spcPts val="640"/>
              </a:spcBef>
              <a:buClr>
                <a:srgbClr val="1A3360"/>
              </a:buClr>
              <a:buSzPct val="104545"/>
              <a:buChar char="-"/>
              <a:tabLst>
                <a:tab pos="227965" algn="l"/>
                <a:tab pos="228600" algn="l"/>
              </a:tabLst>
            </a:pPr>
            <a:r>
              <a:rPr lang="es-ES" dirty="0" smtClean="0">
                <a:latin typeface="Arial Unicode MS"/>
                <a:cs typeface="Arial Unicode MS"/>
              </a:rPr>
              <a:t>500</a:t>
            </a:r>
            <a:r>
              <a:rPr lang="es-ES" spc="30" dirty="0" smtClean="0">
                <a:latin typeface="Arial Unicode MS"/>
                <a:cs typeface="Arial Unicode MS"/>
              </a:rPr>
              <a:t> </a:t>
            </a:r>
            <a:r>
              <a:rPr lang="es-ES" spc="-90" dirty="0" smtClean="0">
                <a:latin typeface="Arial Unicode MS"/>
                <a:cs typeface="Arial Unicode MS"/>
              </a:rPr>
              <a:t>V</a:t>
            </a:r>
            <a:r>
              <a:rPr lang="es-ES" spc="35" dirty="0" smtClean="0">
                <a:latin typeface="Arial Unicode MS"/>
                <a:cs typeface="Arial Unicode MS"/>
              </a:rPr>
              <a:t> </a:t>
            </a:r>
            <a:r>
              <a:rPr lang="es-ES" dirty="0" err="1" smtClean="0">
                <a:latin typeface="Arial Unicode MS"/>
                <a:cs typeface="Arial Unicode MS"/>
              </a:rPr>
              <a:t>rms</a:t>
            </a:r>
            <a:r>
              <a:rPr lang="es-ES" dirty="0" smtClean="0">
                <a:latin typeface="Arial Unicode MS"/>
                <a:cs typeface="Arial Unicode MS"/>
              </a:rPr>
              <a:t>,</a:t>
            </a:r>
            <a:r>
              <a:rPr lang="es-ES" spc="30" dirty="0" smtClean="0">
                <a:latin typeface="Arial Unicode MS"/>
                <a:cs typeface="Arial Unicode MS"/>
              </a:rPr>
              <a:t> </a:t>
            </a:r>
            <a:r>
              <a:rPr lang="es-ES" spc="65" dirty="0" smtClean="0">
                <a:latin typeface="Arial Unicode MS"/>
                <a:cs typeface="Arial Unicode MS"/>
              </a:rPr>
              <a:t>modo</a:t>
            </a:r>
            <a:r>
              <a:rPr lang="es-ES" spc="35" dirty="0" smtClean="0">
                <a:latin typeface="Arial Unicode MS"/>
                <a:cs typeface="Arial Unicode MS"/>
              </a:rPr>
              <a:t> </a:t>
            </a:r>
            <a:r>
              <a:rPr lang="es-ES" spc="40" dirty="0" smtClean="0">
                <a:latin typeface="Arial Unicode MS"/>
                <a:cs typeface="Arial Unicode MS"/>
              </a:rPr>
              <a:t>común</a:t>
            </a:r>
          </a:p>
          <a:p>
            <a:pPr marL="227965" indent="-215900" algn="just">
              <a:lnSpc>
                <a:spcPts val="2160"/>
              </a:lnSpc>
              <a:spcBef>
                <a:spcPts val="640"/>
              </a:spcBef>
              <a:buClr>
                <a:srgbClr val="1A3360"/>
              </a:buClr>
              <a:buSzPct val="104545"/>
              <a:buChar char="-"/>
              <a:tabLst>
                <a:tab pos="227965" algn="l"/>
                <a:tab pos="228600" algn="l"/>
              </a:tabLst>
            </a:pPr>
            <a:endParaRPr lang="es-ES" spc="40" dirty="0" smtClean="0">
              <a:latin typeface="Arial Unicode MS"/>
              <a:cs typeface="Arial Unicode MS"/>
            </a:endParaRPr>
          </a:p>
          <a:p>
            <a:pPr marL="12700" algn="just">
              <a:lnSpc>
                <a:spcPts val="2160"/>
              </a:lnSpc>
              <a:spcBef>
                <a:spcPts val="100"/>
              </a:spcBef>
            </a:pPr>
            <a:r>
              <a:rPr lang="es-ES" spc="-10" dirty="0" smtClean="0">
                <a:latin typeface="Arial Unicode MS"/>
                <a:cs typeface="Arial Unicode MS"/>
              </a:rPr>
              <a:t>Las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pruebas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completan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cada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circuito,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con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relé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protección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los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siguientes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modos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de </a:t>
            </a:r>
            <a:r>
              <a:rPr lang="es-ES" spc="-10" dirty="0" smtClean="0">
                <a:latin typeface="Arial Unicode MS"/>
                <a:cs typeface="Arial Unicode MS"/>
              </a:rPr>
              <a:t>operación:</a:t>
            </a:r>
          </a:p>
          <a:p>
            <a:pPr marL="12700" algn="just">
              <a:lnSpc>
                <a:spcPts val="2160"/>
              </a:lnSpc>
              <a:spcBef>
                <a:spcPts val="100"/>
              </a:spcBef>
            </a:pPr>
            <a:endParaRPr lang="es-ES" dirty="0" smtClean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2160"/>
              </a:lnSpc>
              <a:spcBef>
                <a:spcPts val="630"/>
              </a:spcBef>
              <a:buClr>
                <a:srgbClr val="1A3360"/>
              </a:buClr>
              <a:buSzPct val="115000"/>
              <a:buChar char="-"/>
              <a:tabLst>
                <a:tab pos="442595" algn="l"/>
                <a:tab pos="443230" algn="l"/>
              </a:tabLst>
            </a:pPr>
            <a:r>
              <a:rPr lang="es-ES" dirty="0" smtClean="0">
                <a:latin typeface="Arial Unicode MS"/>
                <a:cs typeface="Arial Unicode MS"/>
              </a:rPr>
              <a:t>corriente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voltaje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aplicados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al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110%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del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ajuste,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(relé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disparado)</a:t>
            </a:r>
            <a:endParaRPr lang="es-ES" dirty="0" smtClean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2160"/>
              </a:lnSpc>
              <a:spcBef>
                <a:spcPts val="565"/>
              </a:spcBef>
              <a:buClr>
                <a:srgbClr val="1A3360"/>
              </a:buClr>
              <a:buSzPct val="115000"/>
              <a:buChar char="-"/>
              <a:tabLst>
                <a:tab pos="442595" algn="l"/>
                <a:tab pos="443230" algn="l"/>
              </a:tabLst>
            </a:pPr>
            <a:r>
              <a:rPr lang="es-ES" dirty="0" smtClean="0">
                <a:latin typeface="Arial Unicode MS"/>
                <a:cs typeface="Arial Unicode MS"/>
              </a:rPr>
              <a:t>corriente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voltaje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aplicados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al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90%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del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ajuste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(relé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spc="50" dirty="0" smtClean="0">
                <a:latin typeface="Arial Unicode MS"/>
                <a:cs typeface="Arial Unicode MS"/>
              </a:rPr>
              <a:t>no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disparado)</a:t>
            </a:r>
            <a:endParaRPr lang="es-ES" dirty="0" smtClean="0">
              <a:latin typeface="Arial Unicode MS"/>
              <a:cs typeface="Arial Unicode MS"/>
            </a:endParaRPr>
          </a:p>
          <a:p>
            <a:pPr marL="442595" marR="5080" indent="-215900" algn="just">
              <a:lnSpc>
                <a:spcPts val="2160"/>
              </a:lnSpc>
              <a:spcBef>
                <a:spcPts val="35"/>
              </a:spcBef>
              <a:buClr>
                <a:srgbClr val="1A3360"/>
              </a:buClr>
              <a:buSzPct val="135294"/>
              <a:buChar char="-"/>
              <a:tabLst>
                <a:tab pos="442595" algn="l"/>
                <a:tab pos="443230" algn="l"/>
              </a:tabLst>
            </a:pPr>
            <a:r>
              <a:rPr lang="es-ES" spc="-55" dirty="0" smtClean="0">
                <a:latin typeface="Arial Unicode MS"/>
                <a:cs typeface="Arial Unicode MS"/>
              </a:rPr>
              <a:t>Se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verifican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las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principales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funciones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protección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comunicaciones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para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comprobar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efecto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de </a:t>
            </a:r>
            <a:r>
              <a:rPr lang="es-ES" dirty="0" smtClean="0">
                <a:latin typeface="Arial Unicode MS"/>
                <a:cs typeface="Arial Unicode MS"/>
              </a:rPr>
              <a:t>las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interferencias.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spc="-30" dirty="0" smtClean="0">
                <a:latin typeface="Arial Unicode MS"/>
                <a:cs typeface="Arial Unicode MS"/>
              </a:rPr>
              <a:t>El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relé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protección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no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deberá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funcionar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mal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durante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prueba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aún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así</a:t>
            </a:r>
            <a:r>
              <a:rPr lang="es-ES" spc="2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deberá</a:t>
            </a:r>
            <a:r>
              <a:rPr lang="es-ES" spc="1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completar</a:t>
            </a:r>
            <a:r>
              <a:rPr lang="es-ES" spc="1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sus</a:t>
            </a:r>
            <a:r>
              <a:rPr lang="es-ES" spc="1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funciones</a:t>
            </a:r>
            <a:r>
              <a:rPr lang="es-ES" spc="1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principales</a:t>
            </a:r>
            <a:r>
              <a:rPr lang="es-ES" spc="1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dentro</a:t>
            </a:r>
            <a:r>
              <a:rPr lang="es-ES" spc="1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1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tolerancia</a:t>
            </a:r>
            <a:r>
              <a:rPr lang="es-ES" spc="170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declarada.</a:t>
            </a:r>
          </a:p>
          <a:p>
            <a:pPr marL="442595" marR="5080" indent="-215900" algn="just">
              <a:lnSpc>
                <a:spcPts val="2160"/>
              </a:lnSpc>
              <a:spcBef>
                <a:spcPts val="35"/>
              </a:spcBef>
              <a:buClr>
                <a:srgbClr val="1A3360"/>
              </a:buClr>
              <a:buSzPct val="135294"/>
              <a:buChar char="-"/>
              <a:tabLst>
                <a:tab pos="442595" algn="l"/>
                <a:tab pos="443230" algn="l"/>
              </a:tabLst>
            </a:pPr>
            <a:endParaRPr lang="es-ES" spc="-10" dirty="0" smtClean="0">
              <a:latin typeface="Arial Unicode MS"/>
              <a:cs typeface="Arial Unicode MS"/>
            </a:endParaRPr>
          </a:p>
          <a:p>
            <a:pPr marL="12700" algn="just">
              <a:lnSpc>
                <a:spcPts val="2160"/>
              </a:lnSpc>
              <a:spcBef>
                <a:spcPts val="100"/>
              </a:spcBef>
            </a:pPr>
            <a:r>
              <a:rPr lang="es-ES" b="1" spc="-55" dirty="0" smtClean="0">
                <a:latin typeface="Arial"/>
                <a:cs typeface="Arial"/>
              </a:rPr>
              <a:t>PRUEBA</a:t>
            </a:r>
            <a:r>
              <a:rPr lang="es-ES" b="1" spc="5" dirty="0" smtClean="0">
                <a:latin typeface="Arial"/>
                <a:cs typeface="Arial"/>
              </a:rPr>
              <a:t> </a:t>
            </a:r>
            <a:r>
              <a:rPr lang="es-ES" b="1" spc="-50" dirty="0" smtClean="0">
                <a:latin typeface="Arial"/>
                <a:cs typeface="Arial"/>
              </a:rPr>
              <a:t>DE</a:t>
            </a:r>
            <a:r>
              <a:rPr lang="es-ES" b="1" spc="10" dirty="0" smtClean="0">
                <a:latin typeface="Arial"/>
                <a:cs typeface="Arial"/>
              </a:rPr>
              <a:t> </a:t>
            </a:r>
            <a:r>
              <a:rPr lang="es-ES" b="1" spc="-65" dirty="0" smtClean="0">
                <a:latin typeface="Arial"/>
                <a:cs typeface="Arial"/>
              </a:rPr>
              <a:t>DESCARGA</a:t>
            </a:r>
            <a:r>
              <a:rPr lang="es-ES" b="1" spc="10" dirty="0" smtClean="0">
                <a:latin typeface="Arial"/>
                <a:cs typeface="Arial"/>
              </a:rPr>
              <a:t> </a:t>
            </a:r>
            <a:r>
              <a:rPr lang="es-ES" b="1" spc="-10" dirty="0" smtClean="0">
                <a:latin typeface="Arial"/>
                <a:cs typeface="Arial"/>
              </a:rPr>
              <a:t>ELECTROSTÁTICA</a:t>
            </a:r>
            <a:endParaRPr lang="es-ES" dirty="0" smtClean="0">
              <a:latin typeface="Arial"/>
              <a:cs typeface="Arial"/>
            </a:endParaRPr>
          </a:p>
          <a:p>
            <a:pPr marL="12700" marR="5080" algn="just">
              <a:lnSpc>
                <a:spcPts val="2160"/>
              </a:lnSpc>
              <a:spcBef>
                <a:spcPts val="550"/>
              </a:spcBef>
            </a:pPr>
            <a:r>
              <a:rPr lang="es-ES" spc="-10" dirty="0" smtClean="0">
                <a:latin typeface="Arial Unicode MS"/>
                <a:cs typeface="Arial Unicode MS"/>
              </a:rPr>
              <a:t>Esta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prueba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modela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spc="50" dirty="0" smtClean="0">
                <a:latin typeface="Arial Unicode MS"/>
                <a:cs typeface="Arial Unicode MS"/>
              </a:rPr>
              <a:t>tipo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interferencia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alto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voltaje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que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ocurre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cuando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spc="55" dirty="0" smtClean="0">
                <a:latin typeface="Arial Unicode MS"/>
                <a:cs typeface="Arial Unicode MS"/>
              </a:rPr>
              <a:t>un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operador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toca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el </a:t>
            </a:r>
            <a:r>
              <a:rPr lang="es-ES" dirty="0" smtClean="0">
                <a:latin typeface="Arial Unicode MS"/>
                <a:cs typeface="Arial Unicode MS"/>
              </a:rPr>
              <a:t>panel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frontal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del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relé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protección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después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haber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sido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cargado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spc="55" dirty="0" smtClean="0">
                <a:latin typeface="Arial Unicode MS"/>
                <a:cs typeface="Arial Unicode MS"/>
              </a:rPr>
              <a:t>un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alto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potencial.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spc="-20" dirty="0" smtClean="0">
                <a:latin typeface="Arial Unicode MS"/>
                <a:cs typeface="Arial Unicode MS"/>
              </a:rPr>
              <a:t>En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spc="-20" dirty="0" smtClean="0">
                <a:latin typeface="Arial Unicode MS"/>
                <a:cs typeface="Arial Unicode MS"/>
              </a:rPr>
              <a:t>esta </a:t>
            </a:r>
            <a:r>
              <a:rPr lang="es-ES" dirty="0" smtClean="0">
                <a:latin typeface="Arial Unicode MS"/>
                <a:cs typeface="Arial Unicode MS"/>
              </a:rPr>
              <a:t>situación,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descarga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aplica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al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panel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frontal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del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relé,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con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cubierta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tanto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encendida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spc="-20" dirty="0" smtClean="0">
                <a:latin typeface="Arial Unicode MS"/>
                <a:cs typeface="Arial Unicode MS"/>
              </a:rPr>
              <a:t>como </a:t>
            </a:r>
            <a:r>
              <a:rPr lang="es-ES" dirty="0" smtClean="0">
                <a:latin typeface="Arial Unicode MS"/>
                <a:cs typeface="Arial Unicode MS"/>
              </a:rPr>
              <a:t>apagada.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spc="-65" dirty="0" smtClean="0">
                <a:latin typeface="Arial Unicode MS"/>
                <a:cs typeface="Arial Unicode MS"/>
              </a:rPr>
              <a:t>Se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utilizan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dos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tipos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descargas,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descarga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aire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descarga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contacto.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Las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descargas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aire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aplican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sobre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superficies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que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suelen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ser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aislantes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las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descargas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contacto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aplican </a:t>
            </a:r>
            <a:r>
              <a:rPr lang="es-ES" dirty="0" smtClean="0">
                <a:latin typeface="Arial Unicode MS"/>
                <a:cs typeface="Arial Unicode MS"/>
              </a:rPr>
              <a:t>sobre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superficies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que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normalmente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son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conductoras.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spc="-50" dirty="0" smtClean="0">
                <a:latin typeface="Arial Unicode MS"/>
                <a:cs typeface="Arial Unicode MS"/>
              </a:rPr>
              <a:t>IEC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60255-22-2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estándar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adecuado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spc="-20" dirty="0" smtClean="0">
                <a:latin typeface="Arial Unicode MS"/>
                <a:cs typeface="Arial Unicode MS"/>
              </a:rPr>
              <a:t>para </a:t>
            </a:r>
            <a:r>
              <a:rPr lang="es-ES" dirty="0" smtClean="0">
                <a:latin typeface="Arial Unicode MS"/>
                <a:cs typeface="Arial Unicode MS"/>
              </a:rPr>
              <a:t>esta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prueba.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Los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parámetros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prueba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típicos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spc="-20" dirty="0" smtClean="0">
                <a:latin typeface="Arial Unicode MS"/>
                <a:cs typeface="Arial Unicode MS"/>
              </a:rPr>
              <a:t>son:</a:t>
            </a:r>
            <a:endParaRPr lang="es-ES" dirty="0" smtClean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2160"/>
              </a:lnSpc>
              <a:spcBef>
                <a:spcPts val="610"/>
              </a:spcBef>
              <a:buClr>
                <a:srgbClr val="1A3360"/>
              </a:buClr>
              <a:buSzPct val="135294"/>
              <a:buChar char="-"/>
              <a:tabLst>
                <a:tab pos="442595" algn="l"/>
                <a:tab pos="443230" algn="l"/>
              </a:tabLst>
            </a:pPr>
            <a:r>
              <a:rPr lang="es-ES" dirty="0" smtClean="0">
                <a:latin typeface="Arial Unicode MS"/>
                <a:cs typeface="Arial Unicode MS"/>
              </a:rPr>
              <a:t>sin</a:t>
            </a:r>
            <a:r>
              <a:rPr lang="es-ES" spc="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tapa:</a:t>
            </a:r>
            <a:r>
              <a:rPr lang="es-ES" spc="40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Clase</a:t>
            </a:r>
            <a:r>
              <a:rPr lang="es-ES" spc="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3,</a:t>
            </a:r>
            <a:r>
              <a:rPr lang="es-ES" spc="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descarga</a:t>
            </a:r>
            <a:r>
              <a:rPr lang="es-ES" spc="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contacto</a:t>
            </a:r>
            <a:r>
              <a:rPr lang="es-ES" spc="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6</a:t>
            </a:r>
            <a:r>
              <a:rPr lang="es-ES" spc="45" dirty="0" smtClean="0">
                <a:latin typeface="Arial Unicode MS"/>
                <a:cs typeface="Arial Unicode MS"/>
              </a:rPr>
              <a:t> </a:t>
            </a:r>
            <a:r>
              <a:rPr lang="es-ES" dirty="0" err="1" smtClean="0">
                <a:latin typeface="Arial Unicode MS"/>
                <a:cs typeface="Arial Unicode MS"/>
              </a:rPr>
              <a:t>kV</a:t>
            </a:r>
            <a:r>
              <a:rPr lang="es-ES" dirty="0" smtClean="0">
                <a:latin typeface="Arial Unicode MS"/>
                <a:cs typeface="Arial Unicode MS"/>
              </a:rPr>
              <a:t>,</a:t>
            </a:r>
            <a:r>
              <a:rPr lang="es-ES" spc="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descarga</a:t>
            </a:r>
            <a:r>
              <a:rPr lang="es-ES" spc="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aire</a:t>
            </a:r>
            <a:r>
              <a:rPr lang="es-ES" spc="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8</a:t>
            </a:r>
            <a:r>
              <a:rPr lang="es-ES" spc="40" dirty="0" smtClean="0">
                <a:latin typeface="Arial Unicode MS"/>
                <a:cs typeface="Arial Unicode MS"/>
              </a:rPr>
              <a:t> </a:t>
            </a:r>
            <a:r>
              <a:rPr lang="es-ES" spc="-25" dirty="0" err="1" smtClean="0">
                <a:latin typeface="Arial Unicode MS"/>
                <a:cs typeface="Arial Unicode MS"/>
              </a:rPr>
              <a:t>kV</a:t>
            </a:r>
            <a:endParaRPr lang="es-ES" dirty="0" smtClean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2160"/>
              </a:lnSpc>
              <a:spcBef>
                <a:spcPts val="570"/>
              </a:spcBef>
              <a:buClr>
                <a:srgbClr val="1A3360"/>
              </a:buClr>
              <a:buSzPct val="143750"/>
              <a:buChar char="-"/>
              <a:tabLst>
                <a:tab pos="442595" algn="l"/>
                <a:tab pos="443230" algn="l"/>
              </a:tabLst>
            </a:pPr>
            <a:r>
              <a:rPr lang="es-ES" dirty="0" smtClean="0">
                <a:latin typeface="Arial Unicode MS"/>
                <a:cs typeface="Arial Unicode MS"/>
              </a:rPr>
              <a:t>cubierta</a:t>
            </a:r>
            <a:r>
              <a:rPr lang="es-ES" spc="5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en:</a:t>
            </a:r>
            <a:r>
              <a:rPr lang="es-ES" spc="50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Clase</a:t>
            </a:r>
            <a:r>
              <a:rPr lang="es-ES" spc="5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4,</a:t>
            </a:r>
            <a:r>
              <a:rPr lang="es-ES" spc="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descarga</a:t>
            </a:r>
            <a:r>
              <a:rPr lang="es-ES" spc="5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5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contacto</a:t>
            </a:r>
            <a:r>
              <a:rPr lang="es-ES" spc="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5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8</a:t>
            </a:r>
            <a:r>
              <a:rPr lang="es-ES" spc="50" dirty="0" smtClean="0">
                <a:latin typeface="Arial Unicode MS"/>
                <a:cs typeface="Arial Unicode MS"/>
              </a:rPr>
              <a:t> </a:t>
            </a:r>
            <a:r>
              <a:rPr lang="es-ES" dirty="0" err="1" smtClean="0">
                <a:latin typeface="Arial Unicode MS"/>
                <a:cs typeface="Arial Unicode MS"/>
              </a:rPr>
              <a:t>kV</a:t>
            </a:r>
            <a:r>
              <a:rPr lang="es-ES" dirty="0" smtClean="0">
                <a:latin typeface="Arial Unicode MS"/>
                <a:cs typeface="Arial Unicode MS"/>
              </a:rPr>
              <a:t>,</a:t>
            </a:r>
            <a:r>
              <a:rPr lang="es-ES" spc="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descarga</a:t>
            </a:r>
            <a:r>
              <a:rPr lang="es-ES" spc="5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5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aire</a:t>
            </a:r>
            <a:r>
              <a:rPr lang="es-ES" spc="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5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15</a:t>
            </a:r>
            <a:r>
              <a:rPr lang="es-ES" spc="50" dirty="0" smtClean="0">
                <a:latin typeface="Arial Unicode MS"/>
                <a:cs typeface="Arial Unicode MS"/>
              </a:rPr>
              <a:t> </a:t>
            </a:r>
            <a:r>
              <a:rPr lang="es-ES" spc="-25" dirty="0" err="1" smtClean="0">
                <a:latin typeface="Arial Unicode MS"/>
                <a:cs typeface="Arial Unicode MS"/>
              </a:rPr>
              <a:t>kV</a:t>
            </a:r>
            <a:endParaRPr lang="es-ES" spc="-25" dirty="0" smtClean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2160"/>
              </a:lnSpc>
              <a:spcBef>
                <a:spcPts val="570"/>
              </a:spcBef>
              <a:buClr>
                <a:srgbClr val="1A3360"/>
              </a:buClr>
              <a:buSzPct val="143750"/>
              <a:buChar char="-"/>
              <a:tabLst>
                <a:tab pos="442595" algn="l"/>
                <a:tab pos="443230" algn="l"/>
              </a:tabLst>
            </a:pPr>
            <a:endParaRPr lang="es-ES" spc="-25" dirty="0" smtClean="0">
              <a:latin typeface="Arial Unicode MS"/>
              <a:cs typeface="Arial Unicode MS"/>
            </a:endParaRPr>
          </a:p>
          <a:p>
            <a:pPr marL="12700" algn="just">
              <a:lnSpc>
                <a:spcPts val="2160"/>
              </a:lnSpc>
              <a:spcBef>
                <a:spcPts val="100"/>
              </a:spcBef>
            </a:pPr>
            <a:r>
              <a:rPr lang="es-ES" spc="-10" dirty="0" smtClean="0">
                <a:latin typeface="Arial Unicode MS"/>
                <a:cs typeface="Arial Unicode MS"/>
              </a:rPr>
              <a:t>En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cualquier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caso,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también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prueban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todos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los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niveles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prueba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inferiores.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forma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onda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corriente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de </a:t>
            </a:r>
            <a:r>
              <a:rPr lang="es-ES" dirty="0" smtClean="0">
                <a:latin typeface="Arial Unicode MS"/>
                <a:cs typeface="Arial Unicode MS"/>
              </a:rPr>
              <a:t>descarga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presenta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Figura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4.</a:t>
            </a:r>
            <a:endParaRPr lang="es-ES" dirty="0" smtClean="0">
              <a:latin typeface="Arial Unicode MS"/>
              <a:cs typeface="Arial Unicode MS"/>
            </a:endParaRPr>
          </a:p>
          <a:p>
            <a:pPr marL="442595" marR="5080" indent="-215900" algn="just">
              <a:lnSpc>
                <a:spcPts val="2160"/>
              </a:lnSpc>
              <a:spcBef>
                <a:spcPts val="35"/>
              </a:spcBef>
              <a:buClr>
                <a:srgbClr val="1A3360"/>
              </a:buClr>
              <a:buSzPct val="135294"/>
              <a:buChar char="-"/>
              <a:tabLst>
                <a:tab pos="442595" algn="l"/>
                <a:tab pos="443230" algn="l"/>
              </a:tabLst>
            </a:pPr>
            <a:endParaRPr lang="es-ES" dirty="0" smtClean="0">
              <a:latin typeface="Arial Unicode MS"/>
              <a:cs typeface="Arial Unicode MS"/>
            </a:endParaRPr>
          </a:p>
          <a:p>
            <a:pPr marL="227965" indent="-215900" algn="just">
              <a:lnSpc>
                <a:spcPts val="2160"/>
              </a:lnSpc>
              <a:spcBef>
                <a:spcPts val="640"/>
              </a:spcBef>
              <a:buClr>
                <a:srgbClr val="1A3360"/>
              </a:buClr>
              <a:buSzPct val="104545"/>
              <a:buChar char="-"/>
              <a:tabLst>
                <a:tab pos="227965" algn="l"/>
                <a:tab pos="228600" algn="l"/>
              </a:tabLst>
            </a:pPr>
            <a:endParaRPr lang="es-ES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2160"/>
              </a:lnSpc>
              <a:spcBef>
                <a:spcPts val="560"/>
              </a:spcBef>
            </a:pPr>
            <a:endParaRPr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object 49"/>
          <p:cNvSpPr txBox="1"/>
          <p:nvPr/>
        </p:nvSpPr>
        <p:spPr>
          <a:xfrm>
            <a:off x="4419600" y="4049613"/>
            <a:ext cx="487680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Arial Unicode MS"/>
                <a:cs typeface="Arial Unicode MS"/>
              </a:rPr>
              <a:t>Figura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4.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Forma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onda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corriente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ESD</a:t>
            </a:r>
            <a:endParaRPr dirty="0">
              <a:latin typeface="Arial Unicode MS"/>
              <a:cs typeface="Arial Unicode MS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20472" y="4468331"/>
            <a:ext cx="12573000" cy="55519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2160"/>
              </a:lnSpc>
              <a:spcBef>
                <a:spcPts val="100"/>
              </a:spcBef>
            </a:pPr>
            <a:r>
              <a:rPr dirty="0">
                <a:latin typeface="Arial Unicode MS"/>
                <a:cs typeface="Arial Unicode MS"/>
              </a:rPr>
              <a:t>La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prueba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completa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descargas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individuales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repetidas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cada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spc="50" dirty="0">
                <a:latin typeface="Arial Unicode MS"/>
                <a:cs typeface="Arial Unicode MS"/>
              </a:rPr>
              <a:t>punto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prueba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10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veces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con</a:t>
            </a:r>
            <a:endParaRPr dirty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2160"/>
              </a:lnSpc>
            </a:pPr>
            <a:r>
              <a:rPr dirty="0">
                <a:latin typeface="Arial Unicode MS"/>
                <a:cs typeface="Arial Unicode MS"/>
              </a:rPr>
              <a:t>polaridad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positiva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10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veces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polaridad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negativa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cada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nivel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prueba.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spc="-30" dirty="0">
                <a:latin typeface="Arial Unicode MS"/>
                <a:cs typeface="Arial Unicode MS"/>
              </a:rPr>
              <a:t>El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intervalo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tiempo </a:t>
            </a:r>
            <a:r>
              <a:rPr dirty="0">
                <a:latin typeface="Arial Unicode MS"/>
                <a:cs typeface="Arial Unicode MS"/>
              </a:rPr>
              <a:t>entre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descargas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consecutivas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superior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1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segundo.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Las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pruebas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completan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cada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nivel,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con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relé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protección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siguientes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modos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operación</a:t>
            </a:r>
            <a:r>
              <a:rPr spc="-10" dirty="0">
                <a:latin typeface="Arial Unicode MS"/>
                <a:cs typeface="Arial Unicode MS"/>
              </a:rPr>
              <a:t>:</a:t>
            </a:r>
            <a:endParaRPr dirty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2160"/>
              </a:lnSpc>
              <a:spcBef>
                <a:spcPts val="620"/>
              </a:spcBef>
              <a:buClr>
                <a:srgbClr val="1A3360"/>
              </a:buClr>
              <a:buSzPct val="115000"/>
              <a:buChar char="-"/>
              <a:tabLst>
                <a:tab pos="442595" algn="l"/>
                <a:tab pos="443230" algn="l"/>
              </a:tabLst>
            </a:pPr>
            <a:r>
              <a:rPr dirty="0">
                <a:latin typeface="Arial Unicode MS"/>
                <a:cs typeface="Arial Unicode MS"/>
              </a:rPr>
              <a:t>corriente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voltaje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aplicados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al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110%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ajuste,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(relé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disparado</a:t>
            </a:r>
            <a:r>
              <a:rPr spc="-10" dirty="0">
                <a:latin typeface="Arial Unicode MS"/>
                <a:cs typeface="Arial Unicode MS"/>
              </a:rPr>
              <a:t>)</a:t>
            </a:r>
            <a:endParaRPr dirty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2160"/>
              </a:lnSpc>
              <a:spcBef>
                <a:spcPts val="560"/>
              </a:spcBef>
              <a:buClr>
                <a:srgbClr val="1A3360"/>
              </a:buClr>
              <a:buSzPct val="115000"/>
              <a:buChar char="-"/>
              <a:tabLst>
                <a:tab pos="442595" algn="l"/>
                <a:tab pos="443230" algn="l"/>
              </a:tabLst>
            </a:pPr>
            <a:r>
              <a:rPr dirty="0">
                <a:latin typeface="Arial Unicode MS"/>
                <a:cs typeface="Arial Unicode MS"/>
              </a:rPr>
              <a:t>corriente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voltaje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aplicados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al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90%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ajuste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(relé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spc="50" dirty="0">
                <a:latin typeface="Arial Unicode MS"/>
                <a:cs typeface="Arial Unicode MS"/>
              </a:rPr>
              <a:t>no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disparado</a:t>
            </a:r>
            <a:r>
              <a:rPr spc="-10" dirty="0">
                <a:latin typeface="Arial Unicode MS"/>
                <a:cs typeface="Arial Unicode MS"/>
              </a:rPr>
              <a:t>)</a:t>
            </a:r>
            <a:endParaRPr dirty="0">
              <a:latin typeface="Arial Unicode MS"/>
              <a:cs typeface="Arial Unicode MS"/>
            </a:endParaRPr>
          </a:p>
          <a:p>
            <a:pPr marL="442595" marR="48260" indent="-215900" algn="just">
              <a:lnSpc>
                <a:spcPts val="2160"/>
              </a:lnSpc>
              <a:spcBef>
                <a:spcPts val="30"/>
              </a:spcBef>
              <a:buClr>
                <a:srgbClr val="1A3360"/>
              </a:buClr>
              <a:buSzPct val="135294"/>
              <a:buChar char="-"/>
              <a:tabLst>
                <a:tab pos="442595" algn="l"/>
                <a:tab pos="443230" algn="l"/>
              </a:tabLst>
            </a:pPr>
            <a:r>
              <a:rPr dirty="0">
                <a:latin typeface="Arial Unicode MS"/>
                <a:cs typeface="Arial Unicode MS"/>
              </a:rPr>
              <a:t>se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comprueban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las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principales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funciones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protección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comunicaciones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para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verificar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efecto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descarga.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Para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aprobar,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relé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protección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no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deberá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funcionar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mal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aún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así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deberá </a:t>
            </a:r>
            <a:r>
              <a:rPr dirty="0">
                <a:latin typeface="Arial Unicode MS"/>
                <a:cs typeface="Arial Unicode MS"/>
              </a:rPr>
              <a:t>completar</a:t>
            </a:r>
            <a:r>
              <a:rPr spc="1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sus</a:t>
            </a:r>
            <a:r>
              <a:rPr spc="1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funciones</a:t>
            </a:r>
            <a:r>
              <a:rPr spc="1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principales</a:t>
            </a:r>
            <a:r>
              <a:rPr spc="1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dentro</a:t>
            </a:r>
            <a:r>
              <a:rPr spc="1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tolerancia</a:t>
            </a:r>
            <a:r>
              <a:rPr spc="170" dirty="0">
                <a:latin typeface="Arial Unicode MS"/>
                <a:cs typeface="Arial Unicode MS"/>
              </a:rPr>
              <a:t> </a:t>
            </a:r>
            <a:r>
              <a:rPr spc="-10" dirty="0" err="1">
                <a:latin typeface="Arial Unicode MS"/>
                <a:cs typeface="Arial Unicode MS"/>
              </a:rPr>
              <a:t>declarada</a:t>
            </a:r>
            <a:r>
              <a:rPr spc="-10" dirty="0" smtClean="0">
                <a:latin typeface="Arial Unicode MS"/>
                <a:cs typeface="Arial Unicode MS"/>
              </a:rPr>
              <a:t>.</a:t>
            </a:r>
            <a:endParaRPr lang="es-ES" spc="-10" dirty="0" smtClean="0">
              <a:latin typeface="Arial Unicode MS"/>
              <a:cs typeface="Arial Unicode MS"/>
            </a:endParaRPr>
          </a:p>
          <a:p>
            <a:pPr marL="442595" marR="48260" indent="-215900" algn="just">
              <a:lnSpc>
                <a:spcPts val="2160"/>
              </a:lnSpc>
              <a:spcBef>
                <a:spcPts val="30"/>
              </a:spcBef>
              <a:buClr>
                <a:srgbClr val="1A3360"/>
              </a:buClr>
              <a:buSzPct val="135294"/>
              <a:buChar char="-"/>
              <a:tabLst>
                <a:tab pos="442595" algn="l"/>
                <a:tab pos="443230" algn="l"/>
              </a:tabLst>
            </a:pPr>
            <a:endParaRPr lang="es-ES" spc="-10" dirty="0">
              <a:latin typeface="Arial Unicode MS"/>
              <a:cs typeface="Arial Unicode MS"/>
            </a:endParaRPr>
          </a:p>
          <a:p>
            <a:pPr marL="12700" algn="just">
              <a:lnSpc>
                <a:spcPts val="2160"/>
              </a:lnSpc>
              <a:spcBef>
                <a:spcPts val="100"/>
              </a:spcBef>
            </a:pPr>
            <a:r>
              <a:rPr lang="es-ES" b="1" spc="-65" dirty="0" smtClean="0">
                <a:latin typeface="Arial"/>
                <a:cs typeface="Arial"/>
              </a:rPr>
              <a:t>PRUEBAS</a:t>
            </a:r>
            <a:r>
              <a:rPr lang="es-ES" b="1" spc="-5" dirty="0" smtClean="0">
                <a:latin typeface="Arial"/>
                <a:cs typeface="Arial"/>
              </a:rPr>
              <a:t> </a:t>
            </a:r>
            <a:r>
              <a:rPr lang="es-ES" b="1" spc="-50" dirty="0" smtClean="0">
                <a:latin typeface="Arial"/>
                <a:cs typeface="Arial"/>
              </a:rPr>
              <a:t>DE</a:t>
            </a:r>
            <a:r>
              <a:rPr lang="es-ES" b="1" spc="-5" dirty="0" smtClean="0">
                <a:latin typeface="Arial"/>
                <a:cs typeface="Arial"/>
              </a:rPr>
              <a:t> </a:t>
            </a:r>
            <a:r>
              <a:rPr lang="es-ES" b="1" spc="-10" dirty="0" smtClean="0">
                <a:latin typeface="Arial"/>
                <a:cs typeface="Arial"/>
              </a:rPr>
              <a:t>EMISIONES</a:t>
            </a:r>
            <a:r>
              <a:rPr lang="es-ES" b="1" dirty="0" smtClean="0">
                <a:latin typeface="Arial"/>
                <a:cs typeface="Arial"/>
              </a:rPr>
              <a:t> </a:t>
            </a:r>
            <a:r>
              <a:rPr lang="es-ES" b="1" spc="-10" dirty="0" smtClean="0">
                <a:latin typeface="Arial"/>
                <a:cs typeface="Arial"/>
              </a:rPr>
              <a:t>CONDUCIDAS</a:t>
            </a:r>
            <a:r>
              <a:rPr lang="es-ES" b="1" spc="-5" dirty="0" smtClean="0">
                <a:latin typeface="Arial"/>
                <a:cs typeface="Arial"/>
              </a:rPr>
              <a:t> </a:t>
            </a:r>
            <a:r>
              <a:rPr lang="es-ES" b="1" dirty="0" smtClean="0">
                <a:latin typeface="Arial"/>
                <a:cs typeface="Arial"/>
              </a:rPr>
              <a:t>Y </a:t>
            </a:r>
            <a:r>
              <a:rPr lang="es-ES" b="1" spc="-10" dirty="0" smtClean="0">
                <a:latin typeface="Arial"/>
                <a:cs typeface="Arial"/>
              </a:rPr>
              <a:t>RADIADAS</a:t>
            </a:r>
            <a:endParaRPr lang="es-ES" dirty="0" smtClean="0">
              <a:latin typeface="Arial"/>
              <a:cs typeface="Arial"/>
            </a:endParaRPr>
          </a:p>
          <a:p>
            <a:pPr marL="12700" marR="5080" algn="just">
              <a:lnSpc>
                <a:spcPts val="2160"/>
              </a:lnSpc>
              <a:spcBef>
                <a:spcPts val="555"/>
              </a:spcBef>
            </a:pPr>
            <a:r>
              <a:rPr lang="es-ES" spc="-10" dirty="0" smtClean="0">
                <a:latin typeface="Arial Unicode MS"/>
                <a:cs typeface="Arial Unicode MS"/>
              </a:rPr>
              <a:t>Estas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pruebas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surgen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las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exigencias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básicas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protección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directiva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spc="-65" dirty="0" smtClean="0">
                <a:latin typeface="Arial Unicode MS"/>
                <a:cs typeface="Arial Unicode MS"/>
              </a:rPr>
              <a:t>UE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sobre </a:t>
            </a:r>
            <a:r>
              <a:rPr lang="es-ES" spc="-35" dirty="0" smtClean="0">
                <a:latin typeface="Arial Unicode MS"/>
                <a:cs typeface="Arial Unicode MS"/>
              </a:rPr>
              <a:t>EMC.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Estos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exigen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que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los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fabricantes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aseguren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que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spc="55" dirty="0" smtClean="0">
                <a:latin typeface="Arial Unicode MS"/>
                <a:cs typeface="Arial Unicode MS"/>
              </a:rPr>
              <a:t>ningún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equipo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interfiera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con </a:t>
            </a:r>
            <a:r>
              <a:rPr lang="es-ES" dirty="0" smtClean="0">
                <a:latin typeface="Arial Unicode MS"/>
                <a:cs typeface="Arial Unicode MS"/>
              </a:rPr>
              <a:t>otros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equipos.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Para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ello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necesario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evaluar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las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emisiones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los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equipos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comprobar</a:t>
            </a:r>
            <a:r>
              <a:rPr lang="es-ES" spc="200" dirty="0" smtClean="0">
                <a:latin typeface="Arial Unicode MS"/>
                <a:cs typeface="Arial Unicode MS"/>
              </a:rPr>
              <a:t>  </a:t>
            </a:r>
            <a:r>
              <a:rPr lang="es-ES" dirty="0" smtClean="0">
                <a:latin typeface="Arial Unicode MS"/>
                <a:cs typeface="Arial Unicode MS"/>
              </a:rPr>
              <a:t>que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están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spc="55" dirty="0" smtClean="0">
                <a:latin typeface="Arial Unicode MS"/>
                <a:cs typeface="Arial Unicode MS"/>
              </a:rPr>
              <a:t>por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debajo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los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límites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prescritos.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Las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emisiones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conducidas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evalúan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spc="-20" dirty="0" smtClean="0">
                <a:latin typeface="Arial Unicode MS"/>
                <a:cs typeface="Arial Unicode MS"/>
              </a:rPr>
              <a:t>solo </a:t>
            </a:r>
            <a:r>
              <a:rPr lang="es-ES" dirty="0" smtClean="0">
                <a:latin typeface="Arial Unicode MS"/>
                <a:cs typeface="Arial Unicode MS"/>
              </a:rPr>
              <a:t>desde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los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puertos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suministro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energía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del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equipo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son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para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garantizar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que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cuando</a:t>
            </a:r>
            <a:r>
              <a:rPr lang="es-ES" spc="4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conecta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una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red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eléctrica,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equipo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spc="50" dirty="0" smtClean="0">
                <a:latin typeface="Arial Unicode MS"/>
                <a:cs typeface="Arial Unicode MS"/>
              </a:rPr>
              <a:t>no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envía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interferencias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red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que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podrían</a:t>
            </a:r>
            <a:r>
              <a:rPr lang="es-ES" spc="4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afectar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los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otros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equipos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instalados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red.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Las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mediciones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emisiones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radiadas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son </a:t>
            </a:r>
            <a:r>
              <a:rPr lang="es-ES" dirty="0" smtClean="0">
                <a:latin typeface="Arial Unicode MS"/>
                <a:cs typeface="Arial Unicode MS"/>
              </a:rPr>
              <a:t>para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asegurarse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que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interferencia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emitida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spc="55" dirty="0" smtClean="0">
                <a:latin typeface="Arial Unicode MS"/>
                <a:cs typeface="Arial Unicode MS"/>
              </a:rPr>
              <a:t>por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equipo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spc="50" dirty="0" smtClean="0">
                <a:latin typeface="Arial Unicode MS"/>
                <a:cs typeface="Arial Unicode MS"/>
              </a:rPr>
              <a:t>no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esté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spc="60" dirty="0" smtClean="0">
                <a:latin typeface="Arial Unicode MS"/>
                <a:cs typeface="Arial Unicode MS"/>
              </a:rPr>
              <a:t>un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nivel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que</a:t>
            </a:r>
            <a:r>
              <a:rPr lang="es-ES" dirty="0" smtClean="0">
                <a:latin typeface="Arial Unicode MS"/>
                <a:cs typeface="Arial Unicode MS"/>
              </a:rPr>
              <a:t> pueda</a:t>
            </a:r>
            <a:r>
              <a:rPr lang="es-ES" spc="1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causar</a:t>
            </a:r>
            <a:r>
              <a:rPr lang="es-ES" spc="1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interferencia</a:t>
            </a:r>
            <a:r>
              <a:rPr lang="es-ES" spc="1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</a:t>
            </a:r>
            <a:r>
              <a:rPr lang="es-ES" spc="1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otros</a:t>
            </a:r>
            <a:r>
              <a:rPr lang="es-ES" spc="175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dispositivos.</a:t>
            </a:r>
            <a:endParaRPr lang="es-ES" dirty="0" smtClean="0">
              <a:latin typeface="Arial Unicode MS"/>
              <a:cs typeface="Arial Unicode MS"/>
            </a:endParaRPr>
          </a:p>
          <a:p>
            <a:pPr marL="442595" marR="48260" indent="-215900" algn="just">
              <a:lnSpc>
                <a:spcPts val="1950"/>
              </a:lnSpc>
              <a:spcBef>
                <a:spcPts val="30"/>
              </a:spcBef>
              <a:buClr>
                <a:srgbClr val="1A3360"/>
              </a:buClr>
              <a:buSzPct val="135294"/>
              <a:buChar char="-"/>
              <a:tabLst>
                <a:tab pos="442595" algn="l"/>
                <a:tab pos="443230" algn="l"/>
              </a:tabLst>
            </a:pPr>
            <a:endParaRPr sz="850" dirty="0">
              <a:latin typeface="Arial Unicode MS"/>
              <a:cs typeface="Arial Unicode MS"/>
            </a:endParaRPr>
          </a:p>
        </p:txBody>
      </p:sp>
      <p:grpSp>
        <p:nvGrpSpPr>
          <p:cNvPr id="53" name="Grupo 52"/>
          <p:cNvGrpSpPr/>
          <p:nvPr/>
        </p:nvGrpSpPr>
        <p:grpSpPr>
          <a:xfrm>
            <a:off x="3810000" y="959897"/>
            <a:ext cx="5333999" cy="3089173"/>
            <a:chOff x="4824691" y="959897"/>
            <a:chExt cx="3967647" cy="2446095"/>
          </a:xfrm>
        </p:grpSpPr>
        <p:grpSp>
          <p:nvGrpSpPr>
            <p:cNvPr id="2" name="object 2"/>
            <p:cNvGrpSpPr/>
            <p:nvPr/>
          </p:nvGrpSpPr>
          <p:grpSpPr>
            <a:xfrm>
              <a:off x="5262373" y="2845307"/>
              <a:ext cx="3529965" cy="10160"/>
              <a:chOff x="2442972" y="2845307"/>
              <a:chExt cx="3529965" cy="10160"/>
            </a:xfrm>
          </p:grpSpPr>
          <p:sp>
            <p:nvSpPr>
              <p:cNvPr id="3" name="object 3"/>
              <p:cNvSpPr/>
              <p:nvPr/>
            </p:nvSpPr>
            <p:spPr>
              <a:xfrm>
                <a:off x="2442972" y="2850260"/>
                <a:ext cx="3495675" cy="0"/>
              </a:xfrm>
              <a:custGeom>
                <a:avLst/>
                <a:gdLst/>
                <a:ahLst/>
                <a:cxnLst/>
                <a:rect l="l" t="t" r="r" b="b"/>
                <a:pathLst>
                  <a:path w="3495675">
                    <a:moveTo>
                      <a:pt x="0" y="0"/>
                    </a:moveTo>
                    <a:lnTo>
                      <a:pt x="3495293" y="0"/>
                    </a:lnTo>
                  </a:path>
                </a:pathLst>
              </a:custGeom>
              <a:ln w="9905">
                <a:solidFill>
                  <a:srgbClr val="868686"/>
                </a:solidFill>
                <a:prstDash val="sysDash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" name="object 4"/>
              <p:cNvSpPr/>
              <p:nvPr/>
            </p:nvSpPr>
            <p:spPr>
              <a:xfrm>
                <a:off x="5966460" y="2845307"/>
                <a:ext cx="6350" cy="10160"/>
              </a:xfrm>
              <a:custGeom>
                <a:avLst/>
                <a:gdLst/>
                <a:ahLst/>
                <a:cxnLst/>
                <a:rect l="l" t="t" r="r" b="b"/>
                <a:pathLst>
                  <a:path w="6350" h="10160">
                    <a:moveTo>
                      <a:pt x="6095" y="0"/>
                    </a:moveTo>
                    <a:lnTo>
                      <a:pt x="0" y="0"/>
                    </a:lnTo>
                    <a:lnTo>
                      <a:pt x="0" y="9905"/>
                    </a:lnTo>
                    <a:lnTo>
                      <a:pt x="6095" y="9905"/>
                    </a:lnTo>
                    <a:lnTo>
                      <a:pt x="6095" y="0"/>
                    </a:lnTo>
                    <a:close/>
                  </a:path>
                </a:pathLst>
              </a:custGeom>
              <a:solidFill>
                <a:srgbClr val="86868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" name="object 5"/>
            <p:cNvGrpSpPr/>
            <p:nvPr/>
          </p:nvGrpSpPr>
          <p:grpSpPr>
            <a:xfrm>
              <a:off x="5262373" y="2651760"/>
              <a:ext cx="3529965" cy="10160"/>
              <a:chOff x="2442972" y="2651760"/>
              <a:chExt cx="3529965" cy="10160"/>
            </a:xfrm>
          </p:grpSpPr>
          <p:sp>
            <p:nvSpPr>
              <p:cNvPr id="6" name="object 6"/>
              <p:cNvSpPr/>
              <p:nvPr/>
            </p:nvSpPr>
            <p:spPr>
              <a:xfrm>
                <a:off x="2442972" y="2651760"/>
                <a:ext cx="37465" cy="1016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10160">
                    <a:moveTo>
                      <a:pt x="37337" y="0"/>
                    </a:moveTo>
                    <a:lnTo>
                      <a:pt x="0" y="0"/>
                    </a:lnTo>
                    <a:lnTo>
                      <a:pt x="0" y="9905"/>
                    </a:lnTo>
                    <a:lnTo>
                      <a:pt x="37337" y="9905"/>
                    </a:lnTo>
                    <a:lnTo>
                      <a:pt x="37337" y="0"/>
                    </a:lnTo>
                    <a:close/>
                  </a:path>
                </a:pathLst>
              </a:custGeom>
              <a:solidFill>
                <a:srgbClr val="86868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" name="object 7"/>
              <p:cNvSpPr/>
              <p:nvPr/>
            </p:nvSpPr>
            <p:spPr>
              <a:xfrm>
                <a:off x="2508504" y="2656712"/>
                <a:ext cx="3430270" cy="0"/>
              </a:xfrm>
              <a:custGeom>
                <a:avLst/>
                <a:gdLst/>
                <a:ahLst/>
                <a:cxnLst/>
                <a:rect l="l" t="t" r="r" b="b"/>
                <a:pathLst>
                  <a:path w="3430270">
                    <a:moveTo>
                      <a:pt x="0" y="0"/>
                    </a:moveTo>
                    <a:lnTo>
                      <a:pt x="3429761" y="0"/>
                    </a:lnTo>
                  </a:path>
                </a:pathLst>
              </a:custGeom>
              <a:ln w="9905">
                <a:solidFill>
                  <a:srgbClr val="868686"/>
                </a:solidFill>
                <a:prstDash val="sysDash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" name="object 8"/>
              <p:cNvSpPr/>
              <p:nvPr/>
            </p:nvSpPr>
            <p:spPr>
              <a:xfrm>
                <a:off x="5966460" y="2651760"/>
                <a:ext cx="6350" cy="10160"/>
              </a:xfrm>
              <a:custGeom>
                <a:avLst/>
                <a:gdLst/>
                <a:ahLst/>
                <a:cxnLst/>
                <a:rect l="l" t="t" r="r" b="b"/>
                <a:pathLst>
                  <a:path w="6350" h="10160">
                    <a:moveTo>
                      <a:pt x="6095" y="0"/>
                    </a:moveTo>
                    <a:lnTo>
                      <a:pt x="0" y="0"/>
                    </a:lnTo>
                    <a:lnTo>
                      <a:pt x="0" y="9905"/>
                    </a:lnTo>
                    <a:lnTo>
                      <a:pt x="6095" y="9905"/>
                    </a:lnTo>
                    <a:lnTo>
                      <a:pt x="6095" y="0"/>
                    </a:lnTo>
                    <a:close/>
                  </a:path>
                </a:pathLst>
              </a:custGeom>
              <a:solidFill>
                <a:srgbClr val="86868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9" name="object 9"/>
            <p:cNvGrpSpPr/>
            <p:nvPr/>
          </p:nvGrpSpPr>
          <p:grpSpPr>
            <a:xfrm>
              <a:off x="5262373" y="2458973"/>
              <a:ext cx="3529965" cy="10160"/>
              <a:chOff x="2442972" y="2458973"/>
              <a:chExt cx="3529965" cy="10160"/>
            </a:xfrm>
          </p:grpSpPr>
          <p:sp>
            <p:nvSpPr>
              <p:cNvPr id="10" name="object 10"/>
              <p:cNvSpPr/>
              <p:nvPr/>
            </p:nvSpPr>
            <p:spPr>
              <a:xfrm>
                <a:off x="2442972" y="2458973"/>
                <a:ext cx="37465" cy="1016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10160">
                    <a:moveTo>
                      <a:pt x="37337" y="0"/>
                    </a:moveTo>
                    <a:lnTo>
                      <a:pt x="0" y="0"/>
                    </a:lnTo>
                    <a:lnTo>
                      <a:pt x="0" y="9905"/>
                    </a:lnTo>
                    <a:lnTo>
                      <a:pt x="37337" y="9905"/>
                    </a:lnTo>
                    <a:lnTo>
                      <a:pt x="37337" y="0"/>
                    </a:lnTo>
                    <a:close/>
                  </a:path>
                </a:pathLst>
              </a:custGeom>
              <a:solidFill>
                <a:srgbClr val="86868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1" name="object 11"/>
              <p:cNvSpPr/>
              <p:nvPr/>
            </p:nvSpPr>
            <p:spPr>
              <a:xfrm>
                <a:off x="2508504" y="2463926"/>
                <a:ext cx="3430270" cy="0"/>
              </a:xfrm>
              <a:custGeom>
                <a:avLst/>
                <a:gdLst/>
                <a:ahLst/>
                <a:cxnLst/>
                <a:rect l="l" t="t" r="r" b="b"/>
                <a:pathLst>
                  <a:path w="3430270">
                    <a:moveTo>
                      <a:pt x="0" y="0"/>
                    </a:moveTo>
                    <a:lnTo>
                      <a:pt x="3429761" y="0"/>
                    </a:lnTo>
                  </a:path>
                </a:pathLst>
              </a:custGeom>
              <a:ln w="9905">
                <a:solidFill>
                  <a:srgbClr val="868686"/>
                </a:solidFill>
                <a:prstDash val="sysDash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2" name="object 12"/>
              <p:cNvSpPr/>
              <p:nvPr/>
            </p:nvSpPr>
            <p:spPr>
              <a:xfrm>
                <a:off x="5966460" y="2458973"/>
                <a:ext cx="6350" cy="10160"/>
              </a:xfrm>
              <a:custGeom>
                <a:avLst/>
                <a:gdLst/>
                <a:ahLst/>
                <a:cxnLst/>
                <a:rect l="l" t="t" r="r" b="b"/>
                <a:pathLst>
                  <a:path w="6350" h="10160">
                    <a:moveTo>
                      <a:pt x="6095" y="0"/>
                    </a:moveTo>
                    <a:lnTo>
                      <a:pt x="0" y="0"/>
                    </a:lnTo>
                    <a:lnTo>
                      <a:pt x="0" y="9905"/>
                    </a:lnTo>
                    <a:lnTo>
                      <a:pt x="6095" y="9905"/>
                    </a:lnTo>
                    <a:lnTo>
                      <a:pt x="6095" y="0"/>
                    </a:lnTo>
                    <a:close/>
                  </a:path>
                </a:pathLst>
              </a:custGeom>
              <a:solidFill>
                <a:srgbClr val="86868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3" name="object 13"/>
            <p:cNvGrpSpPr/>
            <p:nvPr/>
          </p:nvGrpSpPr>
          <p:grpSpPr>
            <a:xfrm>
              <a:off x="5262373" y="2265426"/>
              <a:ext cx="3529965" cy="10160"/>
              <a:chOff x="2442972" y="2265426"/>
              <a:chExt cx="3529965" cy="10160"/>
            </a:xfrm>
          </p:grpSpPr>
          <p:sp>
            <p:nvSpPr>
              <p:cNvPr id="14" name="object 14"/>
              <p:cNvSpPr/>
              <p:nvPr/>
            </p:nvSpPr>
            <p:spPr>
              <a:xfrm>
                <a:off x="2442972" y="2265426"/>
                <a:ext cx="37465" cy="1016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10160">
                    <a:moveTo>
                      <a:pt x="37337" y="0"/>
                    </a:moveTo>
                    <a:lnTo>
                      <a:pt x="0" y="0"/>
                    </a:lnTo>
                    <a:lnTo>
                      <a:pt x="0" y="9905"/>
                    </a:lnTo>
                    <a:lnTo>
                      <a:pt x="37337" y="9905"/>
                    </a:lnTo>
                    <a:lnTo>
                      <a:pt x="37337" y="0"/>
                    </a:lnTo>
                    <a:close/>
                  </a:path>
                </a:pathLst>
              </a:custGeom>
              <a:solidFill>
                <a:srgbClr val="86868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" name="object 15"/>
              <p:cNvSpPr/>
              <p:nvPr/>
            </p:nvSpPr>
            <p:spPr>
              <a:xfrm>
                <a:off x="2508504" y="2270378"/>
                <a:ext cx="3430270" cy="0"/>
              </a:xfrm>
              <a:custGeom>
                <a:avLst/>
                <a:gdLst/>
                <a:ahLst/>
                <a:cxnLst/>
                <a:rect l="l" t="t" r="r" b="b"/>
                <a:pathLst>
                  <a:path w="3430270">
                    <a:moveTo>
                      <a:pt x="0" y="0"/>
                    </a:moveTo>
                    <a:lnTo>
                      <a:pt x="3429761" y="0"/>
                    </a:lnTo>
                  </a:path>
                </a:pathLst>
              </a:custGeom>
              <a:ln w="9905">
                <a:solidFill>
                  <a:srgbClr val="868686"/>
                </a:solidFill>
                <a:prstDash val="sysDash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6" name="object 16"/>
              <p:cNvSpPr/>
              <p:nvPr/>
            </p:nvSpPr>
            <p:spPr>
              <a:xfrm>
                <a:off x="5966460" y="2265426"/>
                <a:ext cx="6350" cy="10160"/>
              </a:xfrm>
              <a:custGeom>
                <a:avLst/>
                <a:gdLst/>
                <a:ahLst/>
                <a:cxnLst/>
                <a:rect l="l" t="t" r="r" b="b"/>
                <a:pathLst>
                  <a:path w="6350" h="10160">
                    <a:moveTo>
                      <a:pt x="6095" y="0"/>
                    </a:moveTo>
                    <a:lnTo>
                      <a:pt x="0" y="0"/>
                    </a:lnTo>
                    <a:lnTo>
                      <a:pt x="0" y="9905"/>
                    </a:lnTo>
                    <a:lnTo>
                      <a:pt x="6095" y="9905"/>
                    </a:lnTo>
                    <a:lnTo>
                      <a:pt x="6095" y="0"/>
                    </a:lnTo>
                    <a:close/>
                  </a:path>
                </a:pathLst>
              </a:custGeom>
              <a:solidFill>
                <a:srgbClr val="86868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7" name="object 17"/>
            <p:cNvGrpSpPr/>
            <p:nvPr/>
          </p:nvGrpSpPr>
          <p:grpSpPr>
            <a:xfrm>
              <a:off x="5262373" y="2071877"/>
              <a:ext cx="3529965" cy="10160"/>
              <a:chOff x="2442972" y="2071877"/>
              <a:chExt cx="3529965" cy="10160"/>
            </a:xfrm>
          </p:grpSpPr>
          <p:sp>
            <p:nvSpPr>
              <p:cNvPr id="18" name="object 18"/>
              <p:cNvSpPr/>
              <p:nvPr/>
            </p:nvSpPr>
            <p:spPr>
              <a:xfrm>
                <a:off x="2442972" y="2071877"/>
                <a:ext cx="37465" cy="1016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10160">
                    <a:moveTo>
                      <a:pt x="37337" y="0"/>
                    </a:moveTo>
                    <a:lnTo>
                      <a:pt x="0" y="0"/>
                    </a:lnTo>
                    <a:lnTo>
                      <a:pt x="0" y="9906"/>
                    </a:lnTo>
                    <a:lnTo>
                      <a:pt x="37337" y="9906"/>
                    </a:lnTo>
                    <a:lnTo>
                      <a:pt x="37337" y="0"/>
                    </a:lnTo>
                    <a:close/>
                  </a:path>
                </a:pathLst>
              </a:custGeom>
              <a:solidFill>
                <a:srgbClr val="86868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9" name="object 19"/>
              <p:cNvSpPr/>
              <p:nvPr/>
            </p:nvSpPr>
            <p:spPr>
              <a:xfrm>
                <a:off x="2508504" y="2076831"/>
                <a:ext cx="3430270" cy="0"/>
              </a:xfrm>
              <a:custGeom>
                <a:avLst/>
                <a:gdLst/>
                <a:ahLst/>
                <a:cxnLst/>
                <a:rect l="l" t="t" r="r" b="b"/>
                <a:pathLst>
                  <a:path w="3430270">
                    <a:moveTo>
                      <a:pt x="0" y="0"/>
                    </a:moveTo>
                    <a:lnTo>
                      <a:pt x="3429761" y="0"/>
                    </a:lnTo>
                  </a:path>
                </a:pathLst>
              </a:custGeom>
              <a:ln w="9906">
                <a:solidFill>
                  <a:srgbClr val="868686"/>
                </a:solidFill>
                <a:prstDash val="sysDash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" name="object 20"/>
              <p:cNvSpPr/>
              <p:nvPr/>
            </p:nvSpPr>
            <p:spPr>
              <a:xfrm>
                <a:off x="5966460" y="2071877"/>
                <a:ext cx="6350" cy="10160"/>
              </a:xfrm>
              <a:custGeom>
                <a:avLst/>
                <a:gdLst/>
                <a:ahLst/>
                <a:cxnLst/>
                <a:rect l="l" t="t" r="r" b="b"/>
                <a:pathLst>
                  <a:path w="6350" h="10160">
                    <a:moveTo>
                      <a:pt x="6095" y="0"/>
                    </a:moveTo>
                    <a:lnTo>
                      <a:pt x="0" y="0"/>
                    </a:lnTo>
                    <a:lnTo>
                      <a:pt x="0" y="9906"/>
                    </a:lnTo>
                    <a:lnTo>
                      <a:pt x="6095" y="9906"/>
                    </a:lnTo>
                    <a:lnTo>
                      <a:pt x="6095" y="0"/>
                    </a:lnTo>
                    <a:close/>
                  </a:path>
                </a:pathLst>
              </a:custGeom>
              <a:solidFill>
                <a:srgbClr val="86868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21" name="object 21"/>
            <p:cNvGrpSpPr/>
            <p:nvPr/>
          </p:nvGrpSpPr>
          <p:grpSpPr>
            <a:xfrm>
              <a:off x="5262373" y="1879092"/>
              <a:ext cx="3529965" cy="10160"/>
              <a:chOff x="2442972" y="1879092"/>
              <a:chExt cx="3529965" cy="10160"/>
            </a:xfrm>
          </p:grpSpPr>
          <p:sp>
            <p:nvSpPr>
              <p:cNvPr id="22" name="object 22"/>
              <p:cNvSpPr/>
              <p:nvPr/>
            </p:nvSpPr>
            <p:spPr>
              <a:xfrm>
                <a:off x="2442972" y="1879092"/>
                <a:ext cx="37465" cy="1016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10160">
                    <a:moveTo>
                      <a:pt x="37337" y="0"/>
                    </a:moveTo>
                    <a:lnTo>
                      <a:pt x="0" y="0"/>
                    </a:lnTo>
                    <a:lnTo>
                      <a:pt x="0" y="9906"/>
                    </a:lnTo>
                    <a:lnTo>
                      <a:pt x="37337" y="9906"/>
                    </a:lnTo>
                    <a:lnTo>
                      <a:pt x="37337" y="0"/>
                    </a:lnTo>
                    <a:close/>
                  </a:path>
                </a:pathLst>
              </a:custGeom>
              <a:solidFill>
                <a:srgbClr val="86868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3" name="object 23"/>
              <p:cNvSpPr/>
              <p:nvPr/>
            </p:nvSpPr>
            <p:spPr>
              <a:xfrm>
                <a:off x="2508504" y="1884045"/>
                <a:ext cx="3430270" cy="0"/>
              </a:xfrm>
              <a:custGeom>
                <a:avLst/>
                <a:gdLst/>
                <a:ahLst/>
                <a:cxnLst/>
                <a:rect l="l" t="t" r="r" b="b"/>
                <a:pathLst>
                  <a:path w="3430270">
                    <a:moveTo>
                      <a:pt x="0" y="0"/>
                    </a:moveTo>
                    <a:lnTo>
                      <a:pt x="3429761" y="0"/>
                    </a:lnTo>
                  </a:path>
                </a:pathLst>
              </a:custGeom>
              <a:ln w="9906">
                <a:solidFill>
                  <a:srgbClr val="868686"/>
                </a:solidFill>
                <a:prstDash val="sysDash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4" name="object 24"/>
              <p:cNvSpPr/>
              <p:nvPr/>
            </p:nvSpPr>
            <p:spPr>
              <a:xfrm>
                <a:off x="5966460" y="1879092"/>
                <a:ext cx="6350" cy="10160"/>
              </a:xfrm>
              <a:custGeom>
                <a:avLst/>
                <a:gdLst/>
                <a:ahLst/>
                <a:cxnLst/>
                <a:rect l="l" t="t" r="r" b="b"/>
                <a:pathLst>
                  <a:path w="6350" h="10160">
                    <a:moveTo>
                      <a:pt x="6095" y="0"/>
                    </a:moveTo>
                    <a:lnTo>
                      <a:pt x="0" y="0"/>
                    </a:lnTo>
                    <a:lnTo>
                      <a:pt x="0" y="9906"/>
                    </a:lnTo>
                    <a:lnTo>
                      <a:pt x="6095" y="9906"/>
                    </a:lnTo>
                    <a:lnTo>
                      <a:pt x="6095" y="0"/>
                    </a:lnTo>
                    <a:close/>
                  </a:path>
                </a:pathLst>
              </a:custGeom>
              <a:solidFill>
                <a:srgbClr val="86868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25" name="object 25"/>
            <p:cNvGrpSpPr/>
            <p:nvPr/>
          </p:nvGrpSpPr>
          <p:grpSpPr>
            <a:xfrm>
              <a:off x="5262373" y="1685544"/>
              <a:ext cx="3529965" cy="10160"/>
              <a:chOff x="2442972" y="1685544"/>
              <a:chExt cx="3529965" cy="10160"/>
            </a:xfrm>
          </p:grpSpPr>
          <p:sp>
            <p:nvSpPr>
              <p:cNvPr id="26" name="object 26"/>
              <p:cNvSpPr/>
              <p:nvPr/>
            </p:nvSpPr>
            <p:spPr>
              <a:xfrm>
                <a:off x="2442972" y="1685544"/>
                <a:ext cx="37465" cy="1016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10160">
                    <a:moveTo>
                      <a:pt x="37337" y="0"/>
                    </a:moveTo>
                    <a:lnTo>
                      <a:pt x="0" y="0"/>
                    </a:lnTo>
                    <a:lnTo>
                      <a:pt x="0" y="9906"/>
                    </a:lnTo>
                    <a:lnTo>
                      <a:pt x="37337" y="9906"/>
                    </a:lnTo>
                    <a:lnTo>
                      <a:pt x="37337" y="0"/>
                    </a:lnTo>
                    <a:close/>
                  </a:path>
                </a:pathLst>
              </a:custGeom>
              <a:solidFill>
                <a:srgbClr val="86868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7" name="object 27"/>
              <p:cNvSpPr/>
              <p:nvPr/>
            </p:nvSpPr>
            <p:spPr>
              <a:xfrm>
                <a:off x="2508504" y="1690497"/>
                <a:ext cx="3430270" cy="0"/>
              </a:xfrm>
              <a:custGeom>
                <a:avLst/>
                <a:gdLst/>
                <a:ahLst/>
                <a:cxnLst/>
                <a:rect l="l" t="t" r="r" b="b"/>
                <a:pathLst>
                  <a:path w="3430270">
                    <a:moveTo>
                      <a:pt x="0" y="0"/>
                    </a:moveTo>
                    <a:lnTo>
                      <a:pt x="3429761" y="0"/>
                    </a:lnTo>
                  </a:path>
                </a:pathLst>
              </a:custGeom>
              <a:ln w="9906">
                <a:solidFill>
                  <a:srgbClr val="868686"/>
                </a:solidFill>
                <a:prstDash val="sysDash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8" name="object 28"/>
              <p:cNvSpPr/>
              <p:nvPr/>
            </p:nvSpPr>
            <p:spPr>
              <a:xfrm>
                <a:off x="5966460" y="1685544"/>
                <a:ext cx="6350" cy="10160"/>
              </a:xfrm>
              <a:custGeom>
                <a:avLst/>
                <a:gdLst/>
                <a:ahLst/>
                <a:cxnLst/>
                <a:rect l="l" t="t" r="r" b="b"/>
                <a:pathLst>
                  <a:path w="6350" h="10160">
                    <a:moveTo>
                      <a:pt x="6095" y="0"/>
                    </a:moveTo>
                    <a:lnTo>
                      <a:pt x="0" y="0"/>
                    </a:lnTo>
                    <a:lnTo>
                      <a:pt x="0" y="9906"/>
                    </a:lnTo>
                    <a:lnTo>
                      <a:pt x="6095" y="9906"/>
                    </a:lnTo>
                    <a:lnTo>
                      <a:pt x="6095" y="0"/>
                    </a:lnTo>
                    <a:close/>
                  </a:path>
                </a:pathLst>
              </a:custGeom>
              <a:solidFill>
                <a:srgbClr val="86868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29" name="object 29"/>
            <p:cNvGrpSpPr/>
            <p:nvPr/>
          </p:nvGrpSpPr>
          <p:grpSpPr>
            <a:xfrm>
              <a:off x="5262373" y="1491997"/>
              <a:ext cx="3529965" cy="9525"/>
              <a:chOff x="2442972" y="1491996"/>
              <a:chExt cx="3529965" cy="9525"/>
            </a:xfrm>
          </p:grpSpPr>
          <p:sp>
            <p:nvSpPr>
              <p:cNvPr id="30" name="object 30"/>
              <p:cNvSpPr/>
              <p:nvPr/>
            </p:nvSpPr>
            <p:spPr>
              <a:xfrm>
                <a:off x="2442972" y="1491996"/>
                <a:ext cx="3746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9525">
                    <a:moveTo>
                      <a:pt x="37337" y="0"/>
                    </a:moveTo>
                    <a:lnTo>
                      <a:pt x="0" y="0"/>
                    </a:lnTo>
                    <a:lnTo>
                      <a:pt x="0" y="9143"/>
                    </a:lnTo>
                    <a:lnTo>
                      <a:pt x="37337" y="9143"/>
                    </a:lnTo>
                    <a:lnTo>
                      <a:pt x="37337" y="0"/>
                    </a:lnTo>
                    <a:close/>
                  </a:path>
                </a:pathLst>
              </a:custGeom>
              <a:solidFill>
                <a:srgbClr val="86868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1" name="object 31"/>
              <p:cNvSpPr/>
              <p:nvPr/>
            </p:nvSpPr>
            <p:spPr>
              <a:xfrm>
                <a:off x="2508504" y="1496567"/>
                <a:ext cx="3430270" cy="0"/>
              </a:xfrm>
              <a:custGeom>
                <a:avLst/>
                <a:gdLst/>
                <a:ahLst/>
                <a:cxnLst/>
                <a:rect l="l" t="t" r="r" b="b"/>
                <a:pathLst>
                  <a:path w="3430270">
                    <a:moveTo>
                      <a:pt x="0" y="0"/>
                    </a:moveTo>
                    <a:lnTo>
                      <a:pt x="3429761" y="0"/>
                    </a:lnTo>
                  </a:path>
                </a:pathLst>
              </a:custGeom>
              <a:ln w="9143">
                <a:solidFill>
                  <a:srgbClr val="868686"/>
                </a:solidFill>
                <a:prstDash val="sysDash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2" name="object 32"/>
              <p:cNvSpPr/>
              <p:nvPr/>
            </p:nvSpPr>
            <p:spPr>
              <a:xfrm>
                <a:off x="5966460" y="1491996"/>
                <a:ext cx="63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350" h="9525">
                    <a:moveTo>
                      <a:pt x="6095" y="0"/>
                    </a:moveTo>
                    <a:lnTo>
                      <a:pt x="0" y="0"/>
                    </a:lnTo>
                    <a:lnTo>
                      <a:pt x="0" y="9143"/>
                    </a:lnTo>
                    <a:lnTo>
                      <a:pt x="6095" y="9143"/>
                    </a:lnTo>
                    <a:lnTo>
                      <a:pt x="6095" y="0"/>
                    </a:lnTo>
                    <a:close/>
                  </a:path>
                </a:pathLst>
              </a:custGeom>
              <a:solidFill>
                <a:srgbClr val="86868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33" name="object 33"/>
            <p:cNvGrpSpPr/>
            <p:nvPr/>
          </p:nvGrpSpPr>
          <p:grpSpPr>
            <a:xfrm>
              <a:off x="5262373" y="1299211"/>
              <a:ext cx="3529965" cy="9525"/>
              <a:chOff x="2442972" y="1299210"/>
              <a:chExt cx="3529965" cy="9525"/>
            </a:xfrm>
          </p:grpSpPr>
          <p:sp>
            <p:nvSpPr>
              <p:cNvPr id="34" name="object 34"/>
              <p:cNvSpPr/>
              <p:nvPr/>
            </p:nvSpPr>
            <p:spPr>
              <a:xfrm>
                <a:off x="2442972" y="1299210"/>
                <a:ext cx="3746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9525">
                    <a:moveTo>
                      <a:pt x="37337" y="0"/>
                    </a:moveTo>
                    <a:lnTo>
                      <a:pt x="0" y="0"/>
                    </a:lnTo>
                    <a:lnTo>
                      <a:pt x="0" y="9144"/>
                    </a:lnTo>
                    <a:lnTo>
                      <a:pt x="37337" y="9144"/>
                    </a:lnTo>
                    <a:lnTo>
                      <a:pt x="37337" y="0"/>
                    </a:lnTo>
                    <a:close/>
                  </a:path>
                </a:pathLst>
              </a:custGeom>
              <a:solidFill>
                <a:srgbClr val="86868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5" name="object 35"/>
              <p:cNvSpPr/>
              <p:nvPr/>
            </p:nvSpPr>
            <p:spPr>
              <a:xfrm>
                <a:off x="2508504" y="1303782"/>
                <a:ext cx="3430270" cy="0"/>
              </a:xfrm>
              <a:custGeom>
                <a:avLst/>
                <a:gdLst/>
                <a:ahLst/>
                <a:cxnLst/>
                <a:rect l="l" t="t" r="r" b="b"/>
                <a:pathLst>
                  <a:path w="3430270">
                    <a:moveTo>
                      <a:pt x="0" y="0"/>
                    </a:moveTo>
                    <a:lnTo>
                      <a:pt x="3429761" y="0"/>
                    </a:lnTo>
                  </a:path>
                </a:pathLst>
              </a:custGeom>
              <a:ln w="9144">
                <a:solidFill>
                  <a:srgbClr val="868686"/>
                </a:solidFill>
                <a:prstDash val="sysDash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6" name="object 36"/>
              <p:cNvSpPr/>
              <p:nvPr/>
            </p:nvSpPr>
            <p:spPr>
              <a:xfrm>
                <a:off x="5966460" y="1299210"/>
                <a:ext cx="63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350" h="9525">
                    <a:moveTo>
                      <a:pt x="6095" y="0"/>
                    </a:moveTo>
                    <a:lnTo>
                      <a:pt x="0" y="0"/>
                    </a:lnTo>
                    <a:lnTo>
                      <a:pt x="0" y="9144"/>
                    </a:lnTo>
                    <a:lnTo>
                      <a:pt x="6095" y="9144"/>
                    </a:lnTo>
                    <a:lnTo>
                      <a:pt x="6095" y="0"/>
                    </a:lnTo>
                    <a:close/>
                  </a:path>
                </a:pathLst>
              </a:custGeom>
              <a:solidFill>
                <a:srgbClr val="86868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37" name="object 37"/>
            <p:cNvGrpSpPr/>
            <p:nvPr/>
          </p:nvGrpSpPr>
          <p:grpSpPr>
            <a:xfrm>
              <a:off x="5229605" y="1105661"/>
              <a:ext cx="3562350" cy="1969770"/>
              <a:chOff x="2410205" y="1105661"/>
              <a:chExt cx="3562350" cy="1969770"/>
            </a:xfrm>
          </p:grpSpPr>
          <p:sp>
            <p:nvSpPr>
              <p:cNvPr id="38" name="object 38"/>
              <p:cNvSpPr/>
              <p:nvPr/>
            </p:nvSpPr>
            <p:spPr>
              <a:xfrm>
                <a:off x="2442971" y="1105661"/>
                <a:ext cx="3746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9525">
                    <a:moveTo>
                      <a:pt x="37337" y="0"/>
                    </a:moveTo>
                    <a:lnTo>
                      <a:pt x="0" y="0"/>
                    </a:lnTo>
                    <a:lnTo>
                      <a:pt x="0" y="9144"/>
                    </a:lnTo>
                    <a:lnTo>
                      <a:pt x="37337" y="9144"/>
                    </a:lnTo>
                    <a:lnTo>
                      <a:pt x="37337" y="0"/>
                    </a:lnTo>
                    <a:close/>
                  </a:path>
                </a:pathLst>
              </a:custGeom>
              <a:solidFill>
                <a:srgbClr val="86868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9" name="object 39"/>
              <p:cNvSpPr/>
              <p:nvPr/>
            </p:nvSpPr>
            <p:spPr>
              <a:xfrm>
                <a:off x="2508503" y="1110234"/>
                <a:ext cx="3430270" cy="0"/>
              </a:xfrm>
              <a:custGeom>
                <a:avLst/>
                <a:gdLst/>
                <a:ahLst/>
                <a:cxnLst/>
                <a:rect l="l" t="t" r="r" b="b"/>
                <a:pathLst>
                  <a:path w="3430270">
                    <a:moveTo>
                      <a:pt x="0" y="0"/>
                    </a:moveTo>
                    <a:lnTo>
                      <a:pt x="3429761" y="0"/>
                    </a:lnTo>
                  </a:path>
                </a:pathLst>
              </a:custGeom>
              <a:ln w="9144">
                <a:solidFill>
                  <a:srgbClr val="868686"/>
                </a:solidFill>
                <a:prstDash val="sysDash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0" name="object 40"/>
              <p:cNvSpPr/>
              <p:nvPr/>
            </p:nvSpPr>
            <p:spPr>
              <a:xfrm>
                <a:off x="2410206" y="1105661"/>
                <a:ext cx="3562350" cy="1969770"/>
              </a:xfrm>
              <a:custGeom>
                <a:avLst/>
                <a:gdLst/>
                <a:ahLst/>
                <a:cxnLst/>
                <a:rect l="l" t="t" r="r" b="b"/>
                <a:pathLst>
                  <a:path w="3562350" h="1969770">
                    <a:moveTo>
                      <a:pt x="3562337" y="0"/>
                    </a:moveTo>
                    <a:lnTo>
                      <a:pt x="3556254" y="0"/>
                    </a:lnTo>
                    <a:lnTo>
                      <a:pt x="3556254" y="9156"/>
                    </a:lnTo>
                    <a:lnTo>
                      <a:pt x="3562337" y="9156"/>
                    </a:lnTo>
                    <a:lnTo>
                      <a:pt x="3562337" y="0"/>
                    </a:lnTo>
                    <a:close/>
                  </a:path>
                  <a:path w="3562350" h="1969770">
                    <a:moveTo>
                      <a:pt x="3562350" y="1933206"/>
                    </a:moveTo>
                    <a:lnTo>
                      <a:pt x="37325" y="1933206"/>
                    </a:lnTo>
                    <a:lnTo>
                      <a:pt x="37325" y="3810"/>
                    </a:lnTo>
                    <a:lnTo>
                      <a:pt x="32766" y="3810"/>
                    </a:lnTo>
                    <a:lnTo>
                      <a:pt x="32766" y="0"/>
                    </a:lnTo>
                    <a:lnTo>
                      <a:pt x="0" y="0"/>
                    </a:lnTo>
                    <a:lnTo>
                      <a:pt x="0" y="8382"/>
                    </a:lnTo>
                    <a:lnTo>
                      <a:pt x="28956" y="8382"/>
                    </a:lnTo>
                    <a:lnTo>
                      <a:pt x="28956" y="193548"/>
                    </a:lnTo>
                    <a:lnTo>
                      <a:pt x="0" y="193548"/>
                    </a:lnTo>
                    <a:lnTo>
                      <a:pt x="0" y="201930"/>
                    </a:lnTo>
                    <a:lnTo>
                      <a:pt x="28956" y="201930"/>
                    </a:lnTo>
                    <a:lnTo>
                      <a:pt x="28956" y="387096"/>
                    </a:lnTo>
                    <a:lnTo>
                      <a:pt x="0" y="387096"/>
                    </a:lnTo>
                    <a:lnTo>
                      <a:pt x="0" y="395478"/>
                    </a:lnTo>
                    <a:lnTo>
                      <a:pt x="28956" y="395478"/>
                    </a:lnTo>
                    <a:lnTo>
                      <a:pt x="28956" y="579882"/>
                    </a:lnTo>
                    <a:lnTo>
                      <a:pt x="0" y="579882"/>
                    </a:lnTo>
                    <a:lnTo>
                      <a:pt x="0" y="588276"/>
                    </a:lnTo>
                    <a:lnTo>
                      <a:pt x="28956" y="588276"/>
                    </a:lnTo>
                    <a:lnTo>
                      <a:pt x="28956" y="773430"/>
                    </a:lnTo>
                    <a:lnTo>
                      <a:pt x="0" y="773430"/>
                    </a:lnTo>
                    <a:lnTo>
                      <a:pt x="0" y="781824"/>
                    </a:lnTo>
                    <a:lnTo>
                      <a:pt x="28956" y="781824"/>
                    </a:lnTo>
                    <a:lnTo>
                      <a:pt x="28956" y="966978"/>
                    </a:lnTo>
                    <a:lnTo>
                      <a:pt x="0" y="966978"/>
                    </a:lnTo>
                    <a:lnTo>
                      <a:pt x="0" y="975372"/>
                    </a:lnTo>
                    <a:lnTo>
                      <a:pt x="28956" y="975372"/>
                    </a:lnTo>
                    <a:lnTo>
                      <a:pt x="28956" y="1159764"/>
                    </a:lnTo>
                    <a:lnTo>
                      <a:pt x="0" y="1159764"/>
                    </a:lnTo>
                    <a:lnTo>
                      <a:pt x="0" y="1168146"/>
                    </a:lnTo>
                    <a:lnTo>
                      <a:pt x="28956" y="1168146"/>
                    </a:lnTo>
                    <a:lnTo>
                      <a:pt x="28956" y="1353312"/>
                    </a:lnTo>
                    <a:lnTo>
                      <a:pt x="0" y="1353312"/>
                    </a:lnTo>
                    <a:lnTo>
                      <a:pt x="0" y="1361694"/>
                    </a:lnTo>
                    <a:lnTo>
                      <a:pt x="28956" y="1361694"/>
                    </a:lnTo>
                    <a:lnTo>
                      <a:pt x="28956" y="1546860"/>
                    </a:lnTo>
                    <a:lnTo>
                      <a:pt x="0" y="1546860"/>
                    </a:lnTo>
                    <a:lnTo>
                      <a:pt x="0" y="1555242"/>
                    </a:lnTo>
                    <a:lnTo>
                      <a:pt x="28956" y="1555242"/>
                    </a:lnTo>
                    <a:lnTo>
                      <a:pt x="28956" y="1740408"/>
                    </a:lnTo>
                    <a:lnTo>
                      <a:pt x="0" y="1740408"/>
                    </a:lnTo>
                    <a:lnTo>
                      <a:pt x="0" y="1748802"/>
                    </a:lnTo>
                    <a:lnTo>
                      <a:pt x="28956" y="1748802"/>
                    </a:lnTo>
                    <a:lnTo>
                      <a:pt x="28956" y="1933194"/>
                    </a:lnTo>
                    <a:lnTo>
                      <a:pt x="0" y="1933194"/>
                    </a:lnTo>
                    <a:lnTo>
                      <a:pt x="0" y="1941576"/>
                    </a:lnTo>
                    <a:lnTo>
                      <a:pt x="28956" y="1941576"/>
                    </a:lnTo>
                    <a:lnTo>
                      <a:pt x="28956" y="1969770"/>
                    </a:lnTo>
                    <a:lnTo>
                      <a:pt x="37325" y="1969770"/>
                    </a:lnTo>
                    <a:lnTo>
                      <a:pt x="37325" y="1941576"/>
                    </a:lnTo>
                    <a:lnTo>
                      <a:pt x="813054" y="1941576"/>
                    </a:lnTo>
                    <a:lnTo>
                      <a:pt x="813054" y="1969770"/>
                    </a:lnTo>
                    <a:lnTo>
                      <a:pt x="821423" y="1969770"/>
                    </a:lnTo>
                    <a:lnTo>
                      <a:pt x="821423" y="1941576"/>
                    </a:lnTo>
                    <a:lnTo>
                      <a:pt x="1597152" y="1941576"/>
                    </a:lnTo>
                    <a:lnTo>
                      <a:pt x="1597152" y="1969770"/>
                    </a:lnTo>
                    <a:lnTo>
                      <a:pt x="1606296" y="1969770"/>
                    </a:lnTo>
                    <a:lnTo>
                      <a:pt x="1606296" y="1941576"/>
                    </a:lnTo>
                    <a:lnTo>
                      <a:pt x="2382012" y="1941576"/>
                    </a:lnTo>
                    <a:lnTo>
                      <a:pt x="2382012" y="1969770"/>
                    </a:lnTo>
                    <a:lnTo>
                      <a:pt x="2390394" y="1969770"/>
                    </a:lnTo>
                    <a:lnTo>
                      <a:pt x="2390394" y="1941576"/>
                    </a:lnTo>
                    <a:lnTo>
                      <a:pt x="3166110" y="1941576"/>
                    </a:lnTo>
                    <a:lnTo>
                      <a:pt x="3166110" y="1969770"/>
                    </a:lnTo>
                    <a:lnTo>
                      <a:pt x="3174492" y="1969770"/>
                    </a:lnTo>
                    <a:lnTo>
                      <a:pt x="3174492" y="1941576"/>
                    </a:lnTo>
                    <a:lnTo>
                      <a:pt x="3562350" y="1941576"/>
                    </a:lnTo>
                    <a:lnTo>
                      <a:pt x="3562350" y="1933206"/>
                    </a:lnTo>
                    <a:close/>
                  </a:path>
                </a:pathLst>
              </a:custGeom>
              <a:solidFill>
                <a:srgbClr val="86868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1" name="object 41"/>
              <p:cNvSpPr/>
              <p:nvPr/>
            </p:nvSpPr>
            <p:spPr>
              <a:xfrm>
                <a:off x="2442972" y="1110233"/>
                <a:ext cx="3348354" cy="1941830"/>
              </a:xfrm>
              <a:custGeom>
                <a:avLst/>
                <a:gdLst/>
                <a:ahLst/>
                <a:cxnLst/>
                <a:rect l="l" t="t" r="r" b="b"/>
                <a:pathLst>
                  <a:path w="3348354" h="1941830">
                    <a:moveTo>
                      <a:pt x="131192" y="0"/>
                    </a:moveTo>
                    <a:lnTo>
                      <a:pt x="104301" y="0"/>
                    </a:lnTo>
                    <a:lnTo>
                      <a:pt x="0" y="1718942"/>
                    </a:lnTo>
                    <a:lnTo>
                      <a:pt x="0" y="1941576"/>
                    </a:lnTo>
                    <a:lnTo>
                      <a:pt x="12192" y="1941576"/>
                    </a:lnTo>
                    <a:lnTo>
                      <a:pt x="12953" y="1940814"/>
                    </a:lnTo>
                    <a:lnTo>
                      <a:pt x="13715" y="1933956"/>
                    </a:lnTo>
                    <a:lnTo>
                      <a:pt x="119895" y="184067"/>
                    </a:lnTo>
                    <a:lnTo>
                      <a:pt x="104393" y="762"/>
                    </a:lnTo>
                    <a:lnTo>
                      <a:pt x="131063" y="0"/>
                    </a:lnTo>
                    <a:lnTo>
                      <a:pt x="131192" y="0"/>
                    </a:lnTo>
                    <a:close/>
                  </a:path>
                  <a:path w="3348354" h="1941830">
                    <a:moveTo>
                      <a:pt x="2210543" y="1171194"/>
                    </a:moveTo>
                    <a:lnTo>
                      <a:pt x="2151125" y="1171194"/>
                    </a:lnTo>
                    <a:lnTo>
                      <a:pt x="3333749" y="1754886"/>
                    </a:lnTo>
                    <a:lnTo>
                      <a:pt x="3342131" y="1752600"/>
                    </a:lnTo>
                    <a:lnTo>
                      <a:pt x="3345179" y="1745742"/>
                    </a:lnTo>
                    <a:lnTo>
                      <a:pt x="3348227" y="1739646"/>
                    </a:lnTo>
                    <a:lnTo>
                      <a:pt x="3345941" y="1731264"/>
                    </a:lnTo>
                    <a:lnTo>
                      <a:pt x="3339083" y="1728216"/>
                    </a:lnTo>
                    <a:lnTo>
                      <a:pt x="2210543" y="1171194"/>
                    </a:lnTo>
                    <a:close/>
                  </a:path>
                  <a:path w="3348354" h="1941830">
                    <a:moveTo>
                      <a:pt x="1059263" y="785622"/>
                    </a:moveTo>
                    <a:lnTo>
                      <a:pt x="982979" y="785622"/>
                    </a:lnTo>
                    <a:lnTo>
                      <a:pt x="978866" y="786545"/>
                    </a:lnTo>
                    <a:lnTo>
                      <a:pt x="1839467" y="1075944"/>
                    </a:lnTo>
                    <a:lnTo>
                      <a:pt x="2152649" y="1171956"/>
                    </a:lnTo>
                    <a:lnTo>
                      <a:pt x="2151125" y="1171194"/>
                    </a:lnTo>
                    <a:lnTo>
                      <a:pt x="2210543" y="1171194"/>
                    </a:lnTo>
                    <a:lnTo>
                      <a:pt x="2162555" y="1147572"/>
                    </a:lnTo>
                    <a:lnTo>
                      <a:pt x="2161793" y="1147572"/>
                    </a:lnTo>
                    <a:lnTo>
                      <a:pt x="2161031" y="1146810"/>
                    </a:lnTo>
                    <a:lnTo>
                      <a:pt x="2160269" y="1146810"/>
                    </a:lnTo>
                    <a:lnTo>
                      <a:pt x="1847849" y="1050798"/>
                    </a:lnTo>
                    <a:lnTo>
                      <a:pt x="1059263" y="785622"/>
                    </a:lnTo>
                    <a:close/>
                  </a:path>
                  <a:path w="3348354" h="1941830">
                    <a:moveTo>
                      <a:pt x="131192" y="0"/>
                    </a:moveTo>
                    <a:lnTo>
                      <a:pt x="131063" y="0"/>
                    </a:lnTo>
                    <a:lnTo>
                      <a:pt x="119895" y="184067"/>
                    </a:lnTo>
                    <a:lnTo>
                      <a:pt x="182879" y="928878"/>
                    </a:lnTo>
                    <a:lnTo>
                      <a:pt x="387857" y="1017270"/>
                    </a:lnTo>
                    <a:lnTo>
                      <a:pt x="392429" y="1019556"/>
                    </a:lnTo>
                    <a:lnTo>
                      <a:pt x="397763" y="1018794"/>
                    </a:lnTo>
                    <a:lnTo>
                      <a:pt x="400811" y="1014984"/>
                    </a:lnTo>
                    <a:lnTo>
                      <a:pt x="423869" y="995172"/>
                    </a:lnTo>
                    <a:lnTo>
                      <a:pt x="384047" y="995172"/>
                    </a:lnTo>
                    <a:lnTo>
                      <a:pt x="389918" y="990074"/>
                    </a:lnTo>
                    <a:lnTo>
                      <a:pt x="229967" y="926592"/>
                    </a:lnTo>
                    <a:lnTo>
                      <a:pt x="209549" y="926592"/>
                    </a:lnTo>
                    <a:lnTo>
                      <a:pt x="201167" y="915162"/>
                    </a:lnTo>
                    <a:lnTo>
                      <a:pt x="208583" y="915162"/>
                    </a:lnTo>
                    <a:lnTo>
                      <a:pt x="131192" y="0"/>
                    </a:lnTo>
                    <a:close/>
                  </a:path>
                  <a:path w="3348354" h="1941830">
                    <a:moveTo>
                      <a:pt x="389918" y="990074"/>
                    </a:moveTo>
                    <a:lnTo>
                      <a:pt x="384047" y="995172"/>
                    </a:lnTo>
                    <a:lnTo>
                      <a:pt x="397001" y="992886"/>
                    </a:lnTo>
                    <a:lnTo>
                      <a:pt x="389918" y="990074"/>
                    </a:lnTo>
                    <a:close/>
                  </a:path>
                  <a:path w="3348354" h="1941830">
                    <a:moveTo>
                      <a:pt x="982217" y="759714"/>
                    </a:moveTo>
                    <a:lnTo>
                      <a:pt x="977645" y="759714"/>
                    </a:lnTo>
                    <a:lnTo>
                      <a:pt x="545591" y="856488"/>
                    </a:lnTo>
                    <a:lnTo>
                      <a:pt x="544067" y="857250"/>
                    </a:lnTo>
                    <a:lnTo>
                      <a:pt x="541781" y="858012"/>
                    </a:lnTo>
                    <a:lnTo>
                      <a:pt x="540257" y="859536"/>
                    </a:lnTo>
                    <a:lnTo>
                      <a:pt x="389918" y="990074"/>
                    </a:lnTo>
                    <a:lnTo>
                      <a:pt x="397001" y="992886"/>
                    </a:lnTo>
                    <a:lnTo>
                      <a:pt x="384047" y="995172"/>
                    </a:lnTo>
                    <a:lnTo>
                      <a:pt x="423869" y="995172"/>
                    </a:lnTo>
                    <a:lnTo>
                      <a:pt x="555123" y="882396"/>
                    </a:lnTo>
                    <a:lnTo>
                      <a:pt x="551687" y="882396"/>
                    </a:lnTo>
                    <a:lnTo>
                      <a:pt x="557783" y="880110"/>
                    </a:lnTo>
                    <a:lnTo>
                      <a:pt x="561875" y="880110"/>
                    </a:lnTo>
                    <a:lnTo>
                      <a:pt x="978866" y="786545"/>
                    </a:lnTo>
                    <a:lnTo>
                      <a:pt x="976121" y="785622"/>
                    </a:lnTo>
                    <a:lnTo>
                      <a:pt x="1059263" y="785622"/>
                    </a:lnTo>
                    <a:lnTo>
                      <a:pt x="982217" y="759714"/>
                    </a:lnTo>
                    <a:close/>
                  </a:path>
                  <a:path w="3348354" h="1941830">
                    <a:moveTo>
                      <a:pt x="201167" y="915162"/>
                    </a:moveTo>
                    <a:lnTo>
                      <a:pt x="209549" y="926592"/>
                    </a:lnTo>
                    <a:lnTo>
                      <a:pt x="208840" y="918207"/>
                    </a:lnTo>
                    <a:lnTo>
                      <a:pt x="201167" y="915162"/>
                    </a:lnTo>
                    <a:close/>
                  </a:path>
                  <a:path w="3348354" h="1941830">
                    <a:moveTo>
                      <a:pt x="208840" y="918207"/>
                    </a:moveTo>
                    <a:lnTo>
                      <a:pt x="209549" y="926592"/>
                    </a:lnTo>
                    <a:lnTo>
                      <a:pt x="229967" y="926592"/>
                    </a:lnTo>
                    <a:lnTo>
                      <a:pt x="208840" y="918207"/>
                    </a:lnTo>
                    <a:close/>
                  </a:path>
                  <a:path w="3348354" h="1941830">
                    <a:moveTo>
                      <a:pt x="208583" y="915162"/>
                    </a:moveTo>
                    <a:lnTo>
                      <a:pt x="201167" y="915162"/>
                    </a:lnTo>
                    <a:lnTo>
                      <a:pt x="208840" y="918207"/>
                    </a:lnTo>
                    <a:lnTo>
                      <a:pt x="208583" y="915162"/>
                    </a:lnTo>
                    <a:close/>
                  </a:path>
                  <a:path w="3348354" h="1941830">
                    <a:moveTo>
                      <a:pt x="557783" y="880110"/>
                    </a:moveTo>
                    <a:lnTo>
                      <a:pt x="551687" y="882396"/>
                    </a:lnTo>
                    <a:lnTo>
                      <a:pt x="556337" y="881352"/>
                    </a:lnTo>
                    <a:lnTo>
                      <a:pt x="557783" y="880110"/>
                    </a:lnTo>
                    <a:close/>
                  </a:path>
                  <a:path w="3348354" h="1941830">
                    <a:moveTo>
                      <a:pt x="556337" y="881352"/>
                    </a:moveTo>
                    <a:lnTo>
                      <a:pt x="551687" y="882396"/>
                    </a:lnTo>
                    <a:lnTo>
                      <a:pt x="555123" y="882396"/>
                    </a:lnTo>
                    <a:lnTo>
                      <a:pt x="556337" y="881352"/>
                    </a:lnTo>
                    <a:close/>
                  </a:path>
                  <a:path w="3348354" h="1941830">
                    <a:moveTo>
                      <a:pt x="561875" y="880110"/>
                    </a:moveTo>
                    <a:lnTo>
                      <a:pt x="557783" y="880110"/>
                    </a:lnTo>
                    <a:lnTo>
                      <a:pt x="556337" y="881352"/>
                    </a:lnTo>
                    <a:lnTo>
                      <a:pt x="561875" y="880110"/>
                    </a:lnTo>
                    <a:close/>
                  </a:path>
                  <a:path w="3348354" h="1941830">
                    <a:moveTo>
                      <a:pt x="982979" y="785622"/>
                    </a:moveTo>
                    <a:lnTo>
                      <a:pt x="976121" y="785622"/>
                    </a:lnTo>
                    <a:lnTo>
                      <a:pt x="978866" y="786545"/>
                    </a:lnTo>
                    <a:lnTo>
                      <a:pt x="982979" y="785622"/>
                    </a:lnTo>
                    <a:close/>
                  </a:path>
                  <a:path w="3348354" h="1941830">
                    <a:moveTo>
                      <a:pt x="131063" y="0"/>
                    </a:moveTo>
                    <a:lnTo>
                      <a:pt x="104393" y="762"/>
                    </a:lnTo>
                    <a:lnTo>
                      <a:pt x="119895" y="184067"/>
                    </a:lnTo>
                    <a:lnTo>
                      <a:pt x="131063" y="0"/>
                    </a:lnTo>
                    <a:close/>
                  </a:path>
                </a:pathLst>
              </a:custGeom>
              <a:solidFill>
                <a:srgbClr val="FF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42" name="object 42"/>
            <p:cNvSpPr txBox="1"/>
            <p:nvPr/>
          </p:nvSpPr>
          <p:spPr>
            <a:xfrm>
              <a:off x="4977636" y="959897"/>
              <a:ext cx="210820" cy="2152650"/>
            </a:xfrm>
            <a:prstGeom prst="rect">
              <a:avLst/>
            </a:prstGeom>
          </p:spPr>
          <p:txBody>
            <a:bodyPr vert="horz" wrap="square" lIns="0" tIns="76200" rIns="0" bIns="0" rtlCol="0">
              <a:spAutoFit/>
            </a:bodyPr>
            <a:lstStyle/>
            <a:p>
              <a:pPr marR="5080" algn="r">
                <a:spcBef>
                  <a:spcPts val="600"/>
                </a:spcBef>
              </a:pPr>
              <a:r>
                <a:rPr sz="850" spc="-25" dirty="0">
                  <a:latin typeface="Arial Unicode MS"/>
                  <a:cs typeface="Arial Unicode MS"/>
                </a:rPr>
                <a:t>100</a:t>
              </a:r>
              <a:endParaRPr sz="850">
                <a:latin typeface="Arial Unicode MS"/>
                <a:cs typeface="Arial Unicode MS"/>
              </a:endParaRPr>
            </a:p>
            <a:p>
              <a:pPr marR="6350" algn="r">
                <a:spcBef>
                  <a:spcPts val="505"/>
                </a:spcBef>
              </a:pPr>
              <a:r>
                <a:rPr sz="850" spc="-25" dirty="0">
                  <a:latin typeface="Arial Unicode MS"/>
                  <a:cs typeface="Arial Unicode MS"/>
                </a:rPr>
                <a:t>90</a:t>
              </a:r>
              <a:endParaRPr sz="850">
                <a:latin typeface="Arial Unicode MS"/>
                <a:cs typeface="Arial Unicode MS"/>
              </a:endParaRPr>
            </a:p>
            <a:p>
              <a:pPr marR="6350" algn="r">
                <a:spcBef>
                  <a:spcPts val="500"/>
                </a:spcBef>
              </a:pPr>
              <a:r>
                <a:rPr sz="850" spc="-25" dirty="0">
                  <a:latin typeface="Arial Unicode MS"/>
                  <a:cs typeface="Arial Unicode MS"/>
                </a:rPr>
                <a:t>80</a:t>
              </a:r>
              <a:endParaRPr sz="850">
                <a:latin typeface="Arial Unicode MS"/>
                <a:cs typeface="Arial Unicode MS"/>
              </a:endParaRPr>
            </a:p>
            <a:p>
              <a:pPr marR="6350" algn="r">
                <a:spcBef>
                  <a:spcPts val="505"/>
                </a:spcBef>
              </a:pPr>
              <a:r>
                <a:rPr sz="850" spc="-25" dirty="0">
                  <a:latin typeface="Arial Unicode MS"/>
                  <a:cs typeface="Arial Unicode MS"/>
                </a:rPr>
                <a:t>70</a:t>
              </a:r>
              <a:endParaRPr sz="850">
                <a:latin typeface="Arial Unicode MS"/>
                <a:cs typeface="Arial Unicode MS"/>
              </a:endParaRPr>
            </a:p>
            <a:p>
              <a:pPr marR="6350" algn="r">
                <a:spcBef>
                  <a:spcPts val="500"/>
                </a:spcBef>
              </a:pPr>
              <a:r>
                <a:rPr sz="850" spc="-25" dirty="0">
                  <a:latin typeface="Arial Unicode MS"/>
                  <a:cs typeface="Arial Unicode MS"/>
                </a:rPr>
                <a:t>60</a:t>
              </a:r>
              <a:endParaRPr sz="850">
                <a:latin typeface="Arial Unicode MS"/>
                <a:cs typeface="Arial Unicode MS"/>
              </a:endParaRPr>
            </a:p>
            <a:p>
              <a:pPr marR="6350" algn="r">
                <a:spcBef>
                  <a:spcPts val="500"/>
                </a:spcBef>
              </a:pPr>
              <a:r>
                <a:rPr sz="850" spc="-25" dirty="0">
                  <a:latin typeface="Arial Unicode MS"/>
                  <a:cs typeface="Arial Unicode MS"/>
                </a:rPr>
                <a:t>50</a:t>
              </a:r>
              <a:endParaRPr sz="850">
                <a:latin typeface="Arial Unicode MS"/>
                <a:cs typeface="Arial Unicode MS"/>
              </a:endParaRPr>
            </a:p>
            <a:p>
              <a:pPr marR="6350" algn="r">
                <a:spcBef>
                  <a:spcPts val="505"/>
                </a:spcBef>
              </a:pPr>
              <a:r>
                <a:rPr sz="850" spc="-25" dirty="0">
                  <a:latin typeface="Arial Unicode MS"/>
                  <a:cs typeface="Arial Unicode MS"/>
                </a:rPr>
                <a:t>40</a:t>
              </a:r>
              <a:endParaRPr sz="850">
                <a:latin typeface="Arial Unicode MS"/>
                <a:cs typeface="Arial Unicode MS"/>
              </a:endParaRPr>
            </a:p>
            <a:p>
              <a:pPr marR="6350" algn="r">
                <a:spcBef>
                  <a:spcPts val="505"/>
                </a:spcBef>
              </a:pPr>
              <a:r>
                <a:rPr sz="850" spc="-25" dirty="0">
                  <a:latin typeface="Arial Unicode MS"/>
                  <a:cs typeface="Arial Unicode MS"/>
                </a:rPr>
                <a:t>30</a:t>
              </a:r>
              <a:endParaRPr sz="850">
                <a:latin typeface="Arial Unicode MS"/>
                <a:cs typeface="Arial Unicode MS"/>
              </a:endParaRPr>
            </a:p>
            <a:p>
              <a:pPr marR="6350" algn="r">
                <a:spcBef>
                  <a:spcPts val="500"/>
                </a:spcBef>
              </a:pPr>
              <a:r>
                <a:rPr sz="850" spc="-25" dirty="0">
                  <a:latin typeface="Arial Unicode MS"/>
                  <a:cs typeface="Arial Unicode MS"/>
                </a:rPr>
                <a:t>20</a:t>
              </a:r>
              <a:endParaRPr sz="850">
                <a:latin typeface="Arial Unicode MS"/>
                <a:cs typeface="Arial Unicode MS"/>
              </a:endParaRPr>
            </a:p>
            <a:p>
              <a:pPr marR="6350" algn="r">
                <a:spcBef>
                  <a:spcPts val="500"/>
                </a:spcBef>
              </a:pPr>
              <a:r>
                <a:rPr sz="850" spc="-25" dirty="0">
                  <a:latin typeface="Arial Unicode MS"/>
                  <a:cs typeface="Arial Unicode MS"/>
                </a:rPr>
                <a:t>10</a:t>
              </a:r>
              <a:endParaRPr sz="850">
                <a:latin typeface="Arial Unicode MS"/>
                <a:cs typeface="Arial Unicode MS"/>
              </a:endParaRPr>
            </a:p>
            <a:p>
              <a:pPr marR="8890" algn="r">
                <a:spcBef>
                  <a:spcPts val="505"/>
                </a:spcBef>
              </a:pPr>
              <a:r>
                <a:rPr sz="850" spc="10" dirty="0">
                  <a:latin typeface="Arial Unicode MS"/>
                  <a:cs typeface="Arial Unicode MS"/>
                </a:rPr>
                <a:t>0</a:t>
              </a:r>
              <a:endParaRPr sz="850">
                <a:latin typeface="Arial Unicode MS"/>
                <a:cs typeface="Arial Unicode MS"/>
              </a:endParaRPr>
            </a:p>
          </p:txBody>
        </p:sp>
        <p:sp>
          <p:nvSpPr>
            <p:cNvPr id="43" name="object 43"/>
            <p:cNvSpPr txBox="1"/>
            <p:nvPr/>
          </p:nvSpPr>
          <p:spPr>
            <a:xfrm>
              <a:off x="6506972" y="1321595"/>
              <a:ext cx="1920239" cy="559001"/>
            </a:xfrm>
            <a:prstGeom prst="rect">
              <a:avLst/>
            </a:prstGeom>
          </p:spPr>
          <p:txBody>
            <a:bodyPr vert="horz" wrap="square" lIns="0" tIns="33655" rIns="0" bIns="0" rtlCol="0">
              <a:spAutoFit/>
            </a:bodyPr>
            <a:lstStyle/>
            <a:p>
              <a:pPr marL="12700">
                <a:spcBef>
                  <a:spcPts val="265"/>
                </a:spcBef>
              </a:pPr>
              <a:r>
                <a:rPr sz="1400" dirty="0">
                  <a:latin typeface="Arial Unicode MS"/>
                  <a:cs typeface="Arial Unicode MS"/>
                </a:rPr>
                <a:t>Tiempo</a:t>
              </a:r>
              <a:r>
                <a:rPr sz="1400" spc="20" dirty="0">
                  <a:latin typeface="Arial Unicode MS"/>
                  <a:cs typeface="Arial Unicode MS"/>
                </a:rPr>
                <a:t> </a:t>
              </a:r>
              <a:r>
                <a:rPr sz="1400" dirty="0">
                  <a:latin typeface="Arial Unicode MS"/>
                  <a:cs typeface="Arial Unicode MS"/>
                </a:rPr>
                <a:t>de</a:t>
              </a:r>
              <a:r>
                <a:rPr sz="1400" spc="25" dirty="0">
                  <a:latin typeface="Arial Unicode MS"/>
                  <a:cs typeface="Arial Unicode MS"/>
                </a:rPr>
                <a:t> </a:t>
              </a:r>
              <a:r>
                <a:rPr sz="1400" dirty="0">
                  <a:latin typeface="Arial Unicode MS"/>
                  <a:cs typeface="Arial Unicode MS"/>
                </a:rPr>
                <a:t>subida</a:t>
              </a:r>
              <a:r>
                <a:rPr sz="1400" spc="20" dirty="0">
                  <a:latin typeface="Arial Unicode MS"/>
                  <a:cs typeface="Arial Unicode MS"/>
                </a:rPr>
                <a:t> </a:t>
              </a:r>
              <a:r>
                <a:rPr sz="1400" dirty="0">
                  <a:latin typeface="Arial Unicode MS"/>
                  <a:cs typeface="Arial Unicode MS"/>
                </a:rPr>
                <a:t>=</a:t>
              </a:r>
              <a:r>
                <a:rPr sz="1400" spc="25" dirty="0">
                  <a:latin typeface="Arial Unicode MS"/>
                  <a:cs typeface="Arial Unicode MS"/>
                </a:rPr>
                <a:t> </a:t>
              </a:r>
              <a:r>
                <a:rPr sz="1400" dirty="0">
                  <a:latin typeface="Arial Unicode MS"/>
                  <a:cs typeface="Arial Unicode MS"/>
                </a:rPr>
                <a:t>0,7</a:t>
              </a:r>
              <a:r>
                <a:rPr sz="1400" spc="20" dirty="0">
                  <a:latin typeface="Arial Unicode MS"/>
                  <a:cs typeface="Arial Unicode MS"/>
                </a:rPr>
                <a:t> </a:t>
              </a:r>
              <a:r>
                <a:rPr sz="1400" dirty="0">
                  <a:latin typeface="Arial Unicode MS"/>
                  <a:cs typeface="Arial Unicode MS"/>
                </a:rPr>
                <a:t>a</a:t>
              </a:r>
              <a:r>
                <a:rPr sz="1400" spc="25" dirty="0">
                  <a:latin typeface="Arial Unicode MS"/>
                  <a:cs typeface="Arial Unicode MS"/>
                </a:rPr>
                <a:t> </a:t>
              </a:r>
              <a:r>
                <a:rPr sz="1400" dirty="0">
                  <a:latin typeface="Arial Unicode MS"/>
                  <a:cs typeface="Arial Unicode MS"/>
                </a:rPr>
                <a:t>1</a:t>
              </a:r>
              <a:r>
                <a:rPr sz="1400" spc="20" dirty="0">
                  <a:latin typeface="Arial Unicode MS"/>
                  <a:cs typeface="Arial Unicode MS"/>
                </a:rPr>
                <a:t> </a:t>
              </a:r>
              <a:r>
                <a:rPr sz="1400" spc="-25" dirty="0">
                  <a:latin typeface="Arial Unicode MS"/>
                  <a:cs typeface="Arial Unicode MS"/>
                </a:rPr>
                <a:t>ns</a:t>
              </a:r>
              <a:endParaRPr sz="1400" dirty="0">
                <a:latin typeface="Arial Unicode MS"/>
                <a:cs typeface="Arial Unicode MS"/>
              </a:endParaRPr>
            </a:p>
            <a:p>
              <a:pPr marL="12700">
                <a:spcBef>
                  <a:spcPts val="204"/>
                </a:spcBef>
              </a:pPr>
              <a:r>
                <a:rPr sz="1400" dirty="0">
                  <a:latin typeface="Arial Unicode MS"/>
                  <a:cs typeface="Arial Unicode MS"/>
                </a:rPr>
                <a:t>Corriente</a:t>
              </a:r>
              <a:r>
                <a:rPr sz="1400" spc="90" dirty="0">
                  <a:latin typeface="Arial Unicode MS"/>
                  <a:cs typeface="Arial Unicode MS"/>
                </a:rPr>
                <a:t> </a:t>
              </a:r>
              <a:r>
                <a:rPr sz="1400" dirty="0">
                  <a:latin typeface="Arial Unicode MS"/>
                  <a:cs typeface="Arial Unicode MS"/>
                </a:rPr>
                <a:t>especificada</a:t>
              </a:r>
              <a:r>
                <a:rPr sz="1400" spc="90" dirty="0">
                  <a:latin typeface="Arial Unicode MS"/>
                  <a:cs typeface="Arial Unicode MS"/>
                </a:rPr>
                <a:t> </a:t>
              </a:r>
              <a:r>
                <a:rPr sz="1400" dirty="0">
                  <a:latin typeface="Arial Unicode MS"/>
                  <a:cs typeface="Arial Unicode MS"/>
                </a:rPr>
                <a:t>para</a:t>
              </a:r>
              <a:r>
                <a:rPr sz="1400" spc="95" dirty="0">
                  <a:latin typeface="Arial Unicode MS"/>
                  <a:cs typeface="Arial Unicode MS"/>
                </a:rPr>
                <a:t> </a:t>
              </a:r>
              <a:r>
                <a:rPr sz="1400" dirty="0">
                  <a:latin typeface="Arial Unicode MS"/>
                  <a:cs typeface="Arial Unicode MS"/>
                </a:rPr>
                <a:t>30ns</a:t>
              </a:r>
              <a:r>
                <a:rPr sz="1400" spc="90" dirty="0">
                  <a:latin typeface="Arial Unicode MS"/>
                  <a:cs typeface="Arial Unicode MS"/>
                </a:rPr>
                <a:t> </a:t>
              </a:r>
              <a:r>
                <a:rPr sz="1400" dirty="0">
                  <a:latin typeface="Arial Unicode MS"/>
                  <a:cs typeface="Arial Unicode MS"/>
                </a:rPr>
                <a:t>y</a:t>
              </a:r>
              <a:r>
                <a:rPr sz="1400" spc="95" dirty="0">
                  <a:latin typeface="Arial Unicode MS"/>
                  <a:cs typeface="Arial Unicode MS"/>
                </a:rPr>
                <a:t> </a:t>
              </a:r>
              <a:r>
                <a:rPr sz="1400" spc="-20" dirty="0">
                  <a:latin typeface="Arial Unicode MS"/>
                  <a:cs typeface="Arial Unicode MS"/>
                </a:rPr>
                <a:t>60ns</a:t>
              </a:r>
              <a:endParaRPr sz="1400" dirty="0">
                <a:latin typeface="Arial Unicode MS"/>
                <a:cs typeface="Arial Unicode MS"/>
              </a:endParaRPr>
            </a:p>
          </p:txBody>
        </p:sp>
        <p:sp>
          <p:nvSpPr>
            <p:cNvPr id="44" name="object 44"/>
            <p:cNvSpPr txBox="1"/>
            <p:nvPr/>
          </p:nvSpPr>
          <p:spPr>
            <a:xfrm>
              <a:off x="5219950" y="3085113"/>
              <a:ext cx="87630" cy="14362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850" spc="10" dirty="0">
                  <a:latin typeface="Arial Unicode MS"/>
                  <a:cs typeface="Arial Unicode MS"/>
                </a:rPr>
                <a:t>0</a:t>
              </a:r>
              <a:endParaRPr sz="850">
                <a:latin typeface="Arial Unicode MS"/>
                <a:cs typeface="Arial Unicode MS"/>
              </a:endParaRPr>
            </a:p>
          </p:txBody>
        </p:sp>
        <p:sp>
          <p:nvSpPr>
            <p:cNvPr id="45" name="object 45"/>
            <p:cNvSpPr txBox="1"/>
            <p:nvPr/>
          </p:nvSpPr>
          <p:spPr>
            <a:xfrm>
              <a:off x="5974314" y="3085113"/>
              <a:ext cx="149225" cy="14362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850" spc="-25" dirty="0">
                  <a:latin typeface="Arial Unicode MS"/>
                  <a:cs typeface="Arial Unicode MS"/>
                </a:rPr>
                <a:t>20</a:t>
              </a:r>
              <a:endParaRPr sz="850">
                <a:latin typeface="Arial Unicode MS"/>
                <a:cs typeface="Arial Unicode MS"/>
              </a:endParaRPr>
            </a:p>
          </p:txBody>
        </p:sp>
        <p:sp>
          <p:nvSpPr>
            <p:cNvPr id="46" name="object 46"/>
            <p:cNvSpPr txBox="1"/>
            <p:nvPr/>
          </p:nvSpPr>
          <p:spPr>
            <a:xfrm>
              <a:off x="6758377" y="3085112"/>
              <a:ext cx="673625" cy="32088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850" spc="-25" dirty="0">
                  <a:latin typeface="Arial Unicode MS"/>
                  <a:cs typeface="Arial Unicode MS"/>
                </a:rPr>
                <a:t>40</a:t>
              </a:r>
              <a:endParaRPr sz="850" dirty="0">
                <a:latin typeface="Arial Unicode MS"/>
                <a:cs typeface="Arial Unicode MS"/>
              </a:endParaRPr>
            </a:p>
            <a:p>
              <a:pPr marL="28575">
                <a:spcBef>
                  <a:spcPts val="585"/>
                </a:spcBef>
              </a:pPr>
              <a:r>
                <a:rPr sz="1200" b="1" dirty="0">
                  <a:latin typeface="Arial"/>
                  <a:cs typeface="Arial"/>
                </a:rPr>
                <a:t>Tiempo</a:t>
              </a:r>
              <a:r>
                <a:rPr sz="1200" b="1" spc="70" dirty="0">
                  <a:latin typeface="Arial"/>
                  <a:cs typeface="Arial"/>
                </a:rPr>
                <a:t> </a:t>
              </a:r>
              <a:r>
                <a:rPr sz="1200" b="1" spc="-20" dirty="0">
                  <a:latin typeface="Arial"/>
                  <a:cs typeface="Arial"/>
                </a:rPr>
                <a:t>(ns)</a:t>
              </a:r>
              <a:endParaRPr sz="1200" dirty="0">
                <a:latin typeface="Arial"/>
                <a:cs typeface="Arial"/>
              </a:endParaRPr>
            </a:p>
          </p:txBody>
        </p:sp>
        <p:sp>
          <p:nvSpPr>
            <p:cNvPr id="47" name="object 47"/>
            <p:cNvSpPr txBox="1"/>
            <p:nvPr/>
          </p:nvSpPr>
          <p:spPr>
            <a:xfrm>
              <a:off x="7543196" y="3085113"/>
              <a:ext cx="149225" cy="14362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850" spc="-25" dirty="0">
                  <a:latin typeface="Arial Unicode MS"/>
                  <a:cs typeface="Arial Unicode MS"/>
                </a:rPr>
                <a:t>60</a:t>
              </a:r>
              <a:endParaRPr sz="850">
                <a:latin typeface="Arial Unicode MS"/>
                <a:cs typeface="Arial Unicode MS"/>
              </a:endParaRPr>
            </a:p>
          </p:txBody>
        </p:sp>
        <p:sp>
          <p:nvSpPr>
            <p:cNvPr id="48" name="object 48"/>
            <p:cNvSpPr txBox="1"/>
            <p:nvPr/>
          </p:nvSpPr>
          <p:spPr>
            <a:xfrm>
              <a:off x="8327271" y="3085113"/>
              <a:ext cx="149225" cy="14362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850" spc="-25" dirty="0">
                  <a:latin typeface="Arial Unicode MS"/>
                  <a:cs typeface="Arial Unicode MS"/>
                </a:rPr>
                <a:t>80</a:t>
              </a:r>
              <a:endParaRPr sz="850">
                <a:latin typeface="Arial Unicode MS"/>
                <a:cs typeface="Arial Unicode MS"/>
              </a:endParaRPr>
            </a:p>
          </p:txBody>
        </p:sp>
        <p:sp>
          <p:nvSpPr>
            <p:cNvPr id="52" name="object 52"/>
            <p:cNvSpPr txBox="1"/>
            <p:nvPr/>
          </p:nvSpPr>
          <p:spPr>
            <a:xfrm>
              <a:off x="4824691" y="1625141"/>
              <a:ext cx="320511" cy="942340"/>
            </a:xfrm>
            <a:prstGeom prst="rect">
              <a:avLst/>
            </a:prstGeom>
          </p:spPr>
          <p:txBody>
            <a:bodyPr vert="vert270" wrap="square" lIns="0" tIns="18415" rIns="0" bIns="0" rtlCol="0">
              <a:spAutoFit/>
            </a:bodyPr>
            <a:lstStyle/>
            <a:p>
              <a:pPr marL="12700">
                <a:spcBef>
                  <a:spcPts val="145"/>
                </a:spcBef>
              </a:pPr>
              <a:r>
                <a:rPr sz="1400" b="1" dirty="0">
                  <a:latin typeface="Arial"/>
                  <a:cs typeface="Arial"/>
                </a:rPr>
                <a:t>Corriente,</a:t>
              </a:r>
              <a:r>
                <a:rPr sz="1400" b="1" spc="70" dirty="0">
                  <a:latin typeface="Arial"/>
                  <a:cs typeface="Arial"/>
                </a:rPr>
                <a:t> </a:t>
              </a:r>
              <a:r>
                <a:rPr sz="1400" b="1" dirty="0">
                  <a:latin typeface="Arial"/>
                  <a:cs typeface="Arial"/>
                </a:rPr>
                <a:t>%</a:t>
              </a:r>
              <a:r>
                <a:rPr sz="1400" b="1" spc="70" dirty="0">
                  <a:latin typeface="Arial"/>
                  <a:cs typeface="Arial"/>
                </a:rPr>
                <a:t> </a:t>
              </a:r>
              <a:r>
                <a:rPr sz="1400" b="1" dirty="0">
                  <a:latin typeface="Arial"/>
                  <a:cs typeface="Arial"/>
                </a:rPr>
                <a:t>del</a:t>
              </a:r>
              <a:r>
                <a:rPr sz="1400" b="1" spc="70" dirty="0">
                  <a:latin typeface="Arial"/>
                  <a:cs typeface="Arial"/>
                </a:rPr>
                <a:t> </a:t>
              </a:r>
              <a:r>
                <a:rPr sz="1400" b="1" spc="-20" dirty="0">
                  <a:latin typeface="Arial"/>
                  <a:cs typeface="Arial"/>
                </a:rPr>
                <a:t>pico</a:t>
              </a:r>
              <a:endParaRPr sz="1400" dirty="0">
                <a:latin typeface="Arial"/>
                <a:cs typeface="Arial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object 46"/>
          <p:cNvSpPr txBox="1"/>
          <p:nvPr/>
        </p:nvSpPr>
        <p:spPr>
          <a:xfrm>
            <a:off x="322516" y="447713"/>
            <a:ext cx="12649199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2160"/>
              </a:lnSpc>
              <a:spcBef>
                <a:spcPts val="100"/>
              </a:spcBef>
            </a:pPr>
            <a:r>
              <a:rPr spc="-10" dirty="0">
                <a:latin typeface="Arial Unicode MS"/>
                <a:cs typeface="Arial Unicode MS"/>
              </a:rPr>
              <a:t>Esta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prueba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generalmente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completa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spc="50" dirty="0">
                <a:latin typeface="Arial Unicode MS"/>
                <a:cs typeface="Arial Unicode MS"/>
              </a:rPr>
              <a:t>un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sitio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prueba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área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abierta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spc="-40" dirty="0">
                <a:latin typeface="Arial Unicode MS"/>
                <a:cs typeface="Arial Unicode MS"/>
              </a:rPr>
              <a:t>(OATS)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donde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no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spc="-25" dirty="0" smtClean="0">
                <a:latin typeface="Arial Unicode MS"/>
                <a:cs typeface="Arial Unicode MS"/>
              </a:rPr>
              <a:t>hay</a:t>
            </a:r>
            <a:r>
              <a:rPr lang="es-ES" spc="-2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estructuras</a:t>
            </a:r>
            <a:r>
              <a:rPr spc="135" dirty="0" smtClean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reflectantes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ni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fuentes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radiación.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Por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tanto,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las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medidas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completadas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son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una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indicación </a:t>
            </a:r>
            <a:r>
              <a:rPr dirty="0">
                <a:latin typeface="Arial Unicode MS"/>
                <a:cs typeface="Arial Unicode MS"/>
              </a:rPr>
              <a:t>adecuada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espectro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emisión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relé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protección.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spc="-20" dirty="0">
                <a:latin typeface="Arial Unicode MS"/>
                <a:cs typeface="Arial Unicode MS"/>
              </a:rPr>
              <a:t>En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Figura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5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presenta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spc="50" dirty="0">
                <a:latin typeface="Arial Unicode MS"/>
                <a:cs typeface="Arial Unicode MS"/>
              </a:rPr>
              <a:t>un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ejemplo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spc="25" dirty="0">
                <a:latin typeface="Arial Unicode MS"/>
                <a:cs typeface="Arial Unicode MS"/>
              </a:rPr>
              <a:t>un </a:t>
            </a:r>
            <a:r>
              <a:rPr dirty="0">
                <a:latin typeface="Arial Unicode MS"/>
                <a:cs typeface="Arial Unicode MS"/>
              </a:rPr>
              <a:t>gráfico</a:t>
            </a:r>
            <a:r>
              <a:rPr spc="1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obtenido</a:t>
            </a:r>
            <a:r>
              <a:rPr spc="1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durante</a:t>
            </a:r>
            <a:r>
              <a:rPr spc="1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las</a:t>
            </a:r>
            <a:r>
              <a:rPr spc="1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pruebas</a:t>
            </a:r>
            <a:r>
              <a:rPr spc="1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emisiones</a:t>
            </a:r>
            <a:r>
              <a:rPr spc="160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completadas</a:t>
            </a:r>
            <a:r>
              <a:rPr spc="-10" dirty="0">
                <a:latin typeface="Arial Unicode MS"/>
                <a:cs typeface="Arial Unicode MS"/>
              </a:rPr>
              <a:t>.</a:t>
            </a:r>
            <a:endParaRPr dirty="0">
              <a:latin typeface="Arial Unicode MS"/>
              <a:cs typeface="Arial Unicode MS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895600" y="3882294"/>
            <a:ext cx="6366778" cy="604653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36195" algn="ctr">
              <a:spcBef>
                <a:spcPts val="475"/>
              </a:spcBef>
            </a:pPr>
            <a:r>
              <a:rPr sz="1600" dirty="0">
                <a:latin typeface="Arial Unicode MS"/>
                <a:cs typeface="Arial Unicode MS"/>
              </a:rPr>
              <a:t>Frecuencia</a:t>
            </a:r>
            <a:r>
              <a:rPr sz="1600" dirty="0">
                <a:latin typeface="Arial Unicode MS"/>
                <a:cs typeface="Arial Unicode MS"/>
              </a:rPr>
              <a:t>,</a:t>
            </a:r>
            <a:r>
              <a:rPr sz="1600" spc="60" dirty="0">
                <a:latin typeface="Arial Unicode MS"/>
                <a:cs typeface="Arial Unicode MS"/>
              </a:rPr>
              <a:t> </a:t>
            </a:r>
            <a:r>
              <a:rPr sz="1600" spc="-25" dirty="0">
                <a:latin typeface="Arial Unicode MS"/>
                <a:cs typeface="Arial Unicode MS"/>
              </a:rPr>
              <a:t>MHz</a:t>
            </a:r>
            <a:endParaRPr sz="1600" dirty="0">
              <a:latin typeface="Arial Unicode MS"/>
              <a:cs typeface="Arial Unicode MS"/>
            </a:endParaRPr>
          </a:p>
          <a:p>
            <a:pPr algn="ctr">
              <a:spcBef>
                <a:spcPts val="400"/>
              </a:spcBef>
            </a:pPr>
            <a:r>
              <a:rPr sz="1600" dirty="0">
                <a:latin typeface="Arial Unicode MS"/>
                <a:cs typeface="Arial Unicode MS"/>
              </a:rPr>
              <a:t>Figura</a:t>
            </a:r>
            <a:r>
              <a:rPr sz="1600" spc="8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5.</a:t>
            </a:r>
            <a:r>
              <a:rPr sz="1600" spc="8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Prueba</a:t>
            </a:r>
            <a:r>
              <a:rPr sz="1600" spc="8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8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emisiones</a:t>
            </a:r>
            <a:r>
              <a:rPr sz="1600" spc="8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conducidas</a:t>
            </a:r>
            <a:r>
              <a:rPr sz="1600" spc="8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85" dirty="0">
                <a:latin typeface="Arial Unicode MS"/>
                <a:cs typeface="Arial Unicode MS"/>
              </a:rPr>
              <a:t> </a:t>
            </a:r>
            <a:r>
              <a:rPr sz="1600" spc="-25" dirty="0">
                <a:latin typeface="Arial Unicode MS"/>
                <a:cs typeface="Arial Unicode MS"/>
              </a:rPr>
              <a:t>EMC</a:t>
            </a:r>
            <a:endParaRPr sz="1600" dirty="0">
              <a:latin typeface="Arial Unicode MS"/>
              <a:cs typeface="Arial Unicode MS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69747" y="4561385"/>
            <a:ext cx="12649199" cy="5565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latin typeface="Arial Unicode MS"/>
                <a:cs typeface="Arial Unicode MS"/>
              </a:rPr>
              <a:t>Las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configuraciones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prueba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para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las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pruebas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emisiones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conducidas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radiadas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presentan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 err="1">
                <a:latin typeface="Arial Unicode MS"/>
                <a:cs typeface="Arial Unicode MS"/>
              </a:rPr>
              <a:t>en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spc="-25" dirty="0" smtClean="0">
                <a:latin typeface="Arial Unicode MS"/>
                <a:cs typeface="Arial Unicode MS"/>
              </a:rPr>
              <a:t>la</a:t>
            </a:r>
            <a:r>
              <a:rPr lang="es-ES" spc="-2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Figura</a:t>
            </a:r>
            <a:r>
              <a:rPr spc="100" dirty="0" smtClean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6.</a:t>
            </a:r>
            <a:endParaRPr dirty="0">
              <a:latin typeface="Arial Unicode MS"/>
              <a:cs typeface="Arial Unicode MS"/>
            </a:endParaRPr>
          </a:p>
          <a:p>
            <a:pPr>
              <a:spcBef>
                <a:spcPts val="80"/>
              </a:spcBef>
            </a:pPr>
            <a:endParaRPr sz="600" dirty="0">
              <a:latin typeface="Arial Unicode MS"/>
              <a:cs typeface="Arial Unicode MS"/>
            </a:endParaRPr>
          </a:p>
          <a:p>
            <a:pPr marL="3189605">
              <a:spcBef>
                <a:spcPts val="320"/>
              </a:spcBef>
            </a:pPr>
            <a:endParaRPr sz="800" dirty="0">
              <a:latin typeface="Arial Unicode MS"/>
              <a:cs typeface="Arial Unicode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-28074" y="8988874"/>
            <a:ext cx="13030200" cy="87972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1600" dirty="0">
                <a:latin typeface="Arial Unicode MS"/>
                <a:cs typeface="Arial Unicode MS"/>
              </a:rPr>
              <a:t>Figura</a:t>
            </a:r>
            <a:r>
              <a:rPr sz="1600" spc="9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6.</a:t>
            </a:r>
            <a:r>
              <a:rPr sz="1600" spc="9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Configuraciones</a:t>
            </a:r>
            <a:r>
              <a:rPr sz="1600" spc="9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9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prueba</a:t>
            </a:r>
            <a:r>
              <a:rPr sz="1600" spc="9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90" dirty="0">
                <a:latin typeface="Arial Unicode MS"/>
                <a:cs typeface="Arial Unicode MS"/>
              </a:rPr>
              <a:t> </a:t>
            </a:r>
            <a:r>
              <a:rPr sz="1600" spc="-40" dirty="0">
                <a:latin typeface="Arial Unicode MS"/>
                <a:cs typeface="Arial Unicode MS"/>
              </a:rPr>
              <a:t>EMC</a:t>
            </a:r>
            <a:r>
              <a:rPr sz="1600" spc="90" dirty="0">
                <a:latin typeface="Arial Unicode MS"/>
                <a:cs typeface="Arial Unicode MS"/>
              </a:rPr>
              <a:t> </a:t>
            </a:r>
            <a:endParaRPr lang="es-ES" sz="1600" spc="90" dirty="0" smtClean="0">
              <a:latin typeface="Arial Unicode MS"/>
              <a:cs typeface="Arial Unicode MS"/>
            </a:endParaRPr>
          </a:p>
          <a:p>
            <a:pPr marL="12700" algn="ctr">
              <a:spcBef>
                <a:spcPts val="100"/>
              </a:spcBef>
            </a:pPr>
            <a:r>
              <a:rPr sz="1600" spc="-10" dirty="0" smtClean="0">
                <a:latin typeface="Arial Unicode MS"/>
                <a:cs typeface="Arial Unicode MS"/>
              </a:rPr>
              <a:t>(</a:t>
            </a:r>
            <a:r>
              <a:rPr sz="1600" spc="-10" dirty="0">
                <a:latin typeface="Arial Unicode MS"/>
                <a:cs typeface="Arial Unicode MS"/>
              </a:rPr>
              <a:t>a)</a:t>
            </a:r>
            <a:r>
              <a:rPr sz="1600" spc="9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Configuración</a:t>
            </a:r>
            <a:r>
              <a:rPr sz="1600" spc="9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9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prueba</a:t>
            </a:r>
            <a:r>
              <a:rPr sz="1600" spc="9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9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emisiones</a:t>
            </a:r>
            <a:r>
              <a:rPr sz="1600" spc="9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90" dirty="0">
                <a:latin typeface="Arial Unicode MS"/>
                <a:cs typeface="Arial Unicode MS"/>
              </a:rPr>
              <a:t> </a:t>
            </a:r>
            <a:r>
              <a:rPr sz="1600" spc="-40" dirty="0">
                <a:latin typeface="Arial Unicode MS"/>
                <a:cs typeface="Arial Unicode MS"/>
              </a:rPr>
              <a:t>EMC</a:t>
            </a:r>
            <a:r>
              <a:rPr sz="1600" spc="90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conducida</a:t>
            </a:r>
            <a:endParaRPr sz="1600" dirty="0">
              <a:latin typeface="Arial Unicode MS"/>
              <a:cs typeface="Arial Unicode MS"/>
            </a:endParaRPr>
          </a:p>
          <a:p>
            <a:pPr marL="921385" algn="ctr">
              <a:spcBef>
                <a:spcPts val="930"/>
              </a:spcBef>
            </a:pPr>
            <a:r>
              <a:rPr sz="1600" dirty="0">
                <a:latin typeface="Arial Unicode MS"/>
                <a:cs typeface="Arial Unicode MS"/>
              </a:rPr>
              <a:t>(b)</a:t>
            </a:r>
            <a:r>
              <a:rPr sz="1600" spc="9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Configuración</a:t>
            </a:r>
            <a:r>
              <a:rPr sz="1600" spc="10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10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prueba</a:t>
            </a:r>
            <a:r>
              <a:rPr sz="1600" spc="10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10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emisiones</a:t>
            </a:r>
            <a:r>
              <a:rPr sz="1600" spc="10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radiadas</a:t>
            </a:r>
            <a:r>
              <a:rPr sz="1600" spc="10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en</a:t>
            </a:r>
            <a:r>
              <a:rPr sz="1600" spc="100" dirty="0">
                <a:latin typeface="Arial Unicode MS"/>
                <a:cs typeface="Arial Unicode MS"/>
              </a:rPr>
              <a:t> </a:t>
            </a:r>
            <a:r>
              <a:rPr sz="1600" spc="50" dirty="0">
                <a:latin typeface="Arial Unicode MS"/>
                <a:cs typeface="Arial Unicode MS"/>
              </a:rPr>
              <a:t>un</a:t>
            </a:r>
            <a:r>
              <a:rPr sz="1600" spc="100" dirty="0">
                <a:latin typeface="Arial Unicode MS"/>
                <a:cs typeface="Arial Unicode MS"/>
              </a:rPr>
              <a:t> </a:t>
            </a:r>
            <a:r>
              <a:rPr sz="1600" spc="-20" dirty="0">
                <a:latin typeface="Arial Unicode MS"/>
                <a:cs typeface="Arial Unicode MS"/>
              </a:rPr>
              <a:t>OATS</a:t>
            </a:r>
            <a:endParaRPr sz="1600" dirty="0">
              <a:latin typeface="Arial Unicode MS"/>
              <a:cs typeface="Arial Unicode MS"/>
            </a:endParaRPr>
          </a:p>
        </p:txBody>
      </p:sp>
      <p:grpSp>
        <p:nvGrpSpPr>
          <p:cNvPr id="60" name="Grupo 59"/>
          <p:cNvGrpSpPr/>
          <p:nvPr/>
        </p:nvGrpSpPr>
        <p:grpSpPr>
          <a:xfrm>
            <a:off x="3429000" y="1447801"/>
            <a:ext cx="5410200" cy="2475294"/>
            <a:chOff x="2238433" y="2119546"/>
            <a:chExt cx="3059499" cy="1694517"/>
          </a:xfrm>
        </p:grpSpPr>
        <p:grpSp>
          <p:nvGrpSpPr>
            <p:cNvPr id="61" name="object 4"/>
            <p:cNvGrpSpPr/>
            <p:nvPr/>
          </p:nvGrpSpPr>
          <p:grpSpPr>
            <a:xfrm>
              <a:off x="2500122" y="2268473"/>
              <a:ext cx="2797810" cy="1545590"/>
              <a:chOff x="2500122" y="2268473"/>
              <a:chExt cx="2797810" cy="1545590"/>
            </a:xfrm>
          </p:grpSpPr>
          <p:sp>
            <p:nvSpPr>
              <p:cNvPr id="64" name="object 5"/>
              <p:cNvSpPr/>
              <p:nvPr/>
            </p:nvSpPr>
            <p:spPr>
              <a:xfrm>
                <a:off x="2500122" y="2274569"/>
                <a:ext cx="2797810" cy="1539240"/>
              </a:xfrm>
              <a:custGeom>
                <a:avLst/>
                <a:gdLst/>
                <a:ahLst/>
                <a:cxnLst/>
                <a:rect l="l" t="t" r="r" b="b"/>
                <a:pathLst>
                  <a:path w="2797810" h="1539239">
                    <a:moveTo>
                      <a:pt x="2797302" y="1529346"/>
                    </a:moveTo>
                    <a:lnTo>
                      <a:pt x="9144" y="1529346"/>
                    </a:lnTo>
                    <a:lnTo>
                      <a:pt x="9144" y="0"/>
                    </a:lnTo>
                    <a:lnTo>
                      <a:pt x="0" y="0"/>
                    </a:lnTo>
                    <a:lnTo>
                      <a:pt x="0" y="1534668"/>
                    </a:lnTo>
                    <a:lnTo>
                      <a:pt x="4572" y="1534668"/>
                    </a:lnTo>
                    <a:lnTo>
                      <a:pt x="4572" y="1539240"/>
                    </a:lnTo>
                    <a:lnTo>
                      <a:pt x="2797302" y="1539240"/>
                    </a:lnTo>
                    <a:lnTo>
                      <a:pt x="2797302" y="1529346"/>
                    </a:lnTo>
                    <a:close/>
                  </a:path>
                </a:pathLst>
              </a:custGeom>
              <a:solidFill>
                <a:srgbClr val="4A7EB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5" name="object 6"/>
              <p:cNvSpPr/>
              <p:nvPr/>
            </p:nvSpPr>
            <p:spPr>
              <a:xfrm>
                <a:off x="2710434" y="2929889"/>
                <a:ext cx="2234565" cy="146685"/>
              </a:xfrm>
              <a:custGeom>
                <a:avLst/>
                <a:gdLst/>
                <a:ahLst/>
                <a:cxnLst/>
                <a:rect l="l" t="t" r="r" b="b"/>
                <a:pathLst>
                  <a:path w="2234565" h="146685">
                    <a:moveTo>
                      <a:pt x="48768" y="0"/>
                    </a:moveTo>
                    <a:lnTo>
                      <a:pt x="0" y="0"/>
                    </a:lnTo>
                    <a:lnTo>
                      <a:pt x="0" y="12204"/>
                    </a:lnTo>
                    <a:lnTo>
                      <a:pt x="48768" y="12204"/>
                    </a:lnTo>
                    <a:lnTo>
                      <a:pt x="48768" y="0"/>
                    </a:lnTo>
                    <a:close/>
                  </a:path>
                  <a:path w="2234565" h="146685">
                    <a:moveTo>
                      <a:pt x="97523" y="0"/>
                    </a:moveTo>
                    <a:lnTo>
                      <a:pt x="85344" y="0"/>
                    </a:lnTo>
                    <a:lnTo>
                      <a:pt x="85344" y="12204"/>
                    </a:lnTo>
                    <a:lnTo>
                      <a:pt x="97523" y="12204"/>
                    </a:lnTo>
                    <a:lnTo>
                      <a:pt x="97523" y="0"/>
                    </a:lnTo>
                    <a:close/>
                  </a:path>
                  <a:path w="2234565" h="146685">
                    <a:moveTo>
                      <a:pt x="182880" y="0"/>
                    </a:moveTo>
                    <a:lnTo>
                      <a:pt x="134112" y="0"/>
                    </a:lnTo>
                    <a:lnTo>
                      <a:pt x="134112" y="12204"/>
                    </a:lnTo>
                    <a:lnTo>
                      <a:pt x="182880" y="12204"/>
                    </a:lnTo>
                    <a:lnTo>
                      <a:pt x="182880" y="0"/>
                    </a:lnTo>
                    <a:close/>
                  </a:path>
                  <a:path w="2234565" h="146685">
                    <a:moveTo>
                      <a:pt x="231635" y="0"/>
                    </a:moveTo>
                    <a:lnTo>
                      <a:pt x="219456" y="0"/>
                    </a:lnTo>
                    <a:lnTo>
                      <a:pt x="219456" y="12204"/>
                    </a:lnTo>
                    <a:lnTo>
                      <a:pt x="231635" y="12204"/>
                    </a:lnTo>
                    <a:lnTo>
                      <a:pt x="231635" y="0"/>
                    </a:lnTo>
                    <a:close/>
                  </a:path>
                  <a:path w="2234565" h="146685">
                    <a:moveTo>
                      <a:pt x="316992" y="0"/>
                    </a:moveTo>
                    <a:lnTo>
                      <a:pt x="268224" y="0"/>
                    </a:lnTo>
                    <a:lnTo>
                      <a:pt x="268224" y="12204"/>
                    </a:lnTo>
                    <a:lnTo>
                      <a:pt x="316992" y="12204"/>
                    </a:lnTo>
                    <a:lnTo>
                      <a:pt x="316992" y="0"/>
                    </a:lnTo>
                    <a:close/>
                  </a:path>
                  <a:path w="2234565" h="146685">
                    <a:moveTo>
                      <a:pt x="365760" y="0"/>
                    </a:moveTo>
                    <a:lnTo>
                      <a:pt x="353568" y="0"/>
                    </a:lnTo>
                    <a:lnTo>
                      <a:pt x="353568" y="12204"/>
                    </a:lnTo>
                    <a:lnTo>
                      <a:pt x="365760" y="12204"/>
                    </a:lnTo>
                    <a:lnTo>
                      <a:pt x="365760" y="0"/>
                    </a:lnTo>
                    <a:close/>
                  </a:path>
                  <a:path w="2234565" h="146685">
                    <a:moveTo>
                      <a:pt x="451104" y="0"/>
                    </a:moveTo>
                    <a:lnTo>
                      <a:pt x="402336" y="0"/>
                    </a:lnTo>
                    <a:lnTo>
                      <a:pt x="402336" y="12204"/>
                    </a:lnTo>
                    <a:lnTo>
                      <a:pt x="451104" y="12204"/>
                    </a:lnTo>
                    <a:lnTo>
                      <a:pt x="451104" y="0"/>
                    </a:lnTo>
                    <a:close/>
                  </a:path>
                  <a:path w="2234565" h="146685">
                    <a:moveTo>
                      <a:pt x="475488" y="91440"/>
                    </a:moveTo>
                    <a:lnTo>
                      <a:pt x="463296" y="91440"/>
                    </a:lnTo>
                    <a:lnTo>
                      <a:pt x="463296" y="103644"/>
                    </a:lnTo>
                    <a:lnTo>
                      <a:pt x="475488" y="103644"/>
                    </a:lnTo>
                    <a:lnTo>
                      <a:pt x="475488" y="91440"/>
                    </a:lnTo>
                    <a:close/>
                  </a:path>
                  <a:path w="2234565" h="146685">
                    <a:moveTo>
                      <a:pt x="475488" y="6096"/>
                    </a:moveTo>
                    <a:lnTo>
                      <a:pt x="463296" y="6096"/>
                    </a:lnTo>
                    <a:lnTo>
                      <a:pt x="463296" y="54864"/>
                    </a:lnTo>
                    <a:lnTo>
                      <a:pt x="475488" y="54864"/>
                    </a:lnTo>
                    <a:lnTo>
                      <a:pt x="475488" y="6096"/>
                    </a:lnTo>
                    <a:close/>
                  </a:path>
                  <a:path w="2234565" h="146685">
                    <a:moveTo>
                      <a:pt x="518160" y="134112"/>
                    </a:moveTo>
                    <a:lnTo>
                      <a:pt x="469392" y="134112"/>
                    </a:lnTo>
                    <a:lnTo>
                      <a:pt x="469392" y="139446"/>
                    </a:lnTo>
                    <a:lnTo>
                      <a:pt x="463296" y="139446"/>
                    </a:lnTo>
                    <a:lnTo>
                      <a:pt x="463296" y="140208"/>
                    </a:lnTo>
                    <a:lnTo>
                      <a:pt x="469392" y="140208"/>
                    </a:lnTo>
                    <a:lnTo>
                      <a:pt x="469392" y="146304"/>
                    </a:lnTo>
                    <a:lnTo>
                      <a:pt x="518160" y="146304"/>
                    </a:lnTo>
                    <a:lnTo>
                      <a:pt x="518160" y="134112"/>
                    </a:lnTo>
                    <a:close/>
                  </a:path>
                  <a:path w="2234565" h="146685">
                    <a:moveTo>
                      <a:pt x="566915" y="134112"/>
                    </a:moveTo>
                    <a:lnTo>
                      <a:pt x="554736" y="134112"/>
                    </a:lnTo>
                    <a:lnTo>
                      <a:pt x="554736" y="146304"/>
                    </a:lnTo>
                    <a:lnTo>
                      <a:pt x="566915" y="146304"/>
                    </a:lnTo>
                    <a:lnTo>
                      <a:pt x="566915" y="134112"/>
                    </a:lnTo>
                    <a:close/>
                  </a:path>
                  <a:path w="2234565" h="146685">
                    <a:moveTo>
                      <a:pt x="652272" y="134112"/>
                    </a:moveTo>
                    <a:lnTo>
                      <a:pt x="603504" y="134112"/>
                    </a:lnTo>
                    <a:lnTo>
                      <a:pt x="603504" y="146304"/>
                    </a:lnTo>
                    <a:lnTo>
                      <a:pt x="652272" y="146304"/>
                    </a:lnTo>
                    <a:lnTo>
                      <a:pt x="652272" y="134112"/>
                    </a:lnTo>
                    <a:close/>
                  </a:path>
                  <a:path w="2234565" h="146685">
                    <a:moveTo>
                      <a:pt x="701027" y="134112"/>
                    </a:moveTo>
                    <a:lnTo>
                      <a:pt x="688848" y="134112"/>
                    </a:lnTo>
                    <a:lnTo>
                      <a:pt x="688848" y="146304"/>
                    </a:lnTo>
                    <a:lnTo>
                      <a:pt x="701027" y="146304"/>
                    </a:lnTo>
                    <a:lnTo>
                      <a:pt x="701027" y="134112"/>
                    </a:lnTo>
                    <a:close/>
                  </a:path>
                  <a:path w="2234565" h="146685">
                    <a:moveTo>
                      <a:pt x="785622" y="134112"/>
                    </a:moveTo>
                    <a:lnTo>
                      <a:pt x="737616" y="134112"/>
                    </a:lnTo>
                    <a:lnTo>
                      <a:pt x="737616" y="146304"/>
                    </a:lnTo>
                    <a:lnTo>
                      <a:pt x="785622" y="146304"/>
                    </a:lnTo>
                    <a:lnTo>
                      <a:pt x="785622" y="134112"/>
                    </a:lnTo>
                    <a:close/>
                  </a:path>
                  <a:path w="2234565" h="146685">
                    <a:moveTo>
                      <a:pt x="834377" y="134112"/>
                    </a:moveTo>
                    <a:lnTo>
                      <a:pt x="822198" y="134112"/>
                    </a:lnTo>
                    <a:lnTo>
                      <a:pt x="822198" y="146304"/>
                    </a:lnTo>
                    <a:lnTo>
                      <a:pt x="834377" y="146304"/>
                    </a:lnTo>
                    <a:lnTo>
                      <a:pt x="834377" y="134112"/>
                    </a:lnTo>
                    <a:close/>
                  </a:path>
                  <a:path w="2234565" h="146685">
                    <a:moveTo>
                      <a:pt x="919734" y="134112"/>
                    </a:moveTo>
                    <a:lnTo>
                      <a:pt x="870966" y="134112"/>
                    </a:lnTo>
                    <a:lnTo>
                      <a:pt x="870966" y="146304"/>
                    </a:lnTo>
                    <a:lnTo>
                      <a:pt x="919734" y="146304"/>
                    </a:lnTo>
                    <a:lnTo>
                      <a:pt x="919734" y="134112"/>
                    </a:lnTo>
                    <a:close/>
                  </a:path>
                  <a:path w="2234565" h="146685">
                    <a:moveTo>
                      <a:pt x="968489" y="134112"/>
                    </a:moveTo>
                    <a:lnTo>
                      <a:pt x="956310" y="134112"/>
                    </a:lnTo>
                    <a:lnTo>
                      <a:pt x="956310" y="146304"/>
                    </a:lnTo>
                    <a:lnTo>
                      <a:pt x="968489" y="146304"/>
                    </a:lnTo>
                    <a:lnTo>
                      <a:pt x="968489" y="134112"/>
                    </a:lnTo>
                    <a:close/>
                  </a:path>
                  <a:path w="2234565" h="146685">
                    <a:moveTo>
                      <a:pt x="1053846" y="134112"/>
                    </a:moveTo>
                    <a:lnTo>
                      <a:pt x="1005078" y="134112"/>
                    </a:lnTo>
                    <a:lnTo>
                      <a:pt x="1005078" y="146304"/>
                    </a:lnTo>
                    <a:lnTo>
                      <a:pt x="1053846" y="146304"/>
                    </a:lnTo>
                    <a:lnTo>
                      <a:pt x="1053846" y="134112"/>
                    </a:lnTo>
                    <a:close/>
                  </a:path>
                  <a:path w="2234565" h="146685">
                    <a:moveTo>
                      <a:pt x="1102601" y="134112"/>
                    </a:moveTo>
                    <a:lnTo>
                      <a:pt x="1090422" y="134112"/>
                    </a:lnTo>
                    <a:lnTo>
                      <a:pt x="1090422" y="146304"/>
                    </a:lnTo>
                    <a:lnTo>
                      <a:pt x="1102601" y="146304"/>
                    </a:lnTo>
                    <a:lnTo>
                      <a:pt x="1102601" y="134112"/>
                    </a:lnTo>
                    <a:close/>
                  </a:path>
                  <a:path w="2234565" h="146685">
                    <a:moveTo>
                      <a:pt x="1187958" y="134112"/>
                    </a:moveTo>
                    <a:lnTo>
                      <a:pt x="1139190" y="134112"/>
                    </a:lnTo>
                    <a:lnTo>
                      <a:pt x="1139190" y="146304"/>
                    </a:lnTo>
                    <a:lnTo>
                      <a:pt x="1187958" y="146304"/>
                    </a:lnTo>
                    <a:lnTo>
                      <a:pt x="1187958" y="134112"/>
                    </a:lnTo>
                    <a:close/>
                  </a:path>
                  <a:path w="2234565" h="146685">
                    <a:moveTo>
                      <a:pt x="1236713" y="134112"/>
                    </a:moveTo>
                    <a:lnTo>
                      <a:pt x="1224534" y="134112"/>
                    </a:lnTo>
                    <a:lnTo>
                      <a:pt x="1224534" y="146304"/>
                    </a:lnTo>
                    <a:lnTo>
                      <a:pt x="1236713" y="146304"/>
                    </a:lnTo>
                    <a:lnTo>
                      <a:pt x="1236713" y="134112"/>
                    </a:lnTo>
                    <a:close/>
                  </a:path>
                  <a:path w="2234565" h="146685">
                    <a:moveTo>
                      <a:pt x="1322070" y="134112"/>
                    </a:moveTo>
                    <a:lnTo>
                      <a:pt x="1273302" y="134112"/>
                    </a:lnTo>
                    <a:lnTo>
                      <a:pt x="1273302" y="146304"/>
                    </a:lnTo>
                    <a:lnTo>
                      <a:pt x="1322070" y="146304"/>
                    </a:lnTo>
                    <a:lnTo>
                      <a:pt x="1322070" y="134112"/>
                    </a:lnTo>
                    <a:close/>
                  </a:path>
                  <a:path w="2234565" h="146685">
                    <a:moveTo>
                      <a:pt x="1370838" y="134112"/>
                    </a:moveTo>
                    <a:lnTo>
                      <a:pt x="1358646" y="134112"/>
                    </a:lnTo>
                    <a:lnTo>
                      <a:pt x="1358646" y="146304"/>
                    </a:lnTo>
                    <a:lnTo>
                      <a:pt x="1370838" y="146304"/>
                    </a:lnTo>
                    <a:lnTo>
                      <a:pt x="1370838" y="134112"/>
                    </a:lnTo>
                    <a:close/>
                  </a:path>
                  <a:path w="2234565" h="146685">
                    <a:moveTo>
                      <a:pt x="1456182" y="134112"/>
                    </a:moveTo>
                    <a:lnTo>
                      <a:pt x="1407414" y="134112"/>
                    </a:lnTo>
                    <a:lnTo>
                      <a:pt x="1407414" y="146304"/>
                    </a:lnTo>
                    <a:lnTo>
                      <a:pt x="1456182" y="146304"/>
                    </a:lnTo>
                    <a:lnTo>
                      <a:pt x="1456182" y="134112"/>
                    </a:lnTo>
                    <a:close/>
                  </a:path>
                  <a:path w="2234565" h="146685">
                    <a:moveTo>
                      <a:pt x="1504950" y="134112"/>
                    </a:moveTo>
                    <a:lnTo>
                      <a:pt x="1492758" y="134112"/>
                    </a:lnTo>
                    <a:lnTo>
                      <a:pt x="1492758" y="146304"/>
                    </a:lnTo>
                    <a:lnTo>
                      <a:pt x="1504950" y="146304"/>
                    </a:lnTo>
                    <a:lnTo>
                      <a:pt x="1504950" y="134112"/>
                    </a:lnTo>
                    <a:close/>
                  </a:path>
                  <a:path w="2234565" h="146685">
                    <a:moveTo>
                      <a:pt x="1590294" y="134112"/>
                    </a:moveTo>
                    <a:lnTo>
                      <a:pt x="1541526" y="134112"/>
                    </a:lnTo>
                    <a:lnTo>
                      <a:pt x="1541526" y="146304"/>
                    </a:lnTo>
                    <a:lnTo>
                      <a:pt x="1590294" y="146304"/>
                    </a:lnTo>
                    <a:lnTo>
                      <a:pt x="1590294" y="134112"/>
                    </a:lnTo>
                    <a:close/>
                  </a:path>
                  <a:path w="2234565" h="146685">
                    <a:moveTo>
                      <a:pt x="1639062" y="134112"/>
                    </a:moveTo>
                    <a:lnTo>
                      <a:pt x="1626870" y="134112"/>
                    </a:lnTo>
                    <a:lnTo>
                      <a:pt x="1626870" y="146304"/>
                    </a:lnTo>
                    <a:lnTo>
                      <a:pt x="1639062" y="146304"/>
                    </a:lnTo>
                    <a:lnTo>
                      <a:pt x="1639062" y="134112"/>
                    </a:lnTo>
                    <a:close/>
                  </a:path>
                  <a:path w="2234565" h="146685">
                    <a:moveTo>
                      <a:pt x="1724406" y="134112"/>
                    </a:moveTo>
                    <a:lnTo>
                      <a:pt x="1675638" y="134112"/>
                    </a:lnTo>
                    <a:lnTo>
                      <a:pt x="1675638" y="146304"/>
                    </a:lnTo>
                    <a:lnTo>
                      <a:pt x="1724406" y="146304"/>
                    </a:lnTo>
                    <a:lnTo>
                      <a:pt x="1724406" y="134112"/>
                    </a:lnTo>
                    <a:close/>
                  </a:path>
                  <a:path w="2234565" h="146685">
                    <a:moveTo>
                      <a:pt x="1773174" y="134112"/>
                    </a:moveTo>
                    <a:lnTo>
                      <a:pt x="1760982" y="134112"/>
                    </a:lnTo>
                    <a:lnTo>
                      <a:pt x="1760982" y="146304"/>
                    </a:lnTo>
                    <a:lnTo>
                      <a:pt x="1773174" y="146304"/>
                    </a:lnTo>
                    <a:lnTo>
                      <a:pt x="1773174" y="134112"/>
                    </a:lnTo>
                    <a:close/>
                  </a:path>
                  <a:path w="2234565" h="146685">
                    <a:moveTo>
                      <a:pt x="1858518" y="134112"/>
                    </a:moveTo>
                    <a:lnTo>
                      <a:pt x="1809750" y="134112"/>
                    </a:lnTo>
                    <a:lnTo>
                      <a:pt x="1809750" y="146304"/>
                    </a:lnTo>
                    <a:lnTo>
                      <a:pt x="1858518" y="146304"/>
                    </a:lnTo>
                    <a:lnTo>
                      <a:pt x="1858518" y="134112"/>
                    </a:lnTo>
                    <a:close/>
                  </a:path>
                  <a:path w="2234565" h="146685">
                    <a:moveTo>
                      <a:pt x="1907273" y="134112"/>
                    </a:moveTo>
                    <a:lnTo>
                      <a:pt x="1895094" y="134112"/>
                    </a:lnTo>
                    <a:lnTo>
                      <a:pt x="1895094" y="146304"/>
                    </a:lnTo>
                    <a:lnTo>
                      <a:pt x="1907273" y="146304"/>
                    </a:lnTo>
                    <a:lnTo>
                      <a:pt x="1907273" y="134112"/>
                    </a:lnTo>
                    <a:close/>
                  </a:path>
                  <a:path w="2234565" h="146685">
                    <a:moveTo>
                      <a:pt x="1992630" y="134112"/>
                    </a:moveTo>
                    <a:lnTo>
                      <a:pt x="1943862" y="134112"/>
                    </a:lnTo>
                    <a:lnTo>
                      <a:pt x="1943862" y="146304"/>
                    </a:lnTo>
                    <a:lnTo>
                      <a:pt x="1992630" y="146304"/>
                    </a:lnTo>
                    <a:lnTo>
                      <a:pt x="1992630" y="134112"/>
                    </a:lnTo>
                    <a:close/>
                  </a:path>
                  <a:path w="2234565" h="146685">
                    <a:moveTo>
                      <a:pt x="2041385" y="134112"/>
                    </a:moveTo>
                    <a:lnTo>
                      <a:pt x="2029206" y="134112"/>
                    </a:lnTo>
                    <a:lnTo>
                      <a:pt x="2029206" y="146304"/>
                    </a:lnTo>
                    <a:lnTo>
                      <a:pt x="2041385" y="146304"/>
                    </a:lnTo>
                    <a:lnTo>
                      <a:pt x="2041385" y="134112"/>
                    </a:lnTo>
                    <a:close/>
                  </a:path>
                  <a:path w="2234565" h="146685">
                    <a:moveTo>
                      <a:pt x="2126742" y="134112"/>
                    </a:moveTo>
                    <a:lnTo>
                      <a:pt x="2077974" y="134112"/>
                    </a:lnTo>
                    <a:lnTo>
                      <a:pt x="2077974" y="146304"/>
                    </a:lnTo>
                    <a:lnTo>
                      <a:pt x="2126742" y="146304"/>
                    </a:lnTo>
                    <a:lnTo>
                      <a:pt x="2126742" y="134112"/>
                    </a:lnTo>
                    <a:close/>
                  </a:path>
                  <a:path w="2234565" h="146685">
                    <a:moveTo>
                      <a:pt x="2175497" y="134112"/>
                    </a:moveTo>
                    <a:lnTo>
                      <a:pt x="2163318" y="134112"/>
                    </a:lnTo>
                    <a:lnTo>
                      <a:pt x="2163318" y="146304"/>
                    </a:lnTo>
                    <a:lnTo>
                      <a:pt x="2175497" y="146304"/>
                    </a:lnTo>
                    <a:lnTo>
                      <a:pt x="2175497" y="134112"/>
                    </a:lnTo>
                    <a:close/>
                  </a:path>
                  <a:path w="2234565" h="146685">
                    <a:moveTo>
                      <a:pt x="2234184" y="134112"/>
                    </a:moveTo>
                    <a:lnTo>
                      <a:pt x="2212086" y="134112"/>
                    </a:lnTo>
                    <a:lnTo>
                      <a:pt x="2212086" y="146304"/>
                    </a:lnTo>
                    <a:lnTo>
                      <a:pt x="2234184" y="146304"/>
                    </a:lnTo>
                    <a:lnTo>
                      <a:pt x="2234184" y="134112"/>
                    </a:lnTo>
                    <a:close/>
                  </a:path>
                </a:pathLst>
              </a:custGeom>
              <a:solidFill>
                <a:srgbClr val="00B05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6" name="object 7"/>
              <p:cNvSpPr/>
              <p:nvPr/>
            </p:nvSpPr>
            <p:spPr>
              <a:xfrm>
                <a:off x="2710434" y="2692145"/>
                <a:ext cx="518159" cy="147320"/>
              </a:xfrm>
              <a:custGeom>
                <a:avLst/>
                <a:gdLst/>
                <a:ahLst/>
                <a:cxnLst/>
                <a:rect l="l" t="t" r="r" b="b"/>
                <a:pathLst>
                  <a:path w="518160" h="147319">
                    <a:moveTo>
                      <a:pt x="48768" y="0"/>
                    </a:moveTo>
                    <a:lnTo>
                      <a:pt x="0" y="0"/>
                    </a:lnTo>
                    <a:lnTo>
                      <a:pt x="0" y="12192"/>
                    </a:lnTo>
                    <a:lnTo>
                      <a:pt x="48768" y="12192"/>
                    </a:lnTo>
                    <a:lnTo>
                      <a:pt x="48768" y="0"/>
                    </a:lnTo>
                    <a:close/>
                  </a:path>
                  <a:path w="518160" h="147319">
                    <a:moveTo>
                      <a:pt x="134112" y="0"/>
                    </a:moveTo>
                    <a:lnTo>
                      <a:pt x="85344" y="0"/>
                    </a:lnTo>
                    <a:lnTo>
                      <a:pt x="85344" y="12192"/>
                    </a:lnTo>
                    <a:lnTo>
                      <a:pt x="134112" y="12192"/>
                    </a:lnTo>
                    <a:lnTo>
                      <a:pt x="134112" y="0"/>
                    </a:lnTo>
                    <a:close/>
                  </a:path>
                  <a:path w="518160" h="147319">
                    <a:moveTo>
                      <a:pt x="219456" y="0"/>
                    </a:moveTo>
                    <a:lnTo>
                      <a:pt x="170688" y="0"/>
                    </a:lnTo>
                    <a:lnTo>
                      <a:pt x="170688" y="12192"/>
                    </a:lnTo>
                    <a:lnTo>
                      <a:pt x="219456" y="12192"/>
                    </a:lnTo>
                    <a:lnTo>
                      <a:pt x="219456" y="0"/>
                    </a:lnTo>
                    <a:close/>
                  </a:path>
                  <a:path w="518160" h="147319">
                    <a:moveTo>
                      <a:pt x="304800" y="0"/>
                    </a:moveTo>
                    <a:lnTo>
                      <a:pt x="256032" y="0"/>
                    </a:lnTo>
                    <a:lnTo>
                      <a:pt x="256032" y="12192"/>
                    </a:lnTo>
                    <a:lnTo>
                      <a:pt x="304800" y="12192"/>
                    </a:lnTo>
                    <a:lnTo>
                      <a:pt x="304800" y="0"/>
                    </a:lnTo>
                    <a:close/>
                  </a:path>
                  <a:path w="518160" h="147319">
                    <a:moveTo>
                      <a:pt x="390144" y="0"/>
                    </a:moveTo>
                    <a:lnTo>
                      <a:pt x="341376" y="0"/>
                    </a:lnTo>
                    <a:lnTo>
                      <a:pt x="341376" y="12192"/>
                    </a:lnTo>
                    <a:lnTo>
                      <a:pt x="390144" y="12192"/>
                    </a:lnTo>
                    <a:lnTo>
                      <a:pt x="390144" y="0"/>
                    </a:lnTo>
                    <a:close/>
                  </a:path>
                  <a:path w="518160" h="147319">
                    <a:moveTo>
                      <a:pt x="475488" y="6096"/>
                    </a:moveTo>
                    <a:lnTo>
                      <a:pt x="468630" y="6096"/>
                    </a:lnTo>
                    <a:lnTo>
                      <a:pt x="468630" y="0"/>
                    </a:lnTo>
                    <a:lnTo>
                      <a:pt x="426720" y="0"/>
                    </a:lnTo>
                    <a:lnTo>
                      <a:pt x="426720" y="12192"/>
                    </a:lnTo>
                    <a:lnTo>
                      <a:pt x="463296" y="12192"/>
                    </a:lnTo>
                    <a:lnTo>
                      <a:pt x="463296" y="54876"/>
                    </a:lnTo>
                    <a:lnTo>
                      <a:pt x="475488" y="54876"/>
                    </a:lnTo>
                    <a:lnTo>
                      <a:pt x="475488" y="6096"/>
                    </a:lnTo>
                    <a:close/>
                  </a:path>
                  <a:path w="518160" h="147319">
                    <a:moveTo>
                      <a:pt x="518160" y="134874"/>
                    </a:moveTo>
                    <a:lnTo>
                      <a:pt x="475488" y="134874"/>
                    </a:lnTo>
                    <a:lnTo>
                      <a:pt x="475488" y="91440"/>
                    </a:lnTo>
                    <a:lnTo>
                      <a:pt x="463296" y="91440"/>
                    </a:lnTo>
                    <a:lnTo>
                      <a:pt x="463296" y="140208"/>
                    </a:lnTo>
                    <a:lnTo>
                      <a:pt x="469392" y="140208"/>
                    </a:lnTo>
                    <a:lnTo>
                      <a:pt x="469392" y="147078"/>
                    </a:lnTo>
                    <a:lnTo>
                      <a:pt x="518160" y="147078"/>
                    </a:lnTo>
                    <a:lnTo>
                      <a:pt x="518160" y="134874"/>
                    </a:lnTo>
                    <a:close/>
                  </a:path>
                </a:pathLst>
              </a:custGeom>
              <a:solidFill>
                <a:srgbClr val="4F81B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7" name="object 8"/>
              <p:cNvSpPr/>
              <p:nvPr/>
            </p:nvSpPr>
            <p:spPr>
              <a:xfrm>
                <a:off x="3265170" y="2833116"/>
                <a:ext cx="167005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670050">
                    <a:moveTo>
                      <a:pt x="0" y="0"/>
                    </a:moveTo>
                    <a:lnTo>
                      <a:pt x="1669541" y="0"/>
                    </a:lnTo>
                  </a:path>
                </a:pathLst>
              </a:custGeom>
              <a:ln w="12192">
                <a:solidFill>
                  <a:srgbClr val="4F81BD"/>
                </a:solidFill>
                <a:prstDash val="sysDash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8" name="object 9"/>
              <p:cNvSpPr/>
              <p:nvPr/>
            </p:nvSpPr>
            <p:spPr>
              <a:xfrm>
                <a:off x="3814572" y="2268473"/>
                <a:ext cx="475615" cy="12700"/>
              </a:xfrm>
              <a:custGeom>
                <a:avLst/>
                <a:gdLst/>
                <a:ahLst/>
                <a:cxnLst/>
                <a:rect l="l" t="t" r="r" b="b"/>
                <a:pathLst>
                  <a:path w="475614" h="12700">
                    <a:moveTo>
                      <a:pt x="48768" y="0"/>
                    </a:moveTo>
                    <a:lnTo>
                      <a:pt x="0" y="0"/>
                    </a:lnTo>
                    <a:lnTo>
                      <a:pt x="0" y="12192"/>
                    </a:lnTo>
                    <a:lnTo>
                      <a:pt x="48768" y="12192"/>
                    </a:lnTo>
                    <a:lnTo>
                      <a:pt x="48768" y="0"/>
                    </a:lnTo>
                    <a:close/>
                  </a:path>
                  <a:path w="475614" h="12700">
                    <a:moveTo>
                      <a:pt x="134099" y="0"/>
                    </a:moveTo>
                    <a:lnTo>
                      <a:pt x="85344" y="0"/>
                    </a:lnTo>
                    <a:lnTo>
                      <a:pt x="85344" y="12192"/>
                    </a:lnTo>
                    <a:lnTo>
                      <a:pt x="134099" y="12192"/>
                    </a:lnTo>
                    <a:lnTo>
                      <a:pt x="134099" y="0"/>
                    </a:lnTo>
                    <a:close/>
                  </a:path>
                  <a:path w="475614" h="12700">
                    <a:moveTo>
                      <a:pt x="219456" y="0"/>
                    </a:moveTo>
                    <a:lnTo>
                      <a:pt x="170688" y="0"/>
                    </a:lnTo>
                    <a:lnTo>
                      <a:pt x="170688" y="12192"/>
                    </a:lnTo>
                    <a:lnTo>
                      <a:pt x="219456" y="12192"/>
                    </a:lnTo>
                    <a:lnTo>
                      <a:pt x="219456" y="0"/>
                    </a:lnTo>
                    <a:close/>
                  </a:path>
                  <a:path w="475614" h="12700">
                    <a:moveTo>
                      <a:pt x="304787" y="0"/>
                    </a:moveTo>
                    <a:lnTo>
                      <a:pt x="256032" y="0"/>
                    </a:lnTo>
                    <a:lnTo>
                      <a:pt x="256032" y="12192"/>
                    </a:lnTo>
                    <a:lnTo>
                      <a:pt x="304787" y="12192"/>
                    </a:lnTo>
                    <a:lnTo>
                      <a:pt x="304787" y="0"/>
                    </a:lnTo>
                    <a:close/>
                  </a:path>
                  <a:path w="475614" h="12700">
                    <a:moveTo>
                      <a:pt x="390144" y="0"/>
                    </a:moveTo>
                    <a:lnTo>
                      <a:pt x="341376" y="0"/>
                    </a:lnTo>
                    <a:lnTo>
                      <a:pt x="341376" y="12192"/>
                    </a:lnTo>
                    <a:lnTo>
                      <a:pt x="390144" y="12192"/>
                    </a:lnTo>
                    <a:lnTo>
                      <a:pt x="390144" y="0"/>
                    </a:lnTo>
                    <a:close/>
                  </a:path>
                  <a:path w="475614" h="12700">
                    <a:moveTo>
                      <a:pt x="475475" y="0"/>
                    </a:moveTo>
                    <a:lnTo>
                      <a:pt x="426720" y="0"/>
                    </a:lnTo>
                    <a:lnTo>
                      <a:pt x="426720" y="12192"/>
                    </a:lnTo>
                    <a:lnTo>
                      <a:pt x="475475" y="12192"/>
                    </a:lnTo>
                    <a:lnTo>
                      <a:pt x="475475" y="0"/>
                    </a:lnTo>
                    <a:close/>
                  </a:path>
                </a:pathLst>
              </a:custGeom>
              <a:solidFill>
                <a:srgbClr val="4F81B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9" name="object 10"/>
              <p:cNvSpPr/>
              <p:nvPr/>
            </p:nvSpPr>
            <p:spPr>
              <a:xfrm>
                <a:off x="3814572" y="2468117"/>
                <a:ext cx="500380" cy="12700"/>
              </a:xfrm>
              <a:custGeom>
                <a:avLst/>
                <a:gdLst/>
                <a:ahLst/>
                <a:cxnLst/>
                <a:rect l="l" t="t" r="r" b="b"/>
                <a:pathLst>
                  <a:path w="500379" h="12700">
                    <a:moveTo>
                      <a:pt x="48768" y="0"/>
                    </a:moveTo>
                    <a:lnTo>
                      <a:pt x="0" y="0"/>
                    </a:lnTo>
                    <a:lnTo>
                      <a:pt x="0" y="12204"/>
                    </a:lnTo>
                    <a:lnTo>
                      <a:pt x="48768" y="12204"/>
                    </a:lnTo>
                    <a:lnTo>
                      <a:pt x="48768" y="0"/>
                    </a:lnTo>
                    <a:close/>
                  </a:path>
                  <a:path w="500379" h="12700">
                    <a:moveTo>
                      <a:pt x="97536" y="0"/>
                    </a:moveTo>
                    <a:lnTo>
                      <a:pt x="85344" y="0"/>
                    </a:lnTo>
                    <a:lnTo>
                      <a:pt x="85344" y="12204"/>
                    </a:lnTo>
                    <a:lnTo>
                      <a:pt x="97536" y="12204"/>
                    </a:lnTo>
                    <a:lnTo>
                      <a:pt x="97536" y="0"/>
                    </a:lnTo>
                    <a:close/>
                  </a:path>
                  <a:path w="500379" h="12700">
                    <a:moveTo>
                      <a:pt x="182880" y="0"/>
                    </a:moveTo>
                    <a:lnTo>
                      <a:pt x="134112" y="0"/>
                    </a:lnTo>
                    <a:lnTo>
                      <a:pt x="134112" y="12204"/>
                    </a:lnTo>
                    <a:lnTo>
                      <a:pt x="182880" y="12204"/>
                    </a:lnTo>
                    <a:lnTo>
                      <a:pt x="182880" y="0"/>
                    </a:lnTo>
                    <a:close/>
                  </a:path>
                  <a:path w="500379" h="12700">
                    <a:moveTo>
                      <a:pt x="231635" y="0"/>
                    </a:moveTo>
                    <a:lnTo>
                      <a:pt x="219456" y="0"/>
                    </a:lnTo>
                    <a:lnTo>
                      <a:pt x="219456" y="12204"/>
                    </a:lnTo>
                    <a:lnTo>
                      <a:pt x="231635" y="12204"/>
                    </a:lnTo>
                    <a:lnTo>
                      <a:pt x="231635" y="0"/>
                    </a:lnTo>
                    <a:close/>
                  </a:path>
                  <a:path w="500379" h="12700">
                    <a:moveTo>
                      <a:pt x="316992" y="0"/>
                    </a:moveTo>
                    <a:lnTo>
                      <a:pt x="268224" y="0"/>
                    </a:lnTo>
                    <a:lnTo>
                      <a:pt x="268224" y="12204"/>
                    </a:lnTo>
                    <a:lnTo>
                      <a:pt x="316992" y="12204"/>
                    </a:lnTo>
                    <a:lnTo>
                      <a:pt x="316992" y="0"/>
                    </a:lnTo>
                    <a:close/>
                  </a:path>
                  <a:path w="500379" h="12700">
                    <a:moveTo>
                      <a:pt x="365747" y="0"/>
                    </a:moveTo>
                    <a:lnTo>
                      <a:pt x="353568" y="0"/>
                    </a:lnTo>
                    <a:lnTo>
                      <a:pt x="353568" y="12204"/>
                    </a:lnTo>
                    <a:lnTo>
                      <a:pt x="365747" y="12204"/>
                    </a:lnTo>
                    <a:lnTo>
                      <a:pt x="365747" y="0"/>
                    </a:lnTo>
                    <a:close/>
                  </a:path>
                  <a:path w="500379" h="12700">
                    <a:moveTo>
                      <a:pt x="451104" y="0"/>
                    </a:moveTo>
                    <a:lnTo>
                      <a:pt x="402336" y="0"/>
                    </a:lnTo>
                    <a:lnTo>
                      <a:pt x="402336" y="12204"/>
                    </a:lnTo>
                    <a:lnTo>
                      <a:pt x="451104" y="12204"/>
                    </a:lnTo>
                    <a:lnTo>
                      <a:pt x="451104" y="0"/>
                    </a:lnTo>
                    <a:close/>
                  </a:path>
                  <a:path w="500379" h="12700">
                    <a:moveTo>
                      <a:pt x="499859" y="0"/>
                    </a:moveTo>
                    <a:lnTo>
                      <a:pt x="487680" y="0"/>
                    </a:lnTo>
                    <a:lnTo>
                      <a:pt x="487680" y="12204"/>
                    </a:lnTo>
                    <a:lnTo>
                      <a:pt x="499859" y="12204"/>
                    </a:lnTo>
                    <a:lnTo>
                      <a:pt x="499859" y="0"/>
                    </a:lnTo>
                    <a:close/>
                  </a:path>
                </a:pathLst>
              </a:custGeom>
              <a:solidFill>
                <a:srgbClr val="00B05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0" name="object 11"/>
              <p:cNvSpPr/>
              <p:nvPr/>
            </p:nvSpPr>
            <p:spPr>
              <a:xfrm>
                <a:off x="2830068" y="2660141"/>
                <a:ext cx="1537970" cy="1062355"/>
              </a:xfrm>
              <a:custGeom>
                <a:avLst/>
                <a:gdLst/>
                <a:ahLst/>
                <a:cxnLst/>
                <a:rect l="l" t="t" r="r" b="b"/>
                <a:pathLst>
                  <a:path w="1537970" h="1062354">
                    <a:moveTo>
                      <a:pt x="625602" y="589026"/>
                    </a:moveTo>
                    <a:lnTo>
                      <a:pt x="616458" y="588264"/>
                    </a:lnTo>
                    <a:lnTo>
                      <a:pt x="616381" y="589026"/>
                    </a:lnTo>
                    <a:lnTo>
                      <a:pt x="615696" y="589026"/>
                    </a:lnTo>
                    <a:lnTo>
                      <a:pt x="615696" y="597255"/>
                    </a:lnTo>
                    <a:lnTo>
                      <a:pt x="589026" y="911733"/>
                    </a:lnTo>
                    <a:lnTo>
                      <a:pt x="589026" y="585216"/>
                    </a:lnTo>
                    <a:lnTo>
                      <a:pt x="589026" y="584454"/>
                    </a:lnTo>
                    <a:lnTo>
                      <a:pt x="579882" y="584454"/>
                    </a:lnTo>
                    <a:lnTo>
                      <a:pt x="544830" y="997051"/>
                    </a:lnTo>
                    <a:lnTo>
                      <a:pt x="544830" y="585216"/>
                    </a:lnTo>
                    <a:lnTo>
                      <a:pt x="544830" y="584454"/>
                    </a:lnTo>
                    <a:lnTo>
                      <a:pt x="535686" y="584454"/>
                    </a:lnTo>
                    <a:lnTo>
                      <a:pt x="509016" y="898385"/>
                    </a:lnTo>
                    <a:lnTo>
                      <a:pt x="509016" y="581406"/>
                    </a:lnTo>
                    <a:lnTo>
                      <a:pt x="509016" y="580644"/>
                    </a:lnTo>
                    <a:lnTo>
                      <a:pt x="499872" y="580644"/>
                    </a:lnTo>
                    <a:lnTo>
                      <a:pt x="472440" y="903541"/>
                    </a:lnTo>
                    <a:lnTo>
                      <a:pt x="472440" y="585216"/>
                    </a:lnTo>
                    <a:lnTo>
                      <a:pt x="472440" y="584454"/>
                    </a:lnTo>
                    <a:lnTo>
                      <a:pt x="463296" y="584454"/>
                    </a:lnTo>
                    <a:lnTo>
                      <a:pt x="436626" y="898385"/>
                    </a:lnTo>
                    <a:lnTo>
                      <a:pt x="436626" y="581406"/>
                    </a:lnTo>
                    <a:lnTo>
                      <a:pt x="436626" y="580644"/>
                    </a:lnTo>
                    <a:lnTo>
                      <a:pt x="427482" y="580644"/>
                    </a:lnTo>
                    <a:lnTo>
                      <a:pt x="392430" y="993241"/>
                    </a:lnTo>
                    <a:lnTo>
                      <a:pt x="392430" y="580644"/>
                    </a:lnTo>
                    <a:lnTo>
                      <a:pt x="382524" y="580644"/>
                    </a:lnTo>
                    <a:lnTo>
                      <a:pt x="355854" y="894575"/>
                    </a:lnTo>
                    <a:lnTo>
                      <a:pt x="355854" y="576834"/>
                    </a:lnTo>
                    <a:lnTo>
                      <a:pt x="346710" y="576072"/>
                    </a:lnTo>
                    <a:lnTo>
                      <a:pt x="346633" y="576834"/>
                    </a:lnTo>
                    <a:lnTo>
                      <a:pt x="345948" y="576834"/>
                    </a:lnTo>
                    <a:lnTo>
                      <a:pt x="345948" y="585063"/>
                    </a:lnTo>
                    <a:lnTo>
                      <a:pt x="315468" y="944473"/>
                    </a:lnTo>
                    <a:lnTo>
                      <a:pt x="315468" y="576834"/>
                    </a:lnTo>
                    <a:lnTo>
                      <a:pt x="306324" y="576072"/>
                    </a:lnTo>
                    <a:lnTo>
                      <a:pt x="279641" y="890714"/>
                    </a:lnTo>
                    <a:lnTo>
                      <a:pt x="279641" y="573176"/>
                    </a:lnTo>
                    <a:lnTo>
                      <a:pt x="279654" y="573024"/>
                    </a:lnTo>
                    <a:lnTo>
                      <a:pt x="279641" y="572262"/>
                    </a:lnTo>
                    <a:lnTo>
                      <a:pt x="270510" y="572262"/>
                    </a:lnTo>
                    <a:lnTo>
                      <a:pt x="269748" y="572262"/>
                    </a:lnTo>
                    <a:lnTo>
                      <a:pt x="235458" y="984478"/>
                    </a:lnTo>
                    <a:lnTo>
                      <a:pt x="235458" y="572262"/>
                    </a:lnTo>
                    <a:lnTo>
                      <a:pt x="225552" y="572262"/>
                    </a:lnTo>
                    <a:lnTo>
                      <a:pt x="198882" y="886193"/>
                    </a:lnTo>
                    <a:lnTo>
                      <a:pt x="198882" y="569214"/>
                    </a:lnTo>
                    <a:lnTo>
                      <a:pt x="198882" y="568452"/>
                    </a:lnTo>
                    <a:lnTo>
                      <a:pt x="189738" y="568452"/>
                    </a:lnTo>
                    <a:lnTo>
                      <a:pt x="188976" y="568452"/>
                    </a:lnTo>
                    <a:lnTo>
                      <a:pt x="188976" y="577430"/>
                    </a:lnTo>
                    <a:lnTo>
                      <a:pt x="163068" y="882383"/>
                    </a:lnTo>
                    <a:lnTo>
                      <a:pt x="163068" y="572262"/>
                    </a:lnTo>
                    <a:lnTo>
                      <a:pt x="153162" y="572262"/>
                    </a:lnTo>
                    <a:lnTo>
                      <a:pt x="126492" y="886193"/>
                    </a:lnTo>
                    <a:lnTo>
                      <a:pt x="126492" y="569214"/>
                    </a:lnTo>
                    <a:lnTo>
                      <a:pt x="126492" y="568452"/>
                    </a:lnTo>
                    <a:lnTo>
                      <a:pt x="117348" y="568452"/>
                    </a:lnTo>
                    <a:lnTo>
                      <a:pt x="116586" y="568452"/>
                    </a:lnTo>
                    <a:lnTo>
                      <a:pt x="116586" y="577430"/>
                    </a:lnTo>
                    <a:lnTo>
                      <a:pt x="82296" y="981049"/>
                    </a:lnTo>
                    <a:lnTo>
                      <a:pt x="82296" y="569214"/>
                    </a:lnTo>
                    <a:lnTo>
                      <a:pt x="82296" y="568452"/>
                    </a:lnTo>
                    <a:lnTo>
                      <a:pt x="73152" y="568452"/>
                    </a:lnTo>
                    <a:lnTo>
                      <a:pt x="45707" y="891501"/>
                    </a:lnTo>
                    <a:lnTo>
                      <a:pt x="45707" y="564794"/>
                    </a:lnTo>
                    <a:lnTo>
                      <a:pt x="45720" y="564642"/>
                    </a:lnTo>
                    <a:lnTo>
                      <a:pt x="36576" y="563880"/>
                    </a:lnTo>
                    <a:lnTo>
                      <a:pt x="0" y="995172"/>
                    </a:lnTo>
                    <a:lnTo>
                      <a:pt x="9144" y="995934"/>
                    </a:lnTo>
                    <a:lnTo>
                      <a:pt x="36576" y="672465"/>
                    </a:lnTo>
                    <a:lnTo>
                      <a:pt x="36576" y="995172"/>
                    </a:lnTo>
                    <a:lnTo>
                      <a:pt x="36893" y="995172"/>
                    </a:lnTo>
                    <a:lnTo>
                      <a:pt x="36576" y="998982"/>
                    </a:lnTo>
                    <a:lnTo>
                      <a:pt x="45720" y="1000506"/>
                    </a:lnTo>
                    <a:lnTo>
                      <a:pt x="73152" y="677037"/>
                    </a:lnTo>
                    <a:lnTo>
                      <a:pt x="73152" y="998982"/>
                    </a:lnTo>
                    <a:lnTo>
                      <a:pt x="80772" y="998982"/>
                    </a:lnTo>
                    <a:lnTo>
                      <a:pt x="90678" y="1000506"/>
                    </a:lnTo>
                    <a:lnTo>
                      <a:pt x="116586" y="688517"/>
                    </a:lnTo>
                    <a:lnTo>
                      <a:pt x="116586" y="998982"/>
                    </a:lnTo>
                    <a:lnTo>
                      <a:pt x="116903" y="998982"/>
                    </a:lnTo>
                    <a:lnTo>
                      <a:pt x="116586" y="1002792"/>
                    </a:lnTo>
                    <a:lnTo>
                      <a:pt x="126492" y="1003554"/>
                    </a:lnTo>
                    <a:lnTo>
                      <a:pt x="153162" y="682955"/>
                    </a:lnTo>
                    <a:lnTo>
                      <a:pt x="153162" y="998982"/>
                    </a:lnTo>
                    <a:lnTo>
                      <a:pt x="153162" y="1002792"/>
                    </a:lnTo>
                    <a:lnTo>
                      <a:pt x="163068" y="1002792"/>
                    </a:lnTo>
                    <a:lnTo>
                      <a:pt x="163068" y="1000506"/>
                    </a:lnTo>
                    <a:lnTo>
                      <a:pt x="188976" y="688517"/>
                    </a:lnTo>
                    <a:lnTo>
                      <a:pt x="188976" y="998982"/>
                    </a:lnTo>
                    <a:lnTo>
                      <a:pt x="189293" y="998982"/>
                    </a:lnTo>
                    <a:lnTo>
                      <a:pt x="188976" y="1002792"/>
                    </a:lnTo>
                    <a:lnTo>
                      <a:pt x="198882" y="1003554"/>
                    </a:lnTo>
                    <a:lnTo>
                      <a:pt x="225552" y="682955"/>
                    </a:lnTo>
                    <a:lnTo>
                      <a:pt x="225552" y="1002792"/>
                    </a:lnTo>
                    <a:lnTo>
                      <a:pt x="233934" y="1002792"/>
                    </a:lnTo>
                    <a:lnTo>
                      <a:pt x="243078" y="1003554"/>
                    </a:lnTo>
                    <a:lnTo>
                      <a:pt x="270510" y="680656"/>
                    </a:lnTo>
                    <a:lnTo>
                      <a:pt x="270510" y="998385"/>
                    </a:lnTo>
                    <a:lnTo>
                      <a:pt x="269748" y="1007364"/>
                    </a:lnTo>
                    <a:lnTo>
                      <a:pt x="278892" y="1008126"/>
                    </a:lnTo>
                    <a:lnTo>
                      <a:pt x="279336" y="1002792"/>
                    </a:lnTo>
                    <a:lnTo>
                      <a:pt x="279641" y="1002792"/>
                    </a:lnTo>
                    <a:lnTo>
                      <a:pt x="279641" y="999299"/>
                    </a:lnTo>
                    <a:lnTo>
                      <a:pt x="306324" y="684669"/>
                    </a:lnTo>
                    <a:lnTo>
                      <a:pt x="306324" y="1007364"/>
                    </a:lnTo>
                    <a:lnTo>
                      <a:pt x="310134" y="1007364"/>
                    </a:lnTo>
                    <a:lnTo>
                      <a:pt x="320040" y="1008126"/>
                    </a:lnTo>
                    <a:lnTo>
                      <a:pt x="345948" y="696137"/>
                    </a:lnTo>
                    <a:lnTo>
                      <a:pt x="345948" y="1007364"/>
                    </a:lnTo>
                    <a:lnTo>
                      <a:pt x="346265" y="1007364"/>
                    </a:lnTo>
                    <a:lnTo>
                      <a:pt x="345948" y="1011174"/>
                    </a:lnTo>
                    <a:lnTo>
                      <a:pt x="355854" y="1012698"/>
                    </a:lnTo>
                    <a:lnTo>
                      <a:pt x="382524" y="691527"/>
                    </a:lnTo>
                    <a:lnTo>
                      <a:pt x="382524" y="1011174"/>
                    </a:lnTo>
                    <a:lnTo>
                      <a:pt x="390906" y="1011174"/>
                    </a:lnTo>
                    <a:lnTo>
                      <a:pt x="400050" y="1012698"/>
                    </a:lnTo>
                    <a:lnTo>
                      <a:pt x="427482" y="689229"/>
                    </a:lnTo>
                    <a:lnTo>
                      <a:pt x="427482" y="1006017"/>
                    </a:lnTo>
                    <a:lnTo>
                      <a:pt x="426720" y="1014984"/>
                    </a:lnTo>
                    <a:lnTo>
                      <a:pt x="435864" y="1015746"/>
                    </a:lnTo>
                    <a:lnTo>
                      <a:pt x="436245" y="1011174"/>
                    </a:lnTo>
                    <a:lnTo>
                      <a:pt x="436626" y="1011174"/>
                    </a:lnTo>
                    <a:lnTo>
                      <a:pt x="436626" y="1006779"/>
                    </a:lnTo>
                    <a:lnTo>
                      <a:pt x="463296" y="692861"/>
                    </a:lnTo>
                    <a:lnTo>
                      <a:pt x="463296" y="1011174"/>
                    </a:lnTo>
                    <a:lnTo>
                      <a:pt x="463296" y="1014984"/>
                    </a:lnTo>
                    <a:lnTo>
                      <a:pt x="472440" y="1014984"/>
                    </a:lnTo>
                    <a:lnTo>
                      <a:pt x="472440" y="1012698"/>
                    </a:lnTo>
                    <a:lnTo>
                      <a:pt x="499872" y="689229"/>
                    </a:lnTo>
                    <a:lnTo>
                      <a:pt x="499872" y="1006017"/>
                    </a:lnTo>
                    <a:lnTo>
                      <a:pt x="499110" y="1014984"/>
                    </a:lnTo>
                    <a:lnTo>
                      <a:pt x="508254" y="1015746"/>
                    </a:lnTo>
                    <a:lnTo>
                      <a:pt x="508635" y="1011174"/>
                    </a:lnTo>
                    <a:lnTo>
                      <a:pt x="509016" y="1011174"/>
                    </a:lnTo>
                    <a:lnTo>
                      <a:pt x="509016" y="1006779"/>
                    </a:lnTo>
                    <a:lnTo>
                      <a:pt x="535686" y="692861"/>
                    </a:lnTo>
                    <a:lnTo>
                      <a:pt x="535686" y="1014984"/>
                    </a:lnTo>
                    <a:lnTo>
                      <a:pt x="543306" y="1014984"/>
                    </a:lnTo>
                    <a:lnTo>
                      <a:pt x="552450" y="1015746"/>
                    </a:lnTo>
                    <a:lnTo>
                      <a:pt x="579882" y="692848"/>
                    </a:lnTo>
                    <a:lnTo>
                      <a:pt x="579882" y="1014984"/>
                    </a:lnTo>
                    <a:lnTo>
                      <a:pt x="580263" y="1014984"/>
                    </a:lnTo>
                    <a:lnTo>
                      <a:pt x="579882" y="1019556"/>
                    </a:lnTo>
                    <a:lnTo>
                      <a:pt x="589026" y="1020318"/>
                    </a:lnTo>
                    <a:lnTo>
                      <a:pt x="615696" y="705840"/>
                    </a:lnTo>
                    <a:lnTo>
                      <a:pt x="615696" y="1019556"/>
                    </a:lnTo>
                    <a:lnTo>
                      <a:pt x="624840" y="1019556"/>
                    </a:lnTo>
                    <a:lnTo>
                      <a:pt x="624840" y="598017"/>
                    </a:lnTo>
                    <a:lnTo>
                      <a:pt x="625602" y="589026"/>
                    </a:lnTo>
                    <a:close/>
                  </a:path>
                  <a:path w="1537970" h="1062354">
                    <a:moveTo>
                      <a:pt x="730758" y="494538"/>
                    </a:moveTo>
                    <a:lnTo>
                      <a:pt x="721614" y="494538"/>
                    </a:lnTo>
                    <a:lnTo>
                      <a:pt x="720852" y="494538"/>
                    </a:lnTo>
                    <a:lnTo>
                      <a:pt x="720852" y="503567"/>
                    </a:lnTo>
                    <a:lnTo>
                      <a:pt x="685800" y="918845"/>
                    </a:lnTo>
                    <a:lnTo>
                      <a:pt x="685800" y="489966"/>
                    </a:lnTo>
                    <a:lnTo>
                      <a:pt x="676656" y="489204"/>
                    </a:lnTo>
                    <a:lnTo>
                      <a:pt x="631698" y="1022604"/>
                    </a:lnTo>
                    <a:lnTo>
                      <a:pt x="640842" y="1023366"/>
                    </a:lnTo>
                    <a:lnTo>
                      <a:pt x="676656" y="598462"/>
                    </a:lnTo>
                    <a:lnTo>
                      <a:pt x="676656" y="1021842"/>
                    </a:lnTo>
                    <a:lnTo>
                      <a:pt x="677100" y="1021842"/>
                    </a:lnTo>
                    <a:lnTo>
                      <a:pt x="676656" y="1027176"/>
                    </a:lnTo>
                    <a:lnTo>
                      <a:pt x="685800" y="1027938"/>
                    </a:lnTo>
                    <a:lnTo>
                      <a:pt x="720852" y="612673"/>
                    </a:lnTo>
                    <a:lnTo>
                      <a:pt x="720852" y="1027176"/>
                    </a:lnTo>
                    <a:lnTo>
                      <a:pt x="730758" y="1027176"/>
                    </a:lnTo>
                    <a:lnTo>
                      <a:pt x="730758" y="495300"/>
                    </a:lnTo>
                    <a:lnTo>
                      <a:pt x="730758" y="494538"/>
                    </a:lnTo>
                    <a:close/>
                  </a:path>
                  <a:path w="1537970" h="1062354">
                    <a:moveTo>
                      <a:pt x="919734" y="499872"/>
                    </a:moveTo>
                    <a:lnTo>
                      <a:pt x="910590" y="499872"/>
                    </a:lnTo>
                    <a:lnTo>
                      <a:pt x="875538" y="915149"/>
                    </a:lnTo>
                    <a:lnTo>
                      <a:pt x="875538" y="494538"/>
                    </a:lnTo>
                    <a:lnTo>
                      <a:pt x="866394" y="494538"/>
                    </a:lnTo>
                    <a:lnTo>
                      <a:pt x="865632" y="494538"/>
                    </a:lnTo>
                    <a:lnTo>
                      <a:pt x="829818" y="918845"/>
                    </a:lnTo>
                    <a:lnTo>
                      <a:pt x="829818" y="500634"/>
                    </a:lnTo>
                    <a:lnTo>
                      <a:pt x="829818" y="499872"/>
                    </a:lnTo>
                    <a:lnTo>
                      <a:pt x="820674" y="499872"/>
                    </a:lnTo>
                    <a:lnTo>
                      <a:pt x="785622" y="915149"/>
                    </a:lnTo>
                    <a:lnTo>
                      <a:pt x="785622" y="495300"/>
                    </a:lnTo>
                    <a:lnTo>
                      <a:pt x="785622" y="494538"/>
                    </a:lnTo>
                    <a:lnTo>
                      <a:pt x="776478" y="494538"/>
                    </a:lnTo>
                    <a:lnTo>
                      <a:pt x="731520" y="1027176"/>
                    </a:lnTo>
                    <a:lnTo>
                      <a:pt x="740664" y="1027938"/>
                    </a:lnTo>
                    <a:lnTo>
                      <a:pt x="776478" y="603643"/>
                    </a:lnTo>
                    <a:lnTo>
                      <a:pt x="776478" y="1023493"/>
                    </a:lnTo>
                    <a:lnTo>
                      <a:pt x="775716" y="1032510"/>
                    </a:lnTo>
                    <a:lnTo>
                      <a:pt x="784860" y="1033272"/>
                    </a:lnTo>
                    <a:lnTo>
                      <a:pt x="785368" y="1027176"/>
                    </a:lnTo>
                    <a:lnTo>
                      <a:pt x="785622" y="1027176"/>
                    </a:lnTo>
                    <a:lnTo>
                      <a:pt x="785622" y="1024255"/>
                    </a:lnTo>
                    <a:lnTo>
                      <a:pt x="820674" y="608977"/>
                    </a:lnTo>
                    <a:lnTo>
                      <a:pt x="820674" y="1027176"/>
                    </a:lnTo>
                    <a:lnTo>
                      <a:pt x="820674" y="1031748"/>
                    </a:lnTo>
                    <a:lnTo>
                      <a:pt x="829818" y="1031748"/>
                    </a:lnTo>
                    <a:lnTo>
                      <a:pt x="829818" y="1027938"/>
                    </a:lnTo>
                    <a:lnTo>
                      <a:pt x="866394" y="594614"/>
                    </a:lnTo>
                    <a:lnTo>
                      <a:pt x="866394" y="1023493"/>
                    </a:lnTo>
                    <a:lnTo>
                      <a:pt x="865632" y="1032510"/>
                    </a:lnTo>
                    <a:lnTo>
                      <a:pt x="874776" y="1033272"/>
                    </a:lnTo>
                    <a:lnTo>
                      <a:pt x="875284" y="1027176"/>
                    </a:lnTo>
                    <a:lnTo>
                      <a:pt x="875538" y="1027176"/>
                    </a:lnTo>
                    <a:lnTo>
                      <a:pt x="875538" y="1024255"/>
                    </a:lnTo>
                    <a:lnTo>
                      <a:pt x="910590" y="608977"/>
                    </a:lnTo>
                    <a:lnTo>
                      <a:pt x="910590" y="1031748"/>
                    </a:lnTo>
                    <a:lnTo>
                      <a:pt x="919734" y="1031748"/>
                    </a:lnTo>
                    <a:lnTo>
                      <a:pt x="919734" y="500634"/>
                    </a:lnTo>
                    <a:lnTo>
                      <a:pt x="919734" y="499872"/>
                    </a:lnTo>
                    <a:close/>
                  </a:path>
                  <a:path w="1537970" h="1062354">
                    <a:moveTo>
                      <a:pt x="1114044" y="510540"/>
                    </a:moveTo>
                    <a:lnTo>
                      <a:pt x="1113282" y="510476"/>
                    </a:lnTo>
                    <a:lnTo>
                      <a:pt x="1113282" y="509778"/>
                    </a:lnTo>
                    <a:lnTo>
                      <a:pt x="1104900" y="509778"/>
                    </a:lnTo>
                    <a:lnTo>
                      <a:pt x="1104138" y="509778"/>
                    </a:lnTo>
                    <a:lnTo>
                      <a:pt x="1104138" y="518807"/>
                    </a:lnTo>
                    <a:lnTo>
                      <a:pt x="1069086" y="934085"/>
                    </a:lnTo>
                    <a:lnTo>
                      <a:pt x="1069086" y="505206"/>
                    </a:lnTo>
                    <a:lnTo>
                      <a:pt x="1068324" y="505206"/>
                    </a:lnTo>
                    <a:lnTo>
                      <a:pt x="1059180" y="504444"/>
                    </a:lnTo>
                    <a:lnTo>
                      <a:pt x="1019556" y="973899"/>
                    </a:lnTo>
                    <a:lnTo>
                      <a:pt x="1019556" y="505206"/>
                    </a:lnTo>
                    <a:lnTo>
                      <a:pt x="1009650" y="504444"/>
                    </a:lnTo>
                    <a:lnTo>
                      <a:pt x="974598" y="919721"/>
                    </a:lnTo>
                    <a:lnTo>
                      <a:pt x="974598" y="500634"/>
                    </a:lnTo>
                    <a:lnTo>
                      <a:pt x="974598" y="499872"/>
                    </a:lnTo>
                    <a:lnTo>
                      <a:pt x="965454" y="499872"/>
                    </a:lnTo>
                    <a:lnTo>
                      <a:pt x="964692" y="499872"/>
                    </a:lnTo>
                    <a:lnTo>
                      <a:pt x="964692" y="508901"/>
                    </a:lnTo>
                    <a:lnTo>
                      <a:pt x="920496" y="1032510"/>
                    </a:lnTo>
                    <a:lnTo>
                      <a:pt x="929640" y="1033272"/>
                    </a:lnTo>
                    <a:lnTo>
                      <a:pt x="964692" y="618007"/>
                    </a:lnTo>
                    <a:lnTo>
                      <a:pt x="964692" y="1031748"/>
                    </a:lnTo>
                    <a:lnTo>
                      <a:pt x="965136" y="1031748"/>
                    </a:lnTo>
                    <a:lnTo>
                      <a:pt x="964692" y="1037082"/>
                    </a:lnTo>
                    <a:lnTo>
                      <a:pt x="974598" y="1037844"/>
                    </a:lnTo>
                    <a:lnTo>
                      <a:pt x="1010412" y="613549"/>
                    </a:lnTo>
                    <a:lnTo>
                      <a:pt x="1010412" y="1037082"/>
                    </a:lnTo>
                    <a:lnTo>
                      <a:pt x="1014222" y="1037082"/>
                    </a:lnTo>
                    <a:lnTo>
                      <a:pt x="1023366" y="1037844"/>
                    </a:lnTo>
                    <a:lnTo>
                      <a:pt x="1059942" y="604520"/>
                    </a:lnTo>
                    <a:lnTo>
                      <a:pt x="1059942" y="1037082"/>
                    </a:lnTo>
                    <a:lnTo>
                      <a:pt x="1060386" y="1037082"/>
                    </a:lnTo>
                    <a:lnTo>
                      <a:pt x="1059942" y="1042416"/>
                    </a:lnTo>
                    <a:lnTo>
                      <a:pt x="1069086" y="1043178"/>
                    </a:lnTo>
                    <a:lnTo>
                      <a:pt x="1104138" y="627913"/>
                    </a:lnTo>
                    <a:lnTo>
                      <a:pt x="1104138" y="1042416"/>
                    </a:lnTo>
                    <a:lnTo>
                      <a:pt x="1113282" y="1042416"/>
                    </a:lnTo>
                    <a:lnTo>
                      <a:pt x="1113282" y="519569"/>
                    </a:lnTo>
                    <a:lnTo>
                      <a:pt x="1114044" y="510540"/>
                    </a:lnTo>
                    <a:close/>
                  </a:path>
                  <a:path w="1537970" h="1062354">
                    <a:moveTo>
                      <a:pt x="1302258" y="515112"/>
                    </a:moveTo>
                    <a:lnTo>
                      <a:pt x="1293114" y="514350"/>
                    </a:lnTo>
                    <a:lnTo>
                      <a:pt x="1258062" y="929627"/>
                    </a:lnTo>
                    <a:lnTo>
                      <a:pt x="1258062" y="510540"/>
                    </a:lnTo>
                    <a:lnTo>
                      <a:pt x="1258062" y="509778"/>
                    </a:lnTo>
                    <a:lnTo>
                      <a:pt x="1248918" y="509778"/>
                    </a:lnTo>
                    <a:lnTo>
                      <a:pt x="1213104" y="934085"/>
                    </a:lnTo>
                    <a:lnTo>
                      <a:pt x="1213104" y="515112"/>
                    </a:lnTo>
                    <a:lnTo>
                      <a:pt x="1203198" y="514350"/>
                    </a:lnTo>
                    <a:lnTo>
                      <a:pt x="1168908" y="920610"/>
                    </a:lnTo>
                    <a:lnTo>
                      <a:pt x="1168908" y="509778"/>
                    </a:lnTo>
                    <a:lnTo>
                      <a:pt x="1159002" y="509778"/>
                    </a:lnTo>
                    <a:lnTo>
                      <a:pt x="1114044" y="1042416"/>
                    </a:lnTo>
                    <a:lnTo>
                      <a:pt x="1123188" y="1043178"/>
                    </a:lnTo>
                    <a:lnTo>
                      <a:pt x="1159002" y="618883"/>
                    </a:lnTo>
                    <a:lnTo>
                      <a:pt x="1159002" y="1037971"/>
                    </a:lnTo>
                    <a:lnTo>
                      <a:pt x="1158240" y="1046988"/>
                    </a:lnTo>
                    <a:lnTo>
                      <a:pt x="1168146" y="1048512"/>
                    </a:lnTo>
                    <a:lnTo>
                      <a:pt x="1168654" y="1042416"/>
                    </a:lnTo>
                    <a:lnTo>
                      <a:pt x="1168908" y="1042416"/>
                    </a:lnTo>
                    <a:lnTo>
                      <a:pt x="1168908" y="1039482"/>
                    </a:lnTo>
                    <a:lnTo>
                      <a:pt x="1203960" y="623608"/>
                    </a:lnTo>
                    <a:lnTo>
                      <a:pt x="1203960" y="1042416"/>
                    </a:lnTo>
                    <a:lnTo>
                      <a:pt x="1203960" y="1046988"/>
                    </a:lnTo>
                    <a:lnTo>
                      <a:pt x="1213104" y="1046988"/>
                    </a:lnTo>
                    <a:lnTo>
                      <a:pt x="1213104" y="1043178"/>
                    </a:lnTo>
                    <a:lnTo>
                      <a:pt x="1248918" y="618883"/>
                    </a:lnTo>
                    <a:lnTo>
                      <a:pt x="1248918" y="1037971"/>
                    </a:lnTo>
                    <a:lnTo>
                      <a:pt x="1248156" y="1046988"/>
                    </a:lnTo>
                    <a:lnTo>
                      <a:pt x="1257300" y="1048512"/>
                    </a:lnTo>
                    <a:lnTo>
                      <a:pt x="1257808" y="1042416"/>
                    </a:lnTo>
                    <a:lnTo>
                      <a:pt x="1258062" y="1042416"/>
                    </a:lnTo>
                    <a:lnTo>
                      <a:pt x="1258062" y="1039482"/>
                    </a:lnTo>
                    <a:lnTo>
                      <a:pt x="1293114" y="623608"/>
                    </a:lnTo>
                    <a:lnTo>
                      <a:pt x="1293114" y="1046988"/>
                    </a:lnTo>
                    <a:lnTo>
                      <a:pt x="1302258" y="1046988"/>
                    </a:lnTo>
                    <a:lnTo>
                      <a:pt x="1302258" y="515112"/>
                    </a:lnTo>
                    <a:close/>
                  </a:path>
                  <a:path w="1537970" h="1062354">
                    <a:moveTo>
                      <a:pt x="1459992" y="0"/>
                    </a:moveTo>
                    <a:lnTo>
                      <a:pt x="978408" y="0"/>
                    </a:lnTo>
                    <a:lnTo>
                      <a:pt x="978408" y="12192"/>
                    </a:lnTo>
                    <a:lnTo>
                      <a:pt x="1459992" y="12192"/>
                    </a:lnTo>
                    <a:lnTo>
                      <a:pt x="1459992" y="0"/>
                    </a:lnTo>
                    <a:close/>
                  </a:path>
                  <a:path w="1537970" h="1062354">
                    <a:moveTo>
                      <a:pt x="1485900" y="741438"/>
                    </a:moveTo>
                    <a:lnTo>
                      <a:pt x="1481404" y="741438"/>
                    </a:lnTo>
                    <a:lnTo>
                      <a:pt x="1476756" y="740664"/>
                    </a:lnTo>
                    <a:lnTo>
                      <a:pt x="1443990" y="990879"/>
                    </a:lnTo>
                    <a:lnTo>
                      <a:pt x="1443990" y="739140"/>
                    </a:lnTo>
                    <a:lnTo>
                      <a:pt x="1443990" y="738378"/>
                    </a:lnTo>
                    <a:lnTo>
                      <a:pt x="1434846" y="738378"/>
                    </a:lnTo>
                    <a:lnTo>
                      <a:pt x="1402080" y="984123"/>
                    </a:lnTo>
                    <a:lnTo>
                      <a:pt x="1402080" y="520446"/>
                    </a:lnTo>
                    <a:lnTo>
                      <a:pt x="1402080" y="519684"/>
                    </a:lnTo>
                    <a:lnTo>
                      <a:pt x="1392936" y="519684"/>
                    </a:lnTo>
                    <a:lnTo>
                      <a:pt x="1357122" y="943991"/>
                    </a:lnTo>
                    <a:lnTo>
                      <a:pt x="1357122" y="524154"/>
                    </a:lnTo>
                    <a:lnTo>
                      <a:pt x="1357884" y="515112"/>
                    </a:lnTo>
                    <a:lnTo>
                      <a:pt x="1347978" y="514350"/>
                    </a:lnTo>
                    <a:lnTo>
                      <a:pt x="1303020" y="1046988"/>
                    </a:lnTo>
                    <a:lnTo>
                      <a:pt x="1312926" y="1048512"/>
                    </a:lnTo>
                    <a:lnTo>
                      <a:pt x="1347978" y="632650"/>
                    </a:lnTo>
                    <a:lnTo>
                      <a:pt x="1347978" y="1046988"/>
                    </a:lnTo>
                    <a:lnTo>
                      <a:pt x="1348422" y="1046988"/>
                    </a:lnTo>
                    <a:lnTo>
                      <a:pt x="1347978" y="1052322"/>
                    </a:lnTo>
                    <a:lnTo>
                      <a:pt x="1357122" y="1053084"/>
                    </a:lnTo>
                    <a:lnTo>
                      <a:pt x="1392936" y="628789"/>
                    </a:lnTo>
                    <a:lnTo>
                      <a:pt x="1392936" y="1052322"/>
                    </a:lnTo>
                    <a:lnTo>
                      <a:pt x="1392174" y="1058418"/>
                    </a:lnTo>
                    <a:lnTo>
                      <a:pt x="1401318" y="1059180"/>
                    </a:lnTo>
                    <a:lnTo>
                      <a:pt x="1434846" y="807720"/>
                    </a:lnTo>
                    <a:lnTo>
                      <a:pt x="1434846" y="1058418"/>
                    </a:lnTo>
                    <a:lnTo>
                      <a:pt x="1435138" y="1058418"/>
                    </a:lnTo>
                    <a:lnTo>
                      <a:pt x="1434846" y="1060704"/>
                    </a:lnTo>
                    <a:lnTo>
                      <a:pt x="1443990" y="1062228"/>
                    </a:lnTo>
                    <a:lnTo>
                      <a:pt x="1476756" y="812025"/>
                    </a:lnTo>
                    <a:lnTo>
                      <a:pt x="1476756" y="1061466"/>
                    </a:lnTo>
                    <a:lnTo>
                      <a:pt x="1485900" y="1061466"/>
                    </a:lnTo>
                    <a:lnTo>
                      <a:pt x="1485900" y="1060704"/>
                    </a:lnTo>
                    <a:lnTo>
                      <a:pt x="1485900" y="742188"/>
                    </a:lnTo>
                    <a:lnTo>
                      <a:pt x="1485900" y="741438"/>
                    </a:lnTo>
                    <a:close/>
                  </a:path>
                  <a:path w="1537970" h="1062354">
                    <a:moveTo>
                      <a:pt x="1537716" y="741438"/>
                    </a:moveTo>
                    <a:lnTo>
                      <a:pt x="1533220" y="741438"/>
                    </a:lnTo>
                    <a:lnTo>
                      <a:pt x="1528572" y="740664"/>
                    </a:lnTo>
                    <a:lnTo>
                      <a:pt x="1485900" y="1060704"/>
                    </a:lnTo>
                    <a:lnTo>
                      <a:pt x="1495044" y="1062228"/>
                    </a:lnTo>
                    <a:lnTo>
                      <a:pt x="1528572" y="810768"/>
                    </a:lnTo>
                    <a:lnTo>
                      <a:pt x="1528572" y="1061466"/>
                    </a:lnTo>
                    <a:lnTo>
                      <a:pt x="1537716" y="1061466"/>
                    </a:lnTo>
                    <a:lnTo>
                      <a:pt x="1537716" y="742188"/>
                    </a:lnTo>
                    <a:lnTo>
                      <a:pt x="1537716" y="741438"/>
                    </a:lnTo>
                    <a:close/>
                  </a:path>
                </a:pathLst>
              </a:custGeom>
              <a:solidFill>
                <a:srgbClr val="FF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1" name="object 12"/>
              <p:cNvSpPr/>
              <p:nvPr/>
            </p:nvSpPr>
            <p:spPr>
              <a:xfrm>
                <a:off x="4357878" y="3400805"/>
                <a:ext cx="589280" cy="337185"/>
              </a:xfrm>
              <a:custGeom>
                <a:avLst/>
                <a:gdLst/>
                <a:ahLst/>
                <a:cxnLst/>
                <a:rect l="l" t="t" r="r" b="b"/>
                <a:pathLst>
                  <a:path w="589279" h="337185">
                    <a:moveTo>
                      <a:pt x="318503" y="9906"/>
                    </a:moveTo>
                    <a:lnTo>
                      <a:pt x="308610" y="9906"/>
                    </a:lnTo>
                    <a:lnTo>
                      <a:pt x="275844" y="260121"/>
                    </a:lnTo>
                    <a:lnTo>
                      <a:pt x="275844" y="6858"/>
                    </a:lnTo>
                    <a:lnTo>
                      <a:pt x="266700" y="6096"/>
                    </a:lnTo>
                    <a:lnTo>
                      <a:pt x="229362" y="286131"/>
                    </a:lnTo>
                    <a:lnTo>
                      <a:pt x="229362" y="6858"/>
                    </a:lnTo>
                    <a:lnTo>
                      <a:pt x="220218" y="6096"/>
                    </a:lnTo>
                    <a:lnTo>
                      <a:pt x="186690" y="257556"/>
                    </a:lnTo>
                    <a:lnTo>
                      <a:pt x="186690" y="4572"/>
                    </a:lnTo>
                    <a:lnTo>
                      <a:pt x="186690" y="3810"/>
                    </a:lnTo>
                    <a:lnTo>
                      <a:pt x="182118" y="3810"/>
                    </a:lnTo>
                    <a:lnTo>
                      <a:pt x="177546" y="3048"/>
                    </a:lnTo>
                    <a:lnTo>
                      <a:pt x="136398" y="317271"/>
                    </a:lnTo>
                    <a:lnTo>
                      <a:pt x="136398" y="3810"/>
                    </a:lnTo>
                    <a:lnTo>
                      <a:pt x="131064" y="3810"/>
                    </a:lnTo>
                    <a:lnTo>
                      <a:pt x="126492" y="3048"/>
                    </a:lnTo>
                    <a:lnTo>
                      <a:pt x="93713" y="253365"/>
                    </a:lnTo>
                    <a:lnTo>
                      <a:pt x="93713" y="1625"/>
                    </a:lnTo>
                    <a:lnTo>
                      <a:pt x="93713" y="774"/>
                    </a:lnTo>
                    <a:lnTo>
                      <a:pt x="89230" y="774"/>
                    </a:lnTo>
                    <a:lnTo>
                      <a:pt x="84582" y="0"/>
                    </a:lnTo>
                    <a:lnTo>
                      <a:pt x="51803" y="245846"/>
                    </a:lnTo>
                    <a:lnTo>
                      <a:pt x="51803" y="3810"/>
                    </a:lnTo>
                    <a:lnTo>
                      <a:pt x="46482" y="3810"/>
                    </a:lnTo>
                    <a:lnTo>
                      <a:pt x="41910" y="3048"/>
                    </a:lnTo>
                    <a:lnTo>
                      <a:pt x="9906" y="247446"/>
                    </a:lnTo>
                    <a:lnTo>
                      <a:pt x="9906" y="774"/>
                    </a:lnTo>
                    <a:lnTo>
                      <a:pt x="762" y="774"/>
                    </a:lnTo>
                    <a:lnTo>
                      <a:pt x="762" y="317271"/>
                    </a:lnTo>
                    <a:lnTo>
                      <a:pt x="0" y="323088"/>
                    </a:lnTo>
                    <a:lnTo>
                      <a:pt x="9144" y="324612"/>
                    </a:lnTo>
                    <a:lnTo>
                      <a:pt x="9639" y="320802"/>
                    </a:lnTo>
                    <a:lnTo>
                      <a:pt x="9906" y="320802"/>
                    </a:lnTo>
                    <a:lnTo>
                      <a:pt x="9906" y="318795"/>
                    </a:lnTo>
                    <a:lnTo>
                      <a:pt x="41910" y="74409"/>
                    </a:lnTo>
                    <a:lnTo>
                      <a:pt x="41910" y="320040"/>
                    </a:lnTo>
                    <a:lnTo>
                      <a:pt x="41910" y="323850"/>
                    </a:lnTo>
                    <a:lnTo>
                      <a:pt x="51803" y="323850"/>
                    </a:lnTo>
                    <a:lnTo>
                      <a:pt x="51803" y="321564"/>
                    </a:lnTo>
                    <a:lnTo>
                      <a:pt x="84582" y="71361"/>
                    </a:lnTo>
                    <a:lnTo>
                      <a:pt x="84582" y="320802"/>
                    </a:lnTo>
                    <a:lnTo>
                      <a:pt x="84874" y="320802"/>
                    </a:lnTo>
                    <a:lnTo>
                      <a:pt x="84582" y="323088"/>
                    </a:lnTo>
                    <a:lnTo>
                      <a:pt x="93726" y="324612"/>
                    </a:lnTo>
                    <a:lnTo>
                      <a:pt x="126492" y="74409"/>
                    </a:lnTo>
                    <a:lnTo>
                      <a:pt x="126492" y="323850"/>
                    </a:lnTo>
                    <a:lnTo>
                      <a:pt x="136398" y="323850"/>
                    </a:lnTo>
                    <a:lnTo>
                      <a:pt x="136398" y="323215"/>
                    </a:lnTo>
                    <a:lnTo>
                      <a:pt x="144780" y="324612"/>
                    </a:lnTo>
                    <a:lnTo>
                      <a:pt x="177546" y="74409"/>
                    </a:lnTo>
                    <a:lnTo>
                      <a:pt x="177546" y="323850"/>
                    </a:lnTo>
                    <a:lnTo>
                      <a:pt x="177850" y="323850"/>
                    </a:lnTo>
                    <a:lnTo>
                      <a:pt x="177546" y="326136"/>
                    </a:lnTo>
                    <a:lnTo>
                      <a:pt x="186690" y="327660"/>
                    </a:lnTo>
                    <a:lnTo>
                      <a:pt x="220218" y="75603"/>
                    </a:lnTo>
                    <a:lnTo>
                      <a:pt x="220218" y="326136"/>
                    </a:lnTo>
                    <a:lnTo>
                      <a:pt x="224028" y="326136"/>
                    </a:lnTo>
                    <a:lnTo>
                      <a:pt x="233934" y="327660"/>
                    </a:lnTo>
                    <a:lnTo>
                      <a:pt x="266700" y="76860"/>
                    </a:lnTo>
                    <a:lnTo>
                      <a:pt x="266700" y="326136"/>
                    </a:lnTo>
                    <a:lnTo>
                      <a:pt x="267195" y="326136"/>
                    </a:lnTo>
                    <a:lnTo>
                      <a:pt x="266700" y="329946"/>
                    </a:lnTo>
                    <a:lnTo>
                      <a:pt x="275844" y="330708"/>
                    </a:lnTo>
                    <a:lnTo>
                      <a:pt x="308610" y="80505"/>
                    </a:lnTo>
                    <a:lnTo>
                      <a:pt x="308610" y="329946"/>
                    </a:lnTo>
                    <a:lnTo>
                      <a:pt x="318503" y="329946"/>
                    </a:lnTo>
                    <a:lnTo>
                      <a:pt x="318503" y="9906"/>
                    </a:lnTo>
                    <a:close/>
                  </a:path>
                  <a:path w="589279" h="337185">
                    <a:moveTo>
                      <a:pt x="589026" y="16764"/>
                    </a:moveTo>
                    <a:lnTo>
                      <a:pt x="589013" y="16002"/>
                    </a:lnTo>
                    <a:lnTo>
                      <a:pt x="584454" y="16002"/>
                    </a:lnTo>
                    <a:lnTo>
                      <a:pt x="579882" y="15240"/>
                    </a:lnTo>
                    <a:lnTo>
                      <a:pt x="547103" y="265557"/>
                    </a:lnTo>
                    <a:lnTo>
                      <a:pt x="547103" y="13817"/>
                    </a:lnTo>
                    <a:lnTo>
                      <a:pt x="547103" y="12954"/>
                    </a:lnTo>
                    <a:lnTo>
                      <a:pt x="542163" y="12954"/>
                    </a:lnTo>
                    <a:lnTo>
                      <a:pt x="537210" y="12192"/>
                    </a:lnTo>
                    <a:lnTo>
                      <a:pt x="496062" y="326415"/>
                    </a:lnTo>
                    <a:lnTo>
                      <a:pt x="496062" y="13716"/>
                    </a:lnTo>
                    <a:lnTo>
                      <a:pt x="496062" y="12954"/>
                    </a:lnTo>
                    <a:lnTo>
                      <a:pt x="491490" y="12954"/>
                    </a:lnTo>
                    <a:lnTo>
                      <a:pt x="486918" y="12192"/>
                    </a:lnTo>
                    <a:lnTo>
                      <a:pt x="453390" y="263652"/>
                    </a:lnTo>
                    <a:lnTo>
                      <a:pt x="453390" y="10668"/>
                    </a:lnTo>
                    <a:lnTo>
                      <a:pt x="453390" y="9906"/>
                    </a:lnTo>
                    <a:lnTo>
                      <a:pt x="444246" y="9906"/>
                    </a:lnTo>
                    <a:lnTo>
                      <a:pt x="411480" y="260121"/>
                    </a:lnTo>
                    <a:lnTo>
                      <a:pt x="411480" y="13716"/>
                    </a:lnTo>
                    <a:lnTo>
                      <a:pt x="411480" y="12954"/>
                    </a:lnTo>
                    <a:lnTo>
                      <a:pt x="406908" y="12954"/>
                    </a:lnTo>
                    <a:lnTo>
                      <a:pt x="402336" y="12192"/>
                    </a:lnTo>
                    <a:lnTo>
                      <a:pt x="369570" y="257937"/>
                    </a:lnTo>
                    <a:lnTo>
                      <a:pt x="369570" y="10668"/>
                    </a:lnTo>
                    <a:lnTo>
                      <a:pt x="369570" y="9906"/>
                    </a:lnTo>
                    <a:lnTo>
                      <a:pt x="360426" y="9906"/>
                    </a:lnTo>
                    <a:lnTo>
                      <a:pt x="318516" y="329946"/>
                    </a:lnTo>
                    <a:lnTo>
                      <a:pt x="327660" y="330708"/>
                    </a:lnTo>
                    <a:lnTo>
                      <a:pt x="360426" y="80505"/>
                    </a:lnTo>
                    <a:lnTo>
                      <a:pt x="360426" y="326517"/>
                    </a:lnTo>
                    <a:lnTo>
                      <a:pt x="359664" y="332232"/>
                    </a:lnTo>
                    <a:lnTo>
                      <a:pt x="368808" y="333756"/>
                    </a:lnTo>
                    <a:lnTo>
                      <a:pt x="369316" y="329946"/>
                    </a:lnTo>
                    <a:lnTo>
                      <a:pt x="369570" y="329946"/>
                    </a:lnTo>
                    <a:lnTo>
                      <a:pt x="369570" y="328041"/>
                    </a:lnTo>
                    <a:lnTo>
                      <a:pt x="402336" y="82296"/>
                    </a:lnTo>
                    <a:lnTo>
                      <a:pt x="402336" y="329946"/>
                    </a:lnTo>
                    <a:lnTo>
                      <a:pt x="402336" y="332994"/>
                    </a:lnTo>
                    <a:lnTo>
                      <a:pt x="411480" y="332994"/>
                    </a:lnTo>
                    <a:lnTo>
                      <a:pt x="411480" y="330708"/>
                    </a:lnTo>
                    <a:lnTo>
                      <a:pt x="444246" y="80505"/>
                    </a:lnTo>
                    <a:lnTo>
                      <a:pt x="444246" y="329946"/>
                    </a:lnTo>
                    <a:lnTo>
                      <a:pt x="444550" y="329946"/>
                    </a:lnTo>
                    <a:lnTo>
                      <a:pt x="444246" y="332232"/>
                    </a:lnTo>
                    <a:lnTo>
                      <a:pt x="453390" y="333756"/>
                    </a:lnTo>
                    <a:lnTo>
                      <a:pt x="486918" y="82296"/>
                    </a:lnTo>
                    <a:lnTo>
                      <a:pt x="486918" y="332994"/>
                    </a:lnTo>
                    <a:lnTo>
                      <a:pt x="496062" y="332994"/>
                    </a:lnTo>
                    <a:lnTo>
                      <a:pt x="496062" y="332359"/>
                    </a:lnTo>
                    <a:lnTo>
                      <a:pt x="504444" y="333756"/>
                    </a:lnTo>
                    <a:lnTo>
                      <a:pt x="537210" y="88011"/>
                    </a:lnTo>
                    <a:lnTo>
                      <a:pt x="537210" y="332994"/>
                    </a:lnTo>
                    <a:lnTo>
                      <a:pt x="538264" y="332994"/>
                    </a:lnTo>
                    <a:lnTo>
                      <a:pt x="537972" y="335280"/>
                    </a:lnTo>
                    <a:lnTo>
                      <a:pt x="547116" y="336804"/>
                    </a:lnTo>
                    <a:lnTo>
                      <a:pt x="579882" y="86601"/>
                    </a:lnTo>
                    <a:lnTo>
                      <a:pt x="579882" y="336042"/>
                    </a:lnTo>
                    <a:lnTo>
                      <a:pt x="589013" y="336042"/>
                    </a:lnTo>
                    <a:lnTo>
                      <a:pt x="589013" y="16865"/>
                    </a:lnTo>
                    <a:close/>
                  </a:path>
                </a:pathLst>
              </a:custGeom>
              <a:solidFill>
                <a:srgbClr val="FF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62" name="object 13"/>
            <p:cNvSpPr txBox="1"/>
            <p:nvPr/>
          </p:nvSpPr>
          <p:spPr>
            <a:xfrm>
              <a:off x="2238433" y="2571263"/>
              <a:ext cx="146050" cy="1090930"/>
            </a:xfrm>
            <a:prstGeom prst="rect">
              <a:avLst/>
            </a:prstGeom>
          </p:spPr>
          <p:txBody>
            <a:bodyPr vert="vert270" wrap="square" lIns="0" tIns="190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5"/>
                </a:spcBef>
              </a:pPr>
              <a:r>
                <a:rPr sz="850" spc="-10" dirty="0">
                  <a:latin typeface="Arial"/>
                  <a:cs typeface="Arial"/>
                </a:rPr>
                <a:t>Emissions</a:t>
              </a:r>
              <a:r>
                <a:rPr sz="850" spc="-5" dirty="0">
                  <a:latin typeface="Arial"/>
                  <a:cs typeface="Arial"/>
                </a:rPr>
                <a:t> </a:t>
              </a:r>
              <a:r>
                <a:rPr sz="850" dirty="0">
                  <a:latin typeface="Arial"/>
                  <a:cs typeface="Arial"/>
                </a:rPr>
                <a:t>level,</a:t>
              </a:r>
              <a:r>
                <a:rPr sz="850" spc="-10" dirty="0">
                  <a:latin typeface="Arial"/>
                  <a:cs typeface="Arial"/>
                </a:rPr>
                <a:t> </a:t>
              </a:r>
              <a:r>
                <a:rPr sz="850" spc="-20" dirty="0">
                  <a:latin typeface="Arial"/>
                  <a:cs typeface="Arial"/>
                </a:rPr>
                <a:t>dBμV</a:t>
              </a:r>
              <a:endParaRPr sz="850">
                <a:latin typeface="Arial"/>
                <a:cs typeface="Arial"/>
              </a:endParaRPr>
            </a:p>
          </p:txBody>
        </p:sp>
        <p:sp>
          <p:nvSpPr>
            <p:cNvPr id="63" name="object 14"/>
            <p:cNvSpPr txBox="1"/>
            <p:nvPr/>
          </p:nvSpPr>
          <p:spPr>
            <a:xfrm>
              <a:off x="4358894" y="2119546"/>
              <a:ext cx="862330" cy="617220"/>
            </a:xfrm>
            <a:prstGeom prst="rect">
              <a:avLst/>
            </a:prstGeom>
          </p:spPr>
          <p:txBody>
            <a:bodyPr vert="horz" wrap="square" lIns="0" tIns="16510" rIns="0" bIns="0" rtlCol="0">
              <a:spAutoFit/>
            </a:bodyPr>
            <a:lstStyle/>
            <a:p>
              <a:pPr marL="12700" marR="5080" indent="12700">
                <a:lnSpc>
                  <a:spcPct val="151200"/>
                </a:lnSpc>
                <a:spcBef>
                  <a:spcPts val="130"/>
                </a:spcBef>
              </a:pPr>
              <a:r>
                <a:rPr sz="850" spc="-10" dirty="0">
                  <a:latin typeface="Arial"/>
                  <a:cs typeface="Arial"/>
                </a:rPr>
                <a:t>Quasi-</a:t>
              </a:r>
              <a:r>
                <a:rPr sz="850" dirty="0">
                  <a:latin typeface="Arial"/>
                  <a:cs typeface="Arial"/>
                </a:rPr>
                <a:t>peak</a:t>
              </a:r>
              <a:r>
                <a:rPr sz="850" spc="-15" dirty="0">
                  <a:latin typeface="Arial"/>
                  <a:cs typeface="Arial"/>
                </a:rPr>
                <a:t> </a:t>
              </a:r>
              <a:r>
                <a:rPr sz="850" spc="-10" dirty="0">
                  <a:latin typeface="Arial"/>
                  <a:cs typeface="Arial"/>
                </a:rPr>
                <a:t>limits Average</a:t>
              </a:r>
              <a:r>
                <a:rPr sz="850" spc="5" dirty="0">
                  <a:latin typeface="Arial"/>
                  <a:cs typeface="Arial"/>
                </a:rPr>
                <a:t> </a:t>
              </a:r>
              <a:r>
                <a:rPr sz="850" spc="-10" dirty="0">
                  <a:latin typeface="Arial"/>
                  <a:cs typeface="Arial"/>
                </a:rPr>
                <a:t>limits </a:t>
              </a:r>
              <a:r>
                <a:rPr sz="850" dirty="0">
                  <a:latin typeface="Arial"/>
                  <a:cs typeface="Arial"/>
                </a:rPr>
                <a:t>Typical</a:t>
              </a:r>
              <a:r>
                <a:rPr sz="850" spc="-50" dirty="0">
                  <a:latin typeface="Arial"/>
                  <a:cs typeface="Arial"/>
                </a:rPr>
                <a:t> </a:t>
              </a:r>
              <a:r>
                <a:rPr sz="850" spc="-10" dirty="0">
                  <a:latin typeface="Arial"/>
                  <a:cs typeface="Arial"/>
                </a:rPr>
                <a:t>trace</a:t>
              </a:r>
              <a:endParaRPr sz="850">
                <a:latin typeface="Arial"/>
                <a:cs typeface="Arial"/>
              </a:endParaRPr>
            </a:p>
          </p:txBody>
        </p:sp>
      </p:grpSp>
      <p:grpSp>
        <p:nvGrpSpPr>
          <p:cNvPr id="72" name="Grupo 71"/>
          <p:cNvGrpSpPr/>
          <p:nvPr/>
        </p:nvGrpSpPr>
        <p:grpSpPr>
          <a:xfrm>
            <a:off x="3429000" y="4839666"/>
            <a:ext cx="5274555" cy="4149208"/>
            <a:chOff x="2525267" y="5264658"/>
            <a:chExt cx="2868930" cy="3369754"/>
          </a:xfrm>
        </p:grpSpPr>
        <p:grpSp>
          <p:nvGrpSpPr>
            <p:cNvPr id="73" name="object 15"/>
            <p:cNvGrpSpPr/>
            <p:nvPr/>
          </p:nvGrpSpPr>
          <p:grpSpPr>
            <a:xfrm>
              <a:off x="2655570" y="6697027"/>
              <a:ext cx="2662555" cy="1937385"/>
              <a:chOff x="2655570" y="6697027"/>
              <a:chExt cx="2662555" cy="1937385"/>
            </a:xfrm>
          </p:grpSpPr>
          <p:sp>
            <p:nvSpPr>
              <p:cNvPr id="106" name="object 16"/>
              <p:cNvSpPr/>
              <p:nvPr/>
            </p:nvSpPr>
            <p:spPr>
              <a:xfrm>
                <a:off x="3515868" y="6701790"/>
                <a:ext cx="0" cy="881380"/>
              </a:xfrm>
              <a:custGeom>
                <a:avLst/>
                <a:gdLst/>
                <a:ahLst/>
                <a:cxnLst/>
                <a:rect l="l" t="t" r="r" b="b"/>
                <a:pathLst>
                  <a:path h="881379">
                    <a:moveTo>
                      <a:pt x="0" y="0"/>
                    </a:moveTo>
                    <a:lnTo>
                      <a:pt x="0" y="880871"/>
                    </a:lnTo>
                  </a:path>
                </a:pathLst>
              </a:custGeom>
              <a:ln w="9144">
                <a:solidFill>
                  <a:srgbClr val="4A7EBB"/>
                </a:solidFill>
                <a:prstDash val="sysDash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07" name="object 17"/>
              <p:cNvSpPr/>
              <p:nvPr/>
            </p:nvSpPr>
            <p:spPr>
              <a:xfrm>
                <a:off x="3012948" y="7837170"/>
                <a:ext cx="749935" cy="454659"/>
              </a:xfrm>
              <a:custGeom>
                <a:avLst/>
                <a:gdLst/>
                <a:ahLst/>
                <a:cxnLst/>
                <a:rect l="l" t="t" r="r" b="b"/>
                <a:pathLst>
                  <a:path w="749935" h="454659">
                    <a:moveTo>
                      <a:pt x="749808" y="0"/>
                    </a:moveTo>
                    <a:lnTo>
                      <a:pt x="0" y="0"/>
                    </a:lnTo>
                    <a:lnTo>
                      <a:pt x="0" y="454151"/>
                    </a:lnTo>
                    <a:lnTo>
                      <a:pt x="749808" y="454151"/>
                    </a:lnTo>
                    <a:lnTo>
                      <a:pt x="749808" y="0"/>
                    </a:lnTo>
                    <a:close/>
                  </a:path>
                </a:pathLst>
              </a:custGeom>
              <a:solidFill>
                <a:srgbClr val="9BBB5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08" name="object 18"/>
              <p:cNvSpPr/>
              <p:nvPr/>
            </p:nvSpPr>
            <p:spPr>
              <a:xfrm>
                <a:off x="3001518" y="7824978"/>
                <a:ext cx="773430" cy="478790"/>
              </a:xfrm>
              <a:custGeom>
                <a:avLst/>
                <a:gdLst/>
                <a:ahLst/>
                <a:cxnLst/>
                <a:rect l="l" t="t" r="r" b="b"/>
                <a:pathLst>
                  <a:path w="773429" h="478790">
                    <a:moveTo>
                      <a:pt x="768096" y="0"/>
                    </a:moveTo>
                    <a:lnTo>
                      <a:pt x="5334" y="0"/>
                    </a:lnTo>
                    <a:lnTo>
                      <a:pt x="0" y="5334"/>
                    </a:lnTo>
                    <a:lnTo>
                      <a:pt x="0" y="473202"/>
                    </a:lnTo>
                    <a:lnTo>
                      <a:pt x="5334" y="478536"/>
                    </a:lnTo>
                    <a:lnTo>
                      <a:pt x="768096" y="478536"/>
                    </a:lnTo>
                    <a:lnTo>
                      <a:pt x="773430" y="473202"/>
                    </a:lnTo>
                    <a:lnTo>
                      <a:pt x="773430" y="466344"/>
                    </a:lnTo>
                    <a:lnTo>
                      <a:pt x="23622" y="466344"/>
                    </a:lnTo>
                    <a:lnTo>
                      <a:pt x="11430" y="454914"/>
                    </a:lnTo>
                    <a:lnTo>
                      <a:pt x="23622" y="454914"/>
                    </a:lnTo>
                    <a:lnTo>
                      <a:pt x="23622" y="23622"/>
                    </a:lnTo>
                    <a:lnTo>
                      <a:pt x="11430" y="23622"/>
                    </a:lnTo>
                    <a:lnTo>
                      <a:pt x="23622" y="12192"/>
                    </a:lnTo>
                    <a:lnTo>
                      <a:pt x="773430" y="12192"/>
                    </a:lnTo>
                    <a:lnTo>
                      <a:pt x="773430" y="5334"/>
                    </a:lnTo>
                    <a:lnTo>
                      <a:pt x="768096" y="0"/>
                    </a:lnTo>
                    <a:close/>
                  </a:path>
                  <a:path w="773429" h="478790">
                    <a:moveTo>
                      <a:pt x="23622" y="454914"/>
                    </a:moveTo>
                    <a:lnTo>
                      <a:pt x="11430" y="454914"/>
                    </a:lnTo>
                    <a:lnTo>
                      <a:pt x="23622" y="466344"/>
                    </a:lnTo>
                    <a:lnTo>
                      <a:pt x="23622" y="454914"/>
                    </a:lnTo>
                    <a:close/>
                  </a:path>
                  <a:path w="773429" h="478790">
                    <a:moveTo>
                      <a:pt x="749808" y="454914"/>
                    </a:moveTo>
                    <a:lnTo>
                      <a:pt x="23622" y="454914"/>
                    </a:lnTo>
                    <a:lnTo>
                      <a:pt x="23622" y="466344"/>
                    </a:lnTo>
                    <a:lnTo>
                      <a:pt x="749808" y="466344"/>
                    </a:lnTo>
                    <a:lnTo>
                      <a:pt x="749808" y="454914"/>
                    </a:lnTo>
                    <a:close/>
                  </a:path>
                  <a:path w="773429" h="478790">
                    <a:moveTo>
                      <a:pt x="749808" y="12192"/>
                    </a:moveTo>
                    <a:lnTo>
                      <a:pt x="749808" y="466344"/>
                    </a:lnTo>
                    <a:lnTo>
                      <a:pt x="761238" y="454914"/>
                    </a:lnTo>
                    <a:lnTo>
                      <a:pt x="773430" y="454914"/>
                    </a:lnTo>
                    <a:lnTo>
                      <a:pt x="773430" y="23622"/>
                    </a:lnTo>
                    <a:lnTo>
                      <a:pt x="761238" y="23622"/>
                    </a:lnTo>
                    <a:lnTo>
                      <a:pt x="749808" y="12192"/>
                    </a:lnTo>
                    <a:close/>
                  </a:path>
                  <a:path w="773429" h="478790">
                    <a:moveTo>
                      <a:pt x="773430" y="454914"/>
                    </a:moveTo>
                    <a:lnTo>
                      <a:pt x="761238" y="454914"/>
                    </a:lnTo>
                    <a:lnTo>
                      <a:pt x="749808" y="466344"/>
                    </a:lnTo>
                    <a:lnTo>
                      <a:pt x="773430" y="466344"/>
                    </a:lnTo>
                    <a:lnTo>
                      <a:pt x="773430" y="454914"/>
                    </a:lnTo>
                    <a:close/>
                  </a:path>
                  <a:path w="773429" h="478790">
                    <a:moveTo>
                      <a:pt x="23622" y="12192"/>
                    </a:moveTo>
                    <a:lnTo>
                      <a:pt x="11430" y="23622"/>
                    </a:lnTo>
                    <a:lnTo>
                      <a:pt x="23622" y="23622"/>
                    </a:lnTo>
                    <a:lnTo>
                      <a:pt x="23622" y="12192"/>
                    </a:lnTo>
                    <a:close/>
                  </a:path>
                  <a:path w="773429" h="478790">
                    <a:moveTo>
                      <a:pt x="749808" y="12192"/>
                    </a:moveTo>
                    <a:lnTo>
                      <a:pt x="23622" y="12192"/>
                    </a:lnTo>
                    <a:lnTo>
                      <a:pt x="23622" y="23622"/>
                    </a:lnTo>
                    <a:lnTo>
                      <a:pt x="749808" y="23622"/>
                    </a:lnTo>
                    <a:lnTo>
                      <a:pt x="749808" y="12192"/>
                    </a:lnTo>
                    <a:close/>
                  </a:path>
                  <a:path w="773429" h="478790">
                    <a:moveTo>
                      <a:pt x="773430" y="12192"/>
                    </a:moveTo>
                    <a:lnTo>
                      <a:pt x="749808" y="12192"/>
                    </a:lnTo>
                    <a:lnTo>
                      <a:pt x="761238" y="23622"/>
                    </a:lnTo>
                    <a:lnTo>
                      <a:pt x="773430" y="23622"/>
                    </a:lnTo>
                    <a:lnTo>
                      <a:pt x="773430" y="12192"/>
                    </a:lnTo>
                    <a:close/>
                  </a:path>
                </a:pathLst>
              </a:custGeom>
              <a:solidFill>
                <a:srgbClr val="71893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09" name="object 19"/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661666" y="8415528"/>
                <a:ext cx="2650235" cy="212598"/>
              </a:xfrm>
              <a:prstGeom prst="rect">
                <a:avLst/>
              </a:prstGeom>
            </p:spPr>
          </p:pic>
          <p:sp>
            <p:nvSpPr>
              <p:cNvPr id="110" name="object 20"/>
              <p:cNvSpPr/>
              <p:nvPr/>
            </p:nvSpPr>
            <p:spPr>
              <a:xfrm>
                <a:off x="2655570" y="8409432"/>
                <a:ext cx="2662555" cy="224790"/>
              </a:xfrm>
              <a:custGeom>
                <a:avLst/>
                <a:gdLst/>
                <a:ahLst/>
                <a:cxnLst/>
                <a:rect l="l" t="t" r="r" b="b"/>
                <a:pathLst>
                  <a:path w="2662554" h="224790">
                    <a:moveTo>
                      <a:pt x="2659380" y="0"/>
                    </a:moveTo>
                    <a:lnTo>
                      <a:pt x="3048" y="0"/>
                    </a:lnTo>
                    <a:lnTo>
                      <a:pt x="0" y="3048"/>
                    </a:lnTo>
                    <a:lnTo>
                      <a:pt x="0" y="222504"/>
                    </a:lnTo>
                    <a:lnTo>
                      <a:pt x="3048" y="224790"/>
                    </a:lnTo>
                    <a:lnTo>
                      <a:pt x="2659380" y="224790"/>
                    </a:lnTo>
                    <a:lnTo>
                      <a:pt x="2662428" y="222504"/>
                    </a:lnTo>
                    <a:lnTo>
                      <a:pt x="2662428" y="218694"/>
                    </a:lnTo>
                    <a:lnTo>
                      <a:pt x="12192" y="218694"/>
                    </a:lnTo>
                    <a:lnTo>
                      <a:pt x="6096" y="212598"/>
                    </a:lnTo>
                    <a:lnTo>
                      <a:pt x="12192" y="212598"/>
                    </a:lnTo>
                    <a:lnTo>
                      <a:pt x="12192" y="12192"/>
                    </a:lnTo>
                    <a:lnTo>
                      <a:pt x="6095" y="12192"/>
                    </a:lnTo>
                    <a:lnTo>
                      <a:pt x="12192" y="6096"/>
                    </a:lnTo>
                    <a:lnTo>
                      <a:pt x="2662428" y="6096"/>
                    </a:lnTo>
                    <a:lnTo>
                      <a:pt x="2662428" y="3048"/>
                    </a:lnTo>
                    <a:lnTo>
                      <a:pt x="2659380" y="0"/>
                    </a:lnTo>
                    <a:close/>
                  </a:path>
                  <a:path w="2662554" h="224790">
                    <a:moveTo>
                      <a:pt x="12192" y="212598"/>
                    </a:moveTo>
                    <a:lnTo>
                      <a:pt x="6096" y="212598"/>
                    </a:lnTo>
                    <a:lnTo>
                      <a:pt x="12192" y="218694"/>
                    </a:lnTo>
                    <a:lnTo>
                      <a:pt x="12192" y="212598"/>
                    </a:lnTo>
                    <a:close/>
                  </a:path>
                  <a:path w="2662554" h="224790">
                    <a:moveTo>
                      <a:pt x="2650236" y="212598"/>
                    </a:moveTo>
                    <a:lnTo>
                      <a:pt x="12192" y="212598"/>
                    </a:lnTo>
                    <a:lnTo>
                      <a:pt x="12192" y="218694"/>
                    </a:lnTo>
                    <a:lnTo>
                      <a:pt x="2650236" y="218694"/>
                    </a:lnTo>
                    <a:lnTo>
                      <a:pt x="2650236" y="212598"/>
                    </a:lnTo>
                    <a:close/>
                  </a:path>
                  <a:path w="2662554" h="224790">
                    <a:moveTo>
                      <a:pt x="2650236" y="6096"/>
                    </a:moveTo>
                    <a:lnTo>
                      <a:pt x="2650236" y="218694"/>
                    </a:lnTo>
                    <a:lnTo>
                      <a:pt x="2656332" y="212598"/>
                    </a:lnTo>
                    <a:lnTo>
                      <a:pt x="2662428" y="212598"/>
                    </a:lnTo>
                    <a:lnTo>
                      <a:pt x="2662428" y="12192"/>
                    </a:lnTo>
                    <a:lnTo>
                      <a:pt x="2656332" y="12192"/>
                    </a:lnTo>
                    <a:lnTo>
                      <a:pt x="2650236" y="6096"/>
                    </a:lnTo>
                    <a:close/>
                  </a:path>
                  <a:path w="2662554" h="224790">
                    <a:moveTo>
                      <a:pt x="2662428" y="212598"/>
                    </a:moveTo>
                    <a:lnTo>
                      <a:pt x="2656332" y="212598"/>
                    </a:lnTo>
                    <a:lnTo>
                      <a:pt x="2650236" y="218694"/>
                    </a:lnTo>
                    <a:lnTo>
                      <a:pt x="2662428" y="218694"/>
                    </a:lnTo>
                    <a:lnTo>
                      <a:pt x="2662428" y="212598"/>
                    </a:lnTo>
                    <a:close/>
                  </a:path>
                  <a:path w="2662554" h="224790">
                    <a:moveTo>
                      <a:pt x="12192" y="6096"/>
                    </a:moveTo>
                    <a:lnTo>
                      <a:pt x="6095" y="12192"/>
                    </a:lnTo>
                    <a:lnTo>
                      <a:pt x="12192" y="12192"/>
                    </a:lnTo>
                    <a:lnTo>
                      <a:pt x="12192" y="6096"/>
                    </a:lnTo>
                    <a:close/>
                  </a:path>
                  <a:path w="2662554" h="224790">
                    <a:moveTo>
                      <a:pt x="2650236" y="6096"/>
                    </a:moveTo>
                    <a:lnTo>
                      <a:pt x="12192" y="6096"/>
                    </a:lnTo>
                    <a:lnTo>
                      <a:pt x="12192" y="12192"/>
                    </a:lnTo>
                    <a:lnTo>
                      <a:pt x="2650236" y="12192"/>
                    </a:lnTo>
                    <a:lnTo>
                      <a:pt x="2650236" y="6096"/>
                    </a:lnTo>
                    <a:close/>
                  </a:path>
                  <a:path w="2662554" h="224790">
                    <a:moveTo>
                      <a:pt x="2662428" y="6096"/>
                    </a:moveTo>
                    <a:lnTo>
                      <a:pt x="2650236" y="6096"/>
                    </a:lnTo>
                    <a:lnTo>
                      <a:pt x="2656332" y="12192"/>
                    </a:lnTo>
                    <a:lnTo>
                      <a:pt x="2662428" y="12192"/>
                    </a:lnTo>
                    <a:lnTo>
                      <a:pt x="2662428" y="6096"/>
                    </a:lnTo>
                    <a:close/>
                  </a:path>
                </a:pathLst>
              </a:custGeom>
              <a:solidFill>
                <a:srgbClr val="4F81B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11" name="object 21"/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3104388" y="8281623"/>
                <a:ext cx="126492" cy="123778"/>
              </a:xfrm>
              <a:prstGeom prst="rect">
                <a:avLst/>
              </a:prstGeom>
            </p:spPr>
          </p:pic>
          <p:pic>
            <p:nvPicPr>
              <p:cNvPr id="112" name="object 22"/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3565398" y="8281557"/>
                <a:ext cx="127253" cy="124718"/>
              </a:xfrm>
              <a:prstGeom prst="rect">
                <a:avLst/>
              </a:prstGeom>
            </p:spPr>
          </p:pic>
          <p:sp>
            <p:nvSpPr>
              <p:cNvPr id="113" name="object 23"/>
              <p:cNvSpPr/>
              <p:nvPr/>
            </p:nvSpPr>
            <p:spPr>
              <a:xfrm>
                <a:off x="3281172" y="7623810"/>
                <a:ext cx="234950" cy="213360"/>
              </a:xfrm>
              <a:custGeom>
                <a:avLst/>
                <a:gdLst/>
                <a:ahLst/>
                <a:cxnLst/>
                <a:rect l="l" t="t" r="r" b="b"/>
                <a:pathLst>
                  <a:path w="234950" h="213359">
                    <a:moveTo>
                      <a:pt x="234696" y="0"/>
                    </a:moveTo>
                    <a:lnTo>
                      <a:pt x="0" y="0"/>
                    </a:lnTo>
                    <a:lnTo>
                      <a:pt x="0" y="213360"/>
                    </a:lnTo>
                    <a:lnTo>
                      <a:pt x="234696" y="213360"/>
                    </a:lnTo>
                    <a:lnTo>
                      <a:pt x="234696" y="0"/>
                    </a:lnTo>
                    <a:close/>
                  </a:path>
                </a:pathLst>
              </a:custGeom>
              <a:solidFill>
                <a:srgbClr val="F7964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14" name="object 24"/>
              <p:cNvSpPr/>
              <p:nvPr/>
            </p:nvSpPr>
            <p:spPr>
              <a:xfrm>
                <a:off x="3269742" y="7612380"/>
                <a:ext cx="257810" cy="236220"/>
              </a:xfrm>
              <a:custGeom>
                <a:avLst/>
                <a:gdLst/>
                <a:ahLst/>
                <a:cxnLst/>
                <a:rect l="l" t="t" r="r" b="b"/>
                <a:pathLst>
                  <a:path w="257810" h="236220">
                    <a:moveTo>
                      <a:pt x="252222" y="0"/>
                    </a:moveTo>
                    <a:lnTo>
                      <a:pt x="5334" y="0"/>
                    </a:lnTo>
                    <a:lnTo>
                      <a:pt x="0" y="5334"/>
                    </a:lnTo>
                    <a:lnTo>
                      <a:pt x="0" y="230886"/>
                    </a:lnTo>
                    <a:lnTo>
                      <a:pt x="5334" y="236220"/>
                    </a:lnTo>
                    <a:lnTo>
                      <a:pt x="252222" y="236220"/>
                    </a:lnTo>
                    <a:lnTo>
                      <a:pt x="257556" y="230886"/>
                    </a:lnTo>
                    <a:lnTo>
                      <a:pt x="257556" y="224790"/>
                    </a:lnTo>
                    <a:lnTo>
                      <a:pt x="23622" y="224790"/>
                    </a:lnTo>
                    <a:lnTo>
                      <a:pt x="11430" y="212598"/>
                    </a:lnTo>
                    <a:lnTo>
                      <a:pt x="23622" y="212598"/>
                    </a:lnTo>
                    <a:lnTo>
                      <a:pt x="23622" y="23622"/>
                    </a:lnTo>
                    <a:lnTo>
                      <a:pt x="11430" y="23622"/>
                    </a:lnTo>
                    <a:lnTo>
                      <a:pt x="23622" y="11430"/>
                    </a:lnTo>
                    <a:lnTo>
                      <a:pt x="257556" y="11430"/>
                    </a:lnTo>
                    <a:lnTo>
                      <a:pt x="257556" y="5334"/>
                    </a:lnTo>
                    <a:lnTo>
                      <a:pt x="252222" y="0"/>
                    </a:lnTo>
                    <a:close/>
                  </a:path>
                  <a:path w="257810" h="236220">
                    <a:moveTo>
                      <a:pt x="23622" y="212598"/>
                    </a:moveTo>
                    <a:lnTo>
                      <a:pt x="11430" y="212598"/>
                    </a:lnTo>
                    <a:lnTo>
                      <a:pt x="23622" y="224790"/>
                    </a:lnTo>
                    <a:lnTo>
                      <a:pt x="23622" y="212598"/>
                    </a:lnTo>
                    <a:close/>
                  </a:path>
                  <a:path w="257810" h="236220">
                    <a:moveTo>
                      <a:pt x="233934" y="212598"/>
                    </a:moveTo>
                    <a:lnTo>
                      <a:pt x="23622" y="212598"/>
                    </a:lnTo>
                    <a:lnTo>
                      <a:pt x="23622" y="224790"/>
                    </a:lnTo>
                    <a:lnTo>
                      <a:pt x="233934" y="224790"/>
                    </a:lnTo>
                    <a:lnTo>
                      <a:pt x="233934" y="212598"/>
                    </a:lnTo>
                    <a:close/>
                  </a:path>
                  <a:path w="257810" h="236220">
                    <a:moveTo>
                      <a:pt x="233934" y="11430"/>
                    </a:moveTo>
                    <a:lnTo>
                      <a:pt x="233934" y="224790"/>
                    </a:lnTo>
                    <a:lnTo>
                      <a:pt x="246126" y="212598"/>
                    </a:lnTo>
                    <a:lnTo>
                      <a:pt x="257556" y="212598"/>
                    </a:lnTo>
                    <a:lnTo>
                      <a:pt x="257556" y="23622"/>
                    </a:lnTo>
                    <a:lnTo>
                      <a:pt x="246126" y="23622"/>
                    </a:lnTo>
                    <a:lnTo>
                      <a:pt x="233934" y="11430"/>
                    </a:lnTo>
                    <a:close/>
                  </a:path>
                  <a:path w="257810" h="236220">
                    <a:moveTo>
                      <a:pt x="257556" y="212598"/>
                    </a:moveTo>
                    <a:lnTo>
                      <a:pt x="246126" y="212598"/>
                    </a:lnTo>
                    <a:lnTo>
                      <a:pt x="233934" y="224790"/>
                    </a:lnTo>
                    <a:lnTo>
                      <a:pt x="257556" y="224790"/>
                    </a:lnTo>
                    <a:lnTo>
                      <a:pt x="257556" y="212598"/>
                    </a:lnTo>
                    <a:close/>
                  </a:path>
                  <a:path w="257810" h="236220">
                    <a:moveTo>
                      <a:pt x="23622" y="11430"/>
                    </a:moveTo>
                    <a:lnTo>
                      <a:pt x="11430" y="23622"/>
                    </a:lnTo>
                    <a:lnTo>
                      <a:pt x="23622" y="23622"/>
                    </a:lnTo>
                    <a:lnTo>
                      <a:pt x="23622" y="11430"/>
                    </a:lnTo>
                    <a:close/>
                  </a:path>
                  <a:path w="257810" h="236220">
                    <a:moveTo>
                      <a:pt x="233934" y="11430"/>
                    </a:moveTo>
                    <a:lnTo>
                      <a:pt x="23622" y="11430"/>
                    </a:lnTo>
                    <a:lnTo>
                      <a:pt x="23622" y="23622"/>
                    </a:lnTo>
                    <a:lnTo>
                      <a:pt x="233934" y="23622"/>
                    </a:lnTo>
                    <a:lnTo>
                      <a:pt x="233934" y="11430"/>
                    </a:lnTo>
                    <a:close/>
                  </a:path>
                  <a:path w="257810" h="236220">
                    <a:moveTo>
                      <a:pt x="257556" y="11430"/>
                    </a:moveTo>
                    <a:lnTo>
                      <a:pt x="233934" y="11430"/>
                    </a:lnTo>
                    <a:lnTo>
                      <a:pt x="246126" y="23622"/>
                    </a:lnTo>
                    <a:lnTo>
                      <a:pt x="257556" y="23622"/>
                    </a:lnTo>
                    <a:lnTo>
                      <a:pt x="257556" y="11430"/>
                    </a:lnTo>
                    <a:close/>
                  </a:path>
                </a:pathLst>
              </a:custGeom>
              <a:solidFill>
                <a:srgbClr val="B66D3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74" name="object 25"/>
            <p:cNvSpPr txBox="1"/>
            <p:nvPr/>
          </p:nvSpPr>
          <p:spPr>
            <a:xfrm>
              <a:off x="3274567" y="7408321"/>
              <a:ext cx="240665" cy="15494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850" spc="-25" dirty="0">
                  <a:latin typeface="Arial"/>
                  <a:cs typeface="Arial"/>
                </a:rPr>
                <a:t>EUT</a:t>
              </a:r>
              <a:endParaRPr sz="850">
                <a:latin typeface="Arial"/>
                <a:cs typeface="Arial"/>
              </a:endParaRPr>
            </a:p>
          </p:txBody>
        </p:sp>
        <p:sp>
          <p:nvSpPr>
            <p:cNvPr id="75" name="object 26"/>
            <p:cNvSpPr/>
            <p:nvPr/>
          </p:nvSpPr>
          <p:spPr>
            <a:xfrm>
              <a:off x="3762755" y="8148066"/>
              <a:ext cx="333375" cy="148590"/>
            </a:xfrm>
            <a:custGeom>
              <a:avLst/>
              <a:gdLst/>
              <a:ahLst/>
              <a:cxnLst/>
              <a:rect l="l" t="t" r="r" b="b"/>
              <a:pathLst>
                <a:path w="333375" h="148590">
                  <a:moveTo>
                    <a:pt x="52578" y="82295"/>
                  </a:moveTo>
                  <a:lnTo>
                    <a:pt x="0" y="142493"/>
                  </a:lnTo>
                  <a:lnTo>
                    <a:pt x="80010" y="148589"/>
                  </a:lnTo>
                  <a:lnTo>
                    <a:pt x="70550" y="125729"/>
                  </a:lnTo>
                  <a:lnTo>
                    <a:pt x="57912" y="125729"/>
                  </a:lnTo>
                  <a:lnTo>
                    <a:pt x="53340" y="114299"/>
                  </a:lnTo>
                  <a:lnTo>
                    <a:pt x="63989" y="109874"/>
                  </a:lnTo>
                  <a:lnTo>
                    <a:pt x="52578" y="82295"/>
                  </a:lnTo>
                  <a:close/>
                </a:path>
                <a:path w="333375" h="148590">
                  <a:moveTo>
                    <a:pt x="63989" y="109874"/>
                  </a:moveTo>
                  <a:lnTo>
                    <a:pt x="53340" y="114299"/>
                  </a:lnTo>
                  <a:lnTo>
                    <a:pt x="57912" y="125729"/>
                  </a:lnTo>
                  <a:lnTo>
                    <a:pt x="68696" y="121248"/>
                  </a:lnTo>
                  <a:lnTo>
                    <a:pt x="63989" y="109874"/>
                  </a:lnTo>
                  <a:close/>
                </a:path>
                <a:path w="333375" h="148590">
                  <a:moveTo>
                    <a:pt x="68696" y="121248"/>
                  </a:moveTo>
                  <a:lnTo>
                    <a:pt x="57912" y="125729"/>
                  </a:lnTo>
                  <a:lnTo>
                    <a:pt x="70550" y="125729"/>
                  </a:lnTo>
                  <a:lnTo>
                    <a:pt x="68696" y="121248"/>
                  </a:lnTo>
                  <a:close/>
                </a:path>
                <a:path w="333375" h="148590">
                  <a:moveTo>
                    <a:pt x="328422" y="0"/>
                  </a:moveTo>
                  <a:lnTo>
                    <a:pt x="63989" y="109874"/>
                  </a:lnTo>
                  <a:lnTo>
                    <a:pt x="68696" y="121248"/>
                  </a:lnTo>
                  <a:lnTo>
                    <a:pt x="332994" y="11429"/>
                  </a:lnTo>
                  <a:lnTo>
                    <a:pt x="328422" y="0"/>
                  </a:lnTo>
                  <a:close/>
                </a:path>
              </a:pathLst>
            </a:custGeom>
            <a:solidFill>
              <a:srgbClr val="4A7E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27"/>
            <p:cNvSpPr txBox="1"/>
            <p:nvPr/>
          </p:nvSpPr>
          <p:spPr>
            <a:xfrm>
              <a:off x="4073144" y="8034685"/>
              <a:ext cx="479425" cy="15494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850" spc="-10" dirty="0">
                  <a:latin typeface="Arial"/>
                  <a:cs typeface="Arial"/>
                </a:rPr>
                <a:t>Turntable</a:t>
              </a:r>
              <a:endParaRPr sz="850">
                <a:latin typeface="Arial"/>
                <a:cs typeface="Arial"/>
              </a:endParaRPr>
            </a:p>
          </p:txBody>
        </p:sp>
        <p:grpSp>
          <p:nvGrpSpPr>
            <p:cNvPr id="77" name="object 28"/>
            <p:cNvGrpSpPr/>
            <p:nvPr/>
          </p:nvGrpSpPr>
          <p:grpSpPr>
            <a:xfrm>
              <a:off x="2891789" y="7130795"/>
              <a:ext cx="2259330" cy="1296670"/>
              <a:chOff x="2891789" y="7130795"/>
              <a:chExt cx="2259330" cy="1296670"/>
            </a:xfrm>
          </p:grpSpPr>
          <p:sp>
            <p:nvSpPr>
              <p:cNvPr id="103" name="object 29"/>
              <p:cNvSpPr/>
              <p:nvPr/>
            </p:nvSpPr>
            <p:spPr>
              <a:xfrm>
                <a:off x="2891790" y="7130795"/>
                <a:ext cx="1042035" cy="1284605"/>
              </a:xfrm>
              <a:custGeom>
                <a:avLst/>
                <a:gdLst/>
                <a:ahLst/>
                <a:cxnLst/>
                <a:rect l="l" t="t" r="r" b="b"/>
                <a:pathLst>
                  <a:path w="1042035" h="1284604">
                    <a:moveTo>
                      <a:pt x="1041654" y="4584"/>
                    </a:moveTo>
                    <a:lnTo>
                      <a:pt x="1037082" y="4584"/>
                    </a:lnTo>
                    <a:lnTo>
                      <a:pt x="1037082" y="0"/>
                    </a:lnTo>
                    <a:lnTo>
                      <a:pt x="4572" y="0"/>
                    </a:lnTo>
                    <a:lnTo>
                      <a:pt x="4572" y="4584"/>
                    </a:lnTo>
                    <a:lnTo>
                      <a:pt x="0" y="4584"/>
                    </a:lnTo>
                    <a:lnTo>
                      <a:pt x="0" y="1283982"/>
                    </a:lnTo>
                    <a:lnTo>
                      <a:pt x="9144" y="1283982"/>
                    </a:lnTo>
                    <a:lnTo>
                      <a:pt x="9144" y="9144"/>
                    </a:lnTo>
                    <a:lnTo>
                      <a:pt x="1032510" y="9144"/>
                    </a:lnTo>
                    <a:lnTo>
                      <a:pt x="1032510" y="1283982"/>
                    </a:lnTo>
                    <a:lnTo>
                      <a:pt x="1041654" y="1283982"/>
                    </a:lnTo>
                    <a:lnTo>
                      <a:pt x="1041654" y="4584"/>
                    </a:lnTo>
                    <a:close/>
                  </a:path>
                </a:pathLst>
              </a:custGeom>
              <a:solidFill>
                <a:srgbClr val="7030A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04" name="object 30"/>
              <p:cNvSpPr/>
              <p:nvPr/>
            </p:nvSpPr>
            <p:spPr>
              <a:xfrm>
                <a:off x="5079492" y="7233665"/>
                <a:ext cx="71755" cy="1193800"/>
              </a:xfrm>
              <a:custGeom>
                <a:avLst/>
                <a:gdLst/>
                <a:ahLst/>
                <a:cxnLst/>
                <a:rect l="l" t="t" r="r" b="b"/>
                <a:pathLst>
                  <a:path w="71754" h="1193800">
                    <a:moveTo>
                      <a:pt x="71628" y="5334"/>
                    </a:moveTo>
                    <a:lnTo>
                      <a:pt x="66294" y="0"/>
                    </a:lnTo>
                    <a:lnTo>
                      <a:pt x="5334" y="0"/>
                    </a:lnTo>
                    <a:lnTo>
                      <a:pt x="0" y="5334"/>
                    </a:lnTo>
                    <a:lnTo>
                      <a:pt x="0" y="1187958"/>
                    </a:lnTo>
                    <a:lnTo>
                      <a:pt x="5334" y="1193292"/>
                    </a:lnTo>
                    <a:lnTo>
                      <a:pt x="66294" y="1193292"/>
                    </a:lnTo>
                    <a:lnTo>
                      <a:pt x="71628" y="1187958"/>
                    </a:lnTo>
                    <a:lnTo>
                      <a:pt x="71628" y="1181112"/>
                    </a:lnTo>
                    <a:lnTo>
                      <a:pt x="71628" y="1169670"/>
                    </a:lnTo>
                    <a:lnTo>
                      <a:pt x="71628" y="23634"/>
                    </a:lnTo>
                    <a:lnTo>
                      <a:pt x="71628" y="12192"/>
                    </a:lnTo>
                    <a:lnTo>
                      <a:pt x="71628" y="5334"/>
                    </a:lnTo>
                    <a:close/>
                  </a:path>
                </a:pathLst>
              </a:custGeom>
              <a:solidFill>
                <a:srgbClr val="948A5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05" name="object 31"/>
              <p:cNvSpPr/>
              <p:nvPr/>
            </p:nvSpPr>
            <p:spPr>
              <a:xfrm>
                <a:off x="4781550" y="7224521"/>
                <a:ext cx="316230" cy="337185"/>
              </a:xfrm>
              <a:custGeom>
                <a:avLst/>
                <a:gdLst/>
                <a:ahLst/>
                <a:cxnLst/>
                <a:rect l="l" t="t" r="r" b="b"/>
                <a:pathLst>
                  <a:path w="316229" h="337184">
                    <a:moveTo>
                      <a:pt x="316230" y="152412"/>
                    </a:moveTo>
                    <a:lnTo>
                      <a:pt x="192011" y="152412"/>
                    </a:lnTo>
                    <a:lnTo>
                      <a:pt x="192011" y="0"/>
                    </a:lnTo>
                    <a:lnTo>
                      <a:pt x="179832" y="0"/>
                    </a:lnTo>
                    <a:lnTo>
                      <a:pt x="179832" y="152412"/>
                    </a:lnTo>
                    <a:lnTo>
                      <a:pt x="144005" y="152412"/>
                    </a:lnTo>
                    <a:lnTo>
                      <a:pt x="144005" y="62484"/>
                    </a:lnTo>
                    <a:lnTo>
                      <a:pt x="131826" y="62484"/>
                    </a:lnTo>
                    <a:lnTo>
                      <a:pt x="131826" y="152412"/>
                    </a:lnTo>
                    <a:lnTo>
                      <a:pt x="95999" y="152412"/>
                    </a:lnTo>
                    <a:lnTo>
                      <a:pt x="95999" y="103632"/>
                    </a:lnTo>
                    <a:lnTo>
                      <a:pt x="83820" y="103632"/>
                    </a:lnTo>
                    <a:lnTo>
                      <a:pt x="83820" y="152412"/>
                    </a:lnTo>
                    <a:lnTo>
                      <a:pt x="47993" y="152412"/>
                    </a:lnTo>
                    <a:lnTo>
                      <a:pt x="47993" y="137922"/>
                    </a:lnTo>
                    <a:lnTo>
                      <a:pt x="35814" y="137922"/>
                    </a:lnTo>
                    <a:lnTo>
                      <a:pt x="35814" y="152412"/>
                    </a:lnTo>
                    <a:lnTo>
                      <a:pt x="0" y="152412"/>
                    </a:lnTo>
                    <a:lnTo>
                      <a:pt x="0" y="164592"/>
                    </a:lnTo>
                    <a:lnTo>
                      <a:pt x="35814" y="164592"/>
                    </a:lnTo>
                    <a:lnTo>
                      <a:pt x="35814" y="206502"/>
                    </a:lnTo>
                    <a:lnTo>
                      <a:pt x="47993" y="206502"/>
                    </a:lnTo>
                    <a:lnTo>
                      <a:pt x="47993" y="164592"/>
                    </a:lnTo>
                    <a:lnTo>
                      <a:pt x="83820" y="164592"/>
                    </a:lnTo>
                    <a:lnTo>
                      <a:pt x="83820" y="227076"/>
                    </a:lnTo>
                    <a:lnTo>
                      <a:pt x="95999" y="227076"/>
                    </a:lnTo>
                    <a:lnTo>
                      <a:pt x="95999" y="164592"/>
                    </a:lnTo>
                    <a:lnTo>
                      <a:pt x="131826" y="164592"/>
                    </a:lnTo>
                    <a:lnTo>
                      <a:pt x="131826" y="282702"/>
                    </a:lnTo>
                    <a:lnTo>
                      <a:pt x="144005" y="282702"/>
                    </a:lnTo>
                    <a:lnTo>
                      <a:pt x="144005" y="164592"/>
                    </a:lnTo>
                    <a:lnTo>
                      <a:pt x="179832" y="164592"/>
                    </a:lnTo>
                    <a:lnTo>
                      <a:pt x="179832" y="336804"/>
                    </a:lnTo>
                    <a:lnTo>
                      <a:pt x="192011" y="336804"/>
                    </a:lnTo>
                    <a:lnTo>
                      <a:pt x="192011" y="164592"/>
                    </a:lnTo>
                    <a:lnTo>
                      <a:pt x="316230" y="164592"/>
                    </a:lnTo>
                    <a:lnTo>
                      <a:pt x="316230" y="152412"/>
                    </a:lnTo>
                    <a:close/>
                  </a:path>
                </a:pathLst>
              </a:custGeom>
              <a:solidFill>
                <a:srgbClr val="A6A6A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78" name="object 32"/>
            <p:cNvSpPr txBox="1"/>
            <p:nvPr/>
          </p:nvSpPr>
          <p:spPr>
            <a:xfrm>
              <a:off x="4617211" y="7580534"/>
              <a:ext cx="426084" cy="15494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850" spc="-10" dirty="0">
                  <a:latin typeface="Arial"/>
                  <a:cs typeface="Arial"/>
                </a:rPr>
                <a:t>Antenna</a:t>
              </a:r>
              <a:endParaRPr sz="850" dirty="0">
                <a:latin typeface="Arial"/>
                <a:cs typeface="Arial"/>
              </a:endParaRPr>
            </a:p>
          </p:txBody>
        </p:sp>
        <p:sp>
          <p:nvSpPr>
            <p:cNvPr id="79" name="object 33"/>
            <p:cNvSpPr/>
            <p:nvPr/>
          </p:nvSpPr>
          <p:spPr>
            <a:xfrm>
              <a:off x="3515868" y="6727697"/>
              <a:ext cx="1408430" cy="559435"/>
            </a:xfrm>
            <a:custGeom>
              <a:avLst/>
              <a:gdLst/>
              <a:ahLst/>
              <a:cxnLst/>
              <a:rect l="l" t="t" r="r" b="b"/>
              <a:pathLst>
                <a:path w="1408429" h="559434">
                  <a:moveTo>
                    <a:pt x="1403604" y="57150"/>
                  </a:moveTo>
                  <a:lnTo>
                    <a:pt x="1391412" y="51054"/>
                  </a:lnTo>
                  <a:lnTo>
                    <a:pt x="1331976" y="21348"/>
                  </a:lnTo>
                  <a:lnTo>
                    <a:pt x="1331976" y="51054"/>
                  </a:lnTo>
                  <a:lnTo>
                    <a:pt x="71628" y="51054"/>
                  </a:lnTo>
                  <a:lnTo>
                    <a:pt x="71628" y="21348"/>
                  </a:lnTo>
                  <a:lnTo>
                    <a:pt x="0" y="57150"/>
                  </a:lnTo>
                  <a:lnTo>
                    <a:pt x="71628" y="92964"/>
                  </a:lnTo>
                  <a:lnTo>
                    <a:pt x="71628" y="63246"/>
                  </a:lnTo>
                  <a:lnTo>
                    <a:pt x="1331976" y="63246"/>
                  </a:lnTo>
                  <a:lnTo>
                    <a:pt x="1331976" y="92964"/>
                  </a:lnTo>
                  <a:lnTo>
                    <a:pt x="1391412" y="63246"/>
                  </a:lnTo>
                  <a:lnTo>
                    <a:pt x="1403604" y="57150"/>
                  </a:lnTo>
                  <a:close/>
                </a:path>
                <a:path w="1408429" h="559434">
                  <a:moveTo>
                    <a:pt x="1408176" y="521970"/>
                  </a:moveTo>
                  <a:lnTo>
                    <a:pt x="1399032" y="521970"/>
                  </a:lnTo>
                  <a:lnTo>
                    <a:pt x="1399032" y="559308"/>
                  </a:lnTo>
                  <a:lnTo>
                    <a:pt x="1408176" y="559308"/>
                  </a:lnTo>
                  <a:lnTo>
                    <a:pt x="1408176" y="521970"/>
                  </a:lnTo>
                  <a:close/>
                </a:path>
                <a:path w="1408429" h="559434">
                  <a:moveTo>
                    <a:pt x="1408176" y="456438"/>
                  </a:moveTo>
                  <a:lnTo>
                    <a:pt x="1399032" y="456438"/>
                  </a:lnTo>
                  <a:lnTo>
                    <a:pt x="1399032" y="493776"/>
                  </a:lnTo>
                  <a:lnTo>
                    <a:pt x="1408176" y="493776"/>
                  </a:lnTo>
                  <a:lnTo>
                    <a:pt x="1408176" y="456438"/>
                  </a:lnTo>
                  <a:close/>
                </a:path>
                <a:path w="1408429" h="559434">
                  <a:moveTo>
                    <a:pt x="1408176" y="391668"/>
                  </a:moveTo>
                  <a:lnTo>
                    <a:pt x="1399032" y="391668"/>
                  </a:lnTo>
                  <a:lnTo>
                    <a:pt x="1399032" y="429006"/>
                  </a:lnTo>
                  <a:lnTo>
                    <a:pt x="1408176" y="429006"/>
                  </a:lnTo>
                  <a:lnTo>
                    <a:pt x="1408176" y="391668"/>
                  </a:lnTo>
                  <a:close/>
                </a:path>
                <a:path w="1408429" h="559434">
                  <a:moveTo>
                    <a:pt x="1408176" y="326148"/>
                  </a:moveTo>
                  <a:lnTo>
                    <a:pt x="1399032" y="326148"/>
                  </a:lnTo>
                  <a:lnTo>
                    <a:pt x="1399032" y="363474"/>
                  </a:lnTo>
                  <a:lnTo>
                    <a:pt x="1408176" y="363474"/>
                  </a:lnTo>
                  <a:lnTo>
                    <a:pt x="1408176" y="326148"/>
                  </a:lnTo>
                  <a:close/>
                </a:path>
                <a:path w="1408429" h="559434">
                  <a:moveTo>
                    <a:pt x="1408176" y="261366"/>
                  </a:moveTo>
                  <a:lnTo>
                    <a:pt x="1399032" y="261366"/>
                  </a:lnTo>
                  <a:lnTo>
                    <a:pt x="1399032" y="298704"/>
                  </a:lnTo>
                  <a:lnTo>
                    <a:pt x="1408176" y="298704"/>
                  </a:lnTo>
                  <a:lnTo>
                    <a:pt x="1408176" y="261366"/>
                  </a:lnTo>
                  <a:close/>
                </a:path>
                <a:path w="1408429" h="559434">
                  <a:moveTo>
                    <a:pt x="1408176" y="195834"/>
                  </a:moveTo>
                  <a:lnTo>
                    <a:pt x="1399032" y="195834"/>
                  </a:lnTo>
                  <a:lnTo>
                    <a:pt x="1399032" y="233172"/>
                  </a:lnTo>
                  <a:lnTo>
                    <a:pt x="1408176" y="233172"/>
                  </a:lnTo>
                  <a:lnTo>
                    <a:pt x="1408176" y="195834"/>
                  </a:lnTo>
                  <a:close/>
                </a:path>
                <a:path w="1408429" h="559434">
                  <a:moveTo>
                    <a:pt x="1408176" y="130302"/>
                  </a:moveTo>
                  <a:lnTo>
                    <a:pt x="1399032" y="130302"/>
                  </a:lnTo>
                  <a:lnTo>
                    <a:pt x="1399032" y="167640"/>
                  </a:lnTo>
                  <a:lnTo>
                    <a:pt x="1408176" y="167640"/>
                  </a:lnTo>
                  <a:lnTo>
                    <a:pt x="1408176" y="130302"/>
                  </a:lnTo>
                  <a:close/>
                </a:path>
                <a:path w="1408429" h="559434">
                  <a:moveTo>
                    <a:pt x="1408176" y="65532"/>
                  </a:moveTo>
                  <a:lnTo>
                    <a:pt x="1399032" y="65532"/>
                  </a:lnTo>
                  <a:lnTo>
                    <a:pt x="1399032" y="102870"/>
                  </a:lnTo>
                  <a:lnTo>
                    <a:pt x="1408176" y="102870"/>
                  </a:lnTo>
                  <a:lnTo>
                    <a:pt x="1408176" y="65532"/>
                  </a:lnTo>
                  <a:close/>
                </a:path>
                <a:path w="1408429" h="559434">
                  <a:moveTo>
                    <a:pt x="1408176" y="0"/>
                  </a:moveTo>
                  <a:lnTo>
                    <a:pt x="1399032" y="0"/>
                  </a:lnTo>
                  <a:lnTo>
                    <a:pt x="1399032" y="37338"/>
                  </a:lnTo>
                  <a:lnTo>
                    <a:pt x="1408176" y="37338"/>
                  </a:lnTo>
                  <a:lnTo>
                    <a:pt x="1408176" y="0"/>
                  </a:lnTo>
                  <a:close/>
                </a:path>
              </a:pathLst>
            </a:custGeom>
            <a:solidFill>
              <a:srgbClr val="4A7E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34"/>
            <p:cNvSpPr txBox="1"/>
            <p:nvPr/>
          </p:nvSpPr>
          <p:spPr>
            <a:xfrm>
              <a:off x="4189729" y="6596030"/>
              <a:ext cx="264795" cy="15494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850" dirty="0">
                  <a:latin typeface="Arial"/>
                  <a:cs typeface="Arial"/>
                </a:rPr>
                <a:t>10</a:t>
              </a:r>
              <a:r>
                <a:rPr sz="850" spc="-15" dirty="0">
                  <a:latin typeface="Arial"/>
                  <a:cs typeface="Arial"/>
                </a:rPr>
                <a:t> </a:t>
              </a:r>
              <a:r>
                <a:rPr sz="850" spc="-50" dirty="0">
                  <a:latin typeface="Arial"/>
                  <a:cs typeface="Arial"/>
                </a:rPr>
                <a:t>m</a:t>
              </a:r>
              <a:endParaRPr sz="850">
                <a:latin typeface="Arial"/>
                <a:cs typeface="Arial"/>
              </a:endParaRPr>
            </a:p>
          </p:txBody>
        </p:sp>
        <p:grpSp>
          <p:nvGrpSpPr>
            <p:cNvPr id="81" name="object 35"/>
            <p:cNvGrpSpPr/>
            <p:nvPr/>
          </p:nvGrpSpPr>
          <p:grpSpPr>
            <a:xfrm>
              <a:off x="4357115" y="6345935"/>
              <a:ext cx="326390" cy="196215"/>
              <a:chOff x="4357115" y="6345935"/>
              <a:chExt cx="326390" cy="196215"/>
            </a:xfrm>
          </p:grpSpPr>
          <p:sp>
            <p:nvSpPr>
              <p:cNvPr id="101" name="object 36"/>
              <p:cNvSpPr/>
              <p:nvPr/>
            </p:nvSpPr>
            <p:spPr>
              <a:xfrm>
                <a:off x="4368545" y="6358127"/>
                <a:ext cx="302895" cy="172720"/>
              </a:xfrm>
              <a:custGeom>
                <a:avLst/>
                <a:gdLst/>
                <a:ahLst/>
                <a:cxnLst/>
                <a:rect l="l" t="t" r="r" b="b"/>
                <a:pathLst>
                  <a:path w="302895" h="172720">
                    <a:moveTo>
                      <a:pt x="302513" y="0"/>
                    </a:moveTo>
                    <a:lnTo>
                      <a:pt x="0" y="0"/>
                    </a:lnTo>
                    <a:lnTo>
                      <a:pt x="0" y="172212"/>
                    </a:lnTo>
                    <a:lnTo>
                      <a:pt x="302513" y="172212"/>
                    </a:lnTo>
                    <a:lnTo>
                      <a:pt x="302513" y="0"/>
                    </a:lnTo>
                    <a:close/>
                  </a:path>
                </a:pathLst>
              </a:custGeom>
              <a:solidFill>
                <a:srgbClr val="F7964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02" name="object 37"/>
              <p:cNvSpPr/>
              <p:nvPr/>
            </p:nvSpPr>
            <p:spPr>
              <a:xfrm>
                <a:off x="4357115" y="6345935"/>
                <a:ext cx="326390" cy="196215"/>
              </a:xfrm>
              <a:custGeom>
                <a:avLst/>
                <a:gdLst/>
                <a:ahLst/>
                <a:cxnLst/>
                <a:rect l="l" t="t" r="r" b="b"/>
                <a:pathLst>
                  <a:path w="326389" h="196215">
                    <a:moveTo>
                      <a:pt x="320802" y="0"/>
                    </a:moveTo>
                    <a:lnTo>
                      <a:pt x="5334" y="0"/>
                    </a:lnTo>
                    <a:lnTo>
                      <a:pt x="0" y="5333"/>
                    </a:lnTo>
                    <a:lnTo>
                      <a:pt x="0" y="190499"/>
                    </a:lnTo>
                    <a:lnTo>
                      <a:pt x="5334" y="195833"/>
                    </a:lnTo>
                    <a:lnTo>
                      <a:pt x="320802" y="195833"/>
                    </a:lnTo>
                    <a:lnTo>
                      <a:pt x="326136" y="190499"/>
                    </a:lnTo>
                    <a:lnTo>
                      <a:pt x="326136" y="184403"/>
                    </a:lnTo>
                    <a:lnTo>
                      <a:pt x="23622" y="184403"/>
                    </a:lnTo>
                    <a:lnTo>
                      <a:pt x="11430" y="172211"/>
                    </a:lnTo>
                    <a:lnTo>
                      <a:pt x="23622" y="172211"/>
                    </a:lnTo>
                    <a:lnTo>
                      <a:pt x="23622" y="23621"/>
                    </a:lnTo>
                    <a:lnTo>
                      <a:pt x="11429" y="23621"/>
                    </a:lnTo>
                    <a:lnTo>
                      <a:pt x="23622" y="12191"/>
                    </a:lnTo>
                    <a:lnTo>
                      <a:pt x="326136" y="12191"/>
                    </a:lnTo>
                    <a:lnTo>
                      <a:pt x="326136" y="5333"/>
                    </a:lnTo>
                    <a:lnTo>
                      <a:pt x="320802" y="0"/>
                    </a:lnTo>
                    <a:close/>
                  </a:path>
                  <a:path w="326389" h="196215">
                    <a:moveTo>
                      <a:pt x="23622" y="172211"/>
                    </a:moveTo>
                    <a:lnTo>
                      <a:pt x="11430" y="172211"/>
                    </a:lnTo>
                    <a:lnTo>
                      <a:pt x="23622" y="184403"/>
                    </a:lnTo>
                    <a:lnTo>
                      <a:pt x="23622" y="172211"/>
                    </a:lnTo>
                    <a:close/>
                  </a:path>
                  <a:path w="326389" h="196215">
                    <a:moveTo>
                      <a:pt x="302514" y="172211"/>
                    </a:moveTo>
                    <a:lnTo>
                      <a:pt x="23622" y="172211"/>
                    </a:lnTo>
                    <a:lnTo>
                      <a:pt x="23622" y="184403"/>
                    </a:lnTo>
                    <a:lnTo>
                      <a:pt x="302514" y="184403"/>
                    </a:lnTo>
                    <a:lnTo>
                      <a:pt x="302514" y="172211"/>
                    </a:lnTo>
                    <a:close/>
                  </a:path>
                  <a:path w="326389" h="196215">
                    <a:moveTo>
                      <a:pt x="302514" y="12191"/>
                    </a:moveTo>
                    <a:lnTo>
                      <a:pt x="302514" y="184403"/>
                    </a:lnTo>
                    <a:lnTo>
                      <a:pt x="313944" y="172211"/>
                    </a:lnTo>
                    <a:lnTo>
                      <a:pt x="326136" y="172211"/>
                    </a:lnTo>
                    <a:lnTo>
                      <a:pt x="326136" y="23621"/>
                    </a:lnTo>
                    <a:lnTo>
                      <a:pt x="313944" y="23621"/>
                    </a:lnTo>
                    <a:lnTo>
                      <a:pt x="302514" y="12191"/>
                    </a:lnTo>
                    <a:close/>
                  </a:path>
                  <a:path w="326389" h="196215">
                    <a:moveTo>
                      <a:pt x="326136" y="172211"/>
                    </a:moveTo>
                    <a:lnTo>
                      <a:pt x="313944" y="172211"/>
                    </a:lnTo>
                    <a:lnTo>
                      <a:pt x="302514" y="184403"/>
                    </a:lnTo>
                    <a:lnTo>
                      <a:pt x="326136" y="184403"/>
                    </a:lnTo>
                    <a:lnTo>
                      <a:pt x="326136" y="172211"/>
                    </a:lnTo>
                    <a:close/>
                  </a:path>
                  <a:path w="326389" h="196215">
                    <a:moveTo>
                      <a:pt x="23622" y="12191"/>
                    </a:moveTo>
                    <a:lnTo>
                      <a:pt x="11429" y="23621"/>
                    </a:lnTo>
                    <a:lnTo>
                      <a:pt x="23622" y="23621"/>
                    </a:lnTo>
                    <a:lnTo>
                      <a:pt x="23622" y="12191"/>
                    </a:lnTo>
                    <a:close/>
                  </a:path>
                  <a:path w="326389" h="196215">
                    <a:moveTo>
                      <a:pt x="302514" y="12191"/>
                    </a:moveTo>
                    <a:lnTo>
                      <a:pt x="23622" y="12191"/>
                    </a:lnTo>
                    <a:lnTo>
                      <a:pt x="23622" y="23621"/>
                    </a:lnTo>
                    <a:lnTo>
                      <a:pt x="302514" y="23621"/>
                    </a:lnTo>
                    <a:lnTo>
                      <a:pt x="302514" y="12191"/>
                    </a:lnTo>
                    <a:close/>
                  </a:path>
                  <a:path w="326389" h="196215">
                    <a:moveTo>
                      <a:pt x="326136" y="12191"/>
                    </a:moveTo>
                    <a:lnTo>
                      <a:pt x="302514" y="12191"/>
                    </a:lnTo>
                    <a:lnTo>
                      <a:pt x="313944" y="23621"/>
                    </a:lnTo>
                    <a:lnTo>
                      <a:pt x="326136" y="23621"/>
                    </a:lnTo>
                    <a:lnTo>
                      <a:pt x="326136" y="12191"/>
                    </a:lnTo>
                    <a:close/>
                  </a:path>
                </a:pathLst>
              </a:custGeom>
              <a:solidFill>
                <a:srgbClr val="B66D3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82" name="object 38"/>
            <p:cNvSpPr txBox="1"/>
            <p:nvPr/>
          </p:nvSpPr>
          <p:spPr>
            <a:xfrm>
              <a:off x="4355084" y="5701442"/>
              <a:ext cx="821055" cy="15494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850" spc="-10" dirty="0">
                  <a:latin typeface="Arial"/>
                  <a:cs typeface="Arial"/>
                </a:rPr>
                <a:t>Support/analysis</a:t>
              </a:r>
              <a:endParaRPr sz="850">
                <a:latin typeface="Arial"/>
                <a:cs typeface="Arial"/>
              </a:endParaRPr>
            </a:p>
          </p:txBody>
        </p:sp>
        <p:sp>
          <p:nvSpPr>
            <p:cNvPr id="83" name="object 39"/>
            <p:cNvSpPr txBox="1"/>
            <p:nvPr/>
          </p:nvSpPr>
          <p:spPr>
            <a:xfrm>
              <a:off x="4355084" y="5886608"/>
              <a:ext cx="527050" cy="15494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850" spc="-10" dirty="0">
                  <a:latin typeface="Arial"/>
                  <a:cs typeface="Arial"/>
                </a:rPr>
                <a:t>equipment</a:t>
              </a:r>
              <a:endParaRPr sz="850">
                <a:latin typeface="Arial"/>
                <a:cs typeface="Arial"/>
              </a:endParaRPr>
            </a:p>
          </p:txBody>
        </p:sp>
        <p:grpSp>
          <p:nvGrpSpPr>
            <p:cNvPr id="84" name="object 40"/>
            <p:cNvGrpSpPr/>
            <p:nvPr/>
          </p:nvGrpSpPr>
          <p:grpSpPr>
            <a:xfrm>
              <a:off x="2525267" y="5264658"/>
              <a:ext cx="2868930" cy="1297305"/>
              <a:chOff x="2525267" y="5264658"/>
              <a:chExt cx="2868930" cy="1297305"/>
            </a:xfrm>
          </p:grpSpPr>
          <p:sp>
            <p:nvSpPr>
              <p:cNvPr id="96" name="object 41"/>
              <p:cNvSpPr/>
              <p:nvPr/>
            </p:nvSpPr>
            <p:spPr>
              <a:xfrm>
                <a:off x="5009388" y="6089142"/>
                <a:ext cx="373380" cy="456565"/>
              </a:xfrm>
              <a:custGeom>
                <a:avLst/>
                <a:gdLst/>
                <a:ahLst/>
                <a:cxnLst/>
                <a:rect l="l" t="t" r="r" b="b"/>
                <a:pathLst>
                  <a:path w="373379" h="456565">
                    <a:moveTo>
                      <a:pt x="373379" y="0"/>
                    </a:moveTo>
                    <a:lnTo>
                      <a:pt x="0" y="0"/>
                    </a:lnTo>
                    <a:lnTo>
                      <a:pt x="0" y="456438"/>
                    </a:lnTo>
                    <a:lnTo>
                      <a:pt x="373379" y="456438"/>
                    </a:lnTo>
                    <a:lnTo>
                      <a:pt x="373379" y="0"/>
                    </a:lnTo>
                    <a:close/>
                  </a:path>
                </a:pathLst>
              </a:custGeom>
              <a:solidFill>
                <a:srgbClr val="9BBB5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7" name="object 42"/>
              <p:cNvSpPr/>
              <p:nvPr/>
            </p:nvSpPr>
            <p:spPr>
              <a:xfrm>
                <a:off x="4997195" y="6077712"/>
                <a:ext cx="397510" cy="480059"/>
              </a:xfrm>
              <a:custGeom>
                <a:avLst/>
                <a:gdLst/>
                <a:ahLst/>
                <a:cxnLst/>
                <a:rect l="l" t="t" r="r" b="b"/>
                <a:pathLst>
                  <a:path w="397510" h="480059">
                    <a:moveTo>
                      <a:pt x="391668" y="0"/>
                    </a:moveTo>
                    <a:lnTo>
                      <a:pt x="5334" y="0"/>
                    </a:lnTo>
                    <a:lnTo>
                      <a:pt x="0" y="5334"/>
                    </a:lnTo>
                    <a:lnTo>
                      <a:pt x="0" y="474726"/>
                    </a:lnTo>
                    <a:lnTo>
                      <a:pt x="5334" y="480059"/>
                    </a:lnTo>
                    <a:lnTo>
                      <a:pt x="391668" y="480059"/>
                    </a:lnTo>
                    <a:lnTo>
                      <a:pt x="397002" y="474726"/>
                    </a:lnTo>
                    <a:lnTo>
                      <a:pt x="397002" y="467867"/>
                    </a:lnTo>
                    <a:lnTo>
                      <a:pt x="23622" y="467868"/>
                    </a:lnTo>
                    <a:lnTo>
                      <a:pt x="12192" y="456438"/>
                    </a:lnTo>
                    <a:lnTo>
                      <a:pt x="23622" y="456438"/>
                    </a:lnTo>
                    <a:lnTo>
                      <a:pt x="23622" y="23622"/>
                    </a:lnTo>
                    <a:lnTo>
                      <a:pt x="12192" y="23622"/>
                    </a:lnTo>
                    <a:lnTo>
                      <a:pt x="23622" y="11430"/>
                    </a:lnTo>
                    <a:lnTo>
                      <a:pt x="397002" y="11429"/>
                    </a:lnTo>
                    <a:lnTo>
                      <a:pt x="397002" y="5334"/>
                    </a:lnTo>
                    <a:lnTo>
                      <a:pt x="391668" y="0"/>
                    </a:lnTo>
                    <a:close/>
                  </a:path>
                  <a:path w="397510" h="480059">
                    <a:moveTo>
                      <a:pt x="23622" y="456438"/>
                    </a:moveTo>
                    <a:lnTo>
                      <a:pt x="12192" y="456438"/>
                    </a:lnTo>
                    <a:lnTo>
                      <a:pt x="23622" y="467868"/>
                    </a:lnTo>
                    <a:lnTo>
                      <a:pt x="23622" y="456438"/>
                    </a:lnTo>
                    <a:close/>
                  </a:path>
                  <a:path w="397510" h="480059">
                    <a:moveTo>
                      <a:pt x="373380" y="456438"/>
                    </a:moveTo>
                    <a:lnTo>
                      <a:pt x="23622" y="456438"/>
                    </a:lnTo>
                    <a:lnTo>
                      <a:pt x="23622" y="467868"/>
                    </a:lnTo>
                    <a:lnTo>
                      <a:pt x="373380" y="467868"/>
                    </a:lnTo>
                    <a:lnTo>
                      <a:pt x="373380" y="456438"/>
                    </a:lnTo>
                    <a:close/>
                  </a:path>
                  <a:path w="397510" h="480059">
                    <a:moveTo>
                      <a:pt x="373380" y="11430"/>
                    </a:moveTo>
                    <a:lnTo>
                      <a:pt x="373380" y="467868"/>
                    </a:lnTo>
                    <a:lnTo>
                      <a:pt x="385572" y="456438"/>
                    </a:lnTo>
                    <a:lnTo>
                      <a:pt x="397002" y="456437"/>
                    </a:lnTo>
                    <a:lnTo>
                      <a:pt x="397002" y="23621"/>
                    </a:lnTo>
                    <a:lnTo>
                      <a:pt x="385572" y="23622"/>
                    </a:lnTo>
                    <a:lnTo>
                      <a:pt x="373380" y="11430"/>
                    </a:lnTo>
                    <a:close/>
                  </a:path>
                  <a:path w="397510" h="480059">
                    <a:moveTo>
                      <a:pt x="397002" y="456437"/>
                    </a:moveTo>
                    <a:lnTo>
                      <a:pt x="385572" y="456438"/>
                    </a:lnTo>
                    <a:lnTo>
                      <a:pt x="373380" y="467868"/>
                    </a:lnTo>
                    <a:lnTo>
                      <a:pt x="397002" y="467867"/>
                    </a:lnTo>
                    <a:lnTo>
                      <a:pt x="397002" y="456437"/>
                    </a:lnTo>
                    <a:close/>
                  </a:path>
                  <a:path w="397510" h="480059">
                    <a:moveTo>
                      <a:pt x="23622" y="11430"/>
                    </a:moveTo>
                    <a:lnTo>
                      <a:pt x="12192" y="23622"/>
                    </a:lnTo>
                    <a:lnTo>
                      <a:pt x="23622" y="23622"/>
                    </a:lnTo>
                    <a:lnTo>
                      <a:pt x="23622" y="11430"/>
                    </a:lnTo>
                    <a:close/>
                  </a:path>
                  <a:path w="397510" h="480059">
                    <a:moveTo>
                      <a:pt x="373380" y="11430"/>
                    </a:moveTo>
                    <a:lnTo>
                      <a:pt x="23622" y="11430"/>
                    </a:lnTo>
                    <a:lnTo>
                      <a:pt x="23622" y="23622"/>
                    </a:lnTo>
                    <a:lnTo>
                      <a:pt x="373380" y="23622"/>
                    </a:lnTo>
                    <a:lnTo>
                      <a:pt x="373380" y="11430"/>
                    </a:lnTo>
                    <a:close/>
                  </a:path>
                  <a:path w="397510" h="480059">
                    <a:moveTo>
                      <a:pt x="397002" y="11429"/>
                    </a:moveTo>
                    <a:lnTo>
                      <a:pt x="373380" y="11430"/>
                    </a:lnTo>
                    <a:lnTo>
                      <a:pt x="385572" y="23622"/>
                    </a:lnTo>
                    <a:lnTo>
                      <a:pt x="397002" y="23621"/>
                    </a:lnTo>
                    <a:lnTo>
                      <a:pt x="397002" y="11429"/>
                    </a:lnTo>
                    <a:close/>
                  </a:path>
                </a:pathLst>
              </a:custGeom>
              <a:solidFill>
                <a:srgbClr val="71893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8" name="object 43"/>
              <p:cNvSpPr/>
              <p:nvPr/>
            </p:nvSpPr>
            <p:spPr>
              <a:xfrm>
                <a:off x="2525268" y="5264657"/>
                <a:ext cx="2867660" cy="1291590"/>
              </a:xfrm>
              <a:custGeom>
                <a:avLst/>
                <a:gdLst/>
                <a:ahLst/>
                <a:cxnLst/>
                <a:rect l="l" t="t" r="r" b="b"/>
                <a:pathLst>
                  <a:path w="2867660" h="1291590">
                    <a:moveTo>
                      <a:pt x="2867406" y="374142"/>
                    </a:moveTo>
                    <a:lnTo>
                      <a:pt x="2865120" y="371094"/>
                    </a:lnTo>
                    <a:lnTo>
                      <a:pt x="2855214" y="371094"/>
                    </a:lnTo>
                    <a:lnTo>
                      <a:pt x="2855214" y="383286"/>
                    </a:lnTo>
                    <a:lnTo>
                      <a:pt x="2855214" y="1276350"/>
                    </a:lnTo>
                    <a:lnTo>
                      <a:pt x="1684782" y="1276350"/>
                    </a:lnTo>
                    <a:lnTo>
                      <a:pt x="1684782" y="383286"/>
                    </a:lnTo>
                    <a:lnTo>
                      <a:pt x="2855214" y="383286"/>
                    </a:lnTo>
                    <a:lnTo>
                      <a:pt x="2855214" y="371094"/>
                    </a:lnTo>
                    <a:lnTo>
                      <a:pt x="1684020" y="371094"/>
                    </a:lnTo>
                    <a:lnTo>
                      <a:pt x="1684020" y="12192"/>
                    </a:lnTo>
                    <a:lnTo>
                      <a:pt x="1684020" y="6096"/>
                    </a:lnTo>
                    <a:lnTo>
                      <a:pt x="1684020" y="2286"/>
                    </a:lnTo>
                    <a:lnTo>
                      <a:pt x="1681734" y="0"/>
                    </a:lnTo>
                    <a:lnTo>
                      <a:pt x="1671828" y="0"/>
                    </a:lnTo>
                    <a:lnTo>
                      <a:pt x="1671828" y="12192"/>
                    </a:lnTo>
                    <a:lnTo>
                      <a:pt x="1671828" y="1279398"/>
                    </a:lnTo>
                    <a:lnTo>
                      <a:pt x="12192" y="1279398"/>
                    </a:lnTo>
                    <a:lnTo>
                      <a:pt x="12192" y="12192"/>
                    </a:lnTo>
                    <a:lnTo>
                      <a:pt x="1671828" y="12192"/>
                    </a:lnTo>
                    <a:lnTo>
                      <a:pt x="1671828" y="0"/>
                    </a:lnTo>
                    <a:lnTo>
                      <a:pt x="3048" y="0"/>
                    </a:lnTo>
                    <a:lnTo>
                      <a:pt x="0" y="2286"/>
                    </a:lnTo>
                    <a:lnTo>
                      <a:pt x="0" y="1288542"/>
                    </a:lnTo>
                    <a:lnTo>
                      <a:pt x="3048" y="1291590"/>
                    </a:lnTo>
                    <a:lnTo>
                      <a:pt x="1681734" y="1291590"/>
                    </a:lnTo>
                    <a:lnTo>
                      <a:pt x="1684020" y="1288542"/>
                    </a:lnTo>
                    <a:lnTo>
                      <a:pt x="2865120" y="1288542"/>
                    </a:lnTo>
                    <a:lnTo>
                      <a:pt x="2867406" y="1286256"/>
                    </a:lnTo>
                    <a:lnTo>
                      <a:pt x="2867406" y="1282446"/>
                    </a:lnTo>
                    <a:lnTo>
                      <a:pt x="2867406" y="1276350"/>
                    </a:lnTo>
                    <a:lnTo>
                      <a:pt x="2867406" y="383286"/>
                    </a:lnTo>
                    <a:lnTo>
                      <a:pt x="2867406" y="377190"/>
                    </a:lnTo>
                    <a:lnTo>
                      <a:pt x="2867406" y="374142"/>
                    </a:lnTo>
                    <a:close/>
                  </a:path>
                </a:pathLst>
              </a:custGeom>
              <a:solidFill>
                <a:srgbClr val="385D8A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9" name="object 44"/>
              <p:cNvSpPr/>
              <p:nvPr/>
            </p:nvSpPr>
            <p:spPr>
              <a:xfrm>
                <a:off x="2703575" y="6096762"/>
                <a:ext cx="749300" cy="452755"/>
              </a:xfrm>
              <a:custGeom>
                <a:avLst/>
                <a:gdLst/>
                <a:ahLst/>
                <a:cxnLst/>
                <a:rect l="l" t="t" r="r" b="b"/>
                <a:pathLst>
                  <a:path w="749300" h="452754">
                    <a:moveTo>
                      <a:pt x="749046" y="0"/>
                    </a:moveTo>
                    <a:lnTo>
                      <a:pt x="0" y="0"/>
                    </a:lnTo>
                    <a:lnTo>
                      <a:pt x="0" y="452627"/>
                    </a:lnTo>
                    <a:lnTo>
                      <a:pt x="749046" y="452627"/>
                    </a:lnTo>
                    <a:lnTo>
                      <a:pt x="749046" y="0"/>
                    </a:lnTo>
                    <a:close/>
                  </a:path>
                </a:pathLst>
              </a:custGeom>
              <a:solidFill>
                <a:srgbClr val="9BBB5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00" name="object 45"/>
              <p:cNvSpPr/>
              <p:nvPr/>
            </p:nvSpPr>
            <p:spPr>
              <a:xfrm>
                <a:off x="2691383" y="6084570"/>
                <a:ext cx="773430" cy="477520"/>
              </a:xfrm>
              <a:custGeom>
                <a:avLst/>
                <a:gdLst/>
                <a:ahLst/>
                <a:cxnLst/>
                <a:rect l="l" t="t" r="r" b="b"/>
                <a:pathLst>
                  <a:path w="773429" h="477520">
                    <a:moveTo>
                      <a:pt x="768096" y="0"/>
                    </a:moveTo>
                    <a:lnTo>
                      <a:pt x="5334" y="0"/>
                    </a:lnTo>
                    <a:lnTo>
                      <a:pt x="0" y="5333"/>
                    </a:lnTo>
                    <a:lnTo>
                      <a:pt x="0" y="471677"/>
                    </a:lnTo>
                    <a:lnTo>
                      <a:pt x="5334" y="477011"/>
                    </a:lnTo>
                    <a:lnTo>
                      <a:pt x="768096" y="477011"/>
                    </a:lnTo>
                    <a:lnTo>
                      <a:pt x="773430" y="471677"/>
                    </a:lnTo>
                    <a:lnTo>
                      <a:pt x="773430" y="464819"/>
                    </a:lnTo>
                    <a:lnTo>
                      <a:pt x="23622" y="464819"/>
                    </a:lnTo>
                    <a:lnTo>
                      <a:pt x="12192" y="453389"/>
                    </a:lnTo>
                    <a:lnTo>
                      <a:pt x="23622" y="453389"/>
                    </a:lnTo>
                    <a:lnTo>
                      <a:pt x="23622" y="23621"/>
                    </a:lnTo>
                    <a:lnTo>
                      <a:pt x="12192" y="23621"/>
                    </a:lnTo>
                    <a:lnTo>
                      <a:pt x="23622" y="12191"/>
                    </a:lnTo>
                    <a:lnTo>
                      <a:pt x="773430" y="12191"/>
                    </a:lnTo>
                    <a:lnTo>
                      <a:pt x="773430" y="5333"/>
                    </a:lnTo>
                    <a:lnTo>
                      <a:pt x="768096" y="0"/>
                    </a:lnTo>
                    <a:close/>
                  </a:path>
                  <a:path w="773429" h="477520">
                    <a:moveTo>
                      <a:pt x="23622" y="453389"/>
                    </a:moveTo>
                    <a:lnTo>
                      <a:pt x="12192" y="453389"/>
                    </a:lnTo>
                    <a:lnTo>
                      <a:pt x="23622" y="464819"/>
                    </a:lnTo>
                    <a:lnTo>
                      <a:pt x="23622" y="453389"/>
                    </a:lnTo>
                    <a:close/>
                  </a:path>
                  <a:path w="773429" h="477520">
                    <a:moveTo>
                      <a:pt x="749808" y="453389"/>
                    </a:moveTo>
                    <a:lnTo>
                      <a:pt x="23622" y="453389"/>
                    </a:lnTo>
                    <a:lnTo>
                      <a:pt x="23622" y="464819"/>
                    </a:lnTo>
                    <a:lnTo>
                      <a:pt x="749808" y="464819"/>
                    </a:lnTo>
                    <a:lnTo>
                      <a:pt x="749808" y="453389"/>
                    </a:lnTo>
                    <a:close/>
                  </a:path>
                  <a:path w="773429" h="477520">
                    <a:moveTo>
                      <a:pt x="749808" y="12191"/>
                    </a:moveTo>
                    <a:lnTo>
                      <a:pt x="749808" y="464819"/>
                    </a:lnTo>
                    <a:lnTo>
                      <a:pt x="761238" y="453389"/>
                    </a:lnTo>
                    <a:lnTo>
                      <a:pt x="773430" y="453389"/>
                    </a:lnTo>
                    <a:lnTo>
                      <a:pt x="773430" y="23621"/>
                    </a:lnTo>
                    <a:lnTo>
                      <a:pt x="761238" y="23621"/>
                    </a:lnTo>
                    <a:lnTo>
                      <a:pt x="749808" y="12191"/>
                    </a:lnTo>
                    <a:close/>
                  </a:path>
                  <a:path w="773429" h="477520">
                    <a:moveTo>
                      <a:pt x="773430" y="453389"/>
                    </a:moveTo>
                    <a:lnTo>
                      <a:pt x="761238" y="453389"/>
                    </a:lnTo>
                    <a:lnTo>
                      <a:pt x="749808" y="464819"/>
                    </a:lnTo>
                    <a:lnTo>
                      <a:pt x="773430" y="464819"/>
                    </a:lnTo>
                    <a:lnTo>
                      <a:pt x="773430" y="453389"/>
                    </a:lnTo>
                    <a:close/>
                  </a:path>
                  <a:path w="773429" h="477520">
                    <a:moveTo>
                      <a:pt x="23622" y="12191"/>
                    </a:moveTo>
                    <a:lnTo>
                      <a:pt x="12192" y="23621"/>
                    </a:lnTo>
                    <a:lnTo>
                      <a:pt x="23622" y="23621"/>
                    </a:lnTo>
                    <a:lnTo>
                      <a:pt x="23622" y="12191"/>
                    </a:lnTo>
                    <a:close/>
                  </a:path>
                  <a:path w="773429" h="477520">
                    <a:moveTo>
                      <a:pt x="749808" y="12191"/>
                    </a:moveTo>
                    <a:lnTo>
                      <a:pt x="23622" y="12191"/>
                    </a:lnTo>
                    <a:lnTo>
                      <a:pt x="23622" y="23621"/>
                    </a:lnTo>
                    <a:lnTo>
                      <a:pt x="749808" y="23621"/>
                    </a:lnTo>
                    <a:lnTo>
                      <a:pt x="749808" y="12191"/>
                    </a:lnTo>
                    <a:close/>
                  </a:path>
                  <a:path w="773429" h="477520">
                    <a:moveTo>
                      <a:pt x="773430" y="12191"/>
                    </a:moveTo>
                    <a:lnTo>
                      <a:pt x="749808" y="12191"/>
                    </a:lnTo>
                    <a:lnTo>
                      <a:pt x="761238" y="23621"/>
                    </a:lnTo>
                    <a:lnTo>
                      <a:pt x="773430" y="23621"/>
                    </a:lnTo>
                    <a:lnTo>
                      <a:pt x="773430" y="12191"/>
                    </a:lnTo>
                    <a:close/>
                  </a:path>
                </a:pathLst>
              </a:custGeom>
              <a:solidFill>
                <a:srgbClr val="71893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85" name="object 46"/>
            <p:cNvSpPr txBox="1"/>
            <p:nvPr/>
          </p:nvSpPr>
          <p:spPr>
            <a:xfrm>
              <a:off x="2703067" y="5701442"/>
              <a:ext cx="240665" cy="15494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850" spc="-25" dirty="0">
                  <a:latin typeface="Arial"/>
                  <a:cs typeface="Arial"/>
                </a:rPr>
                <a:t>EUT</a:t>
              </a:r>
              <a:endParaRPr sz="850">
                <a:latin typeface="Arial"/>
                <a:cs typeface="Arial"/>
              </a:endParaRPr>
            </a:p>
          </p:txBody>
        </p:sp>
        <p:grpSp>
          <p:nvGrpSpPr>
            <p:cNvPr id="86" name="object 47"/>
            <p:cNvGrpSpPr/>
            <p:nvPr/>
          </p:nvGrpSpPr>
          <p:grpSpPr>
            <a:xfrm>
              <a:off x="2747010" y="5871209"/>
              <a:ext cx="717550" cy="237490"/>
              <a:chOff x="2747010" y="5871209"/>
              <a:chExt cx="717550" cy="237490"/>
            </a:xfrm>
          </p:grpSpPr>
          <p:sp>
            <p:nvSpPr>
              <p:cNvPr id="92" name="object 48"/>
              <p:cNvSpPr/>
              <p:nvPr/>
            </p:nvSpPr>
            <p:spPr>
              <a:xfrm>
                <a:off x="2758440" y="5882639"/>
                <a:ext cx="234315" cy="214629"/>
              </a:xfrm>
              <a:custGeom>
                <a:avLst/>
                <a:gdLst/>
                <a:ahLst/>
                <a:cxnLst/>
                <a:rect l="l" t="t" r="r" b="b"/>
                <a:pathLst>
                  <a:path w="234314" h="214629">
                    <a:moveTo>
                      <a:pt x="233934" y="0"/>
                    </a:moveTo>
                    <a:lnTo>
                      <a:pt x="0" y="0"/>
                    </a:lnTo>
                    <a:lnTo>
                      <a:pt x="0" y="214122"/>
                    </a:lnTo>
                    <a:lnTo>
                      <a:pt x="233934" y="214122"/>
                    </a:lnTo>
                    <a:lnTo>
                      <a:pt x="233934" y="0"/>
                    </a:lnTo>
                    <a:close/>
                  </a:path>
                </a:pathLst>
              </a:custGeom>
              <a:solidFill>
                <a:srgbClr val="F7964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3" name="object 49"/>
              <p:cNvSpPr/>
              <p:nvPr/>
            </p:nvSpPr>
            <p:spPr>
              <a:xfrm>
                <a:off x="2747010" y="5871209"/>
                <a:ext cx="257810" cy="237490"/>
              </a:xfrm>
              <a:custGeom>
                <a:avLst/>
                <a:gdLst/>
                <a:ahLst/>
                <a:cxnLst/>
                <a:rect l="l" t="t" r="r" b="b"/>
                <a:pathLst>
                  <a:path w="257810" h="237489">
                    <a:moveTo>
                      <a:pt x="252222" y="0"/>
                    </a:moveTo>
                    <a:lnTo>
                      <a:pt x="5334" y="0"/>
                    </a:lnTo>
                    <a:lnTo>
                      <a:pt x="0" y="5333"/>
                    </a:lnTo>
                    <a:lnTo>
                      <a:pt x="0" y="231647"/>
                    </a:lnTo>
                    <a:lnTo>
                      <a:pt x="5334" y="236981"/>
                    </a:lnTo>
                    <a:lnTo>
                      <a:pt x="252222" y="236981"/>
                    </a:lnTo>
                    <a:lnTo>
                      <a:pt x="257556" y="231647"/>
                    </a:lnTo>
                    <a:lnTo>
                      <a:pt x="257556" y="225551"/>
                    </a:lnTo>
                    <a:lnTo>
                      <a:pt x="23622" y="225551"/>
                    </a:lnTo>
                    <a:lnTo>
                      <a:pt x="11430" y="213359"/>
                    </a:lnTo>
                    <a:lnTo>
                      <a:pt x="23622" y="213359"/>
                    </a:lnTo>
                    <a:lnTo>
                      <a:pt x="23622" y="23621"/>
                    </a:lnTo>
                    <a:lnTo>
                      <a:pt x="11429" y="23621"/>
                    </a:lnTo>
                    <a:lnTo>
                      <a:pt x="23622" y="11429"/>
                    </a:lnTo>
                    <a:lnTo>
                      <a:pt x="257556" y="11429"/>
                    </a:lnTo>
                    <a:lnTo>
                      <a:pt x="257556" y="5333"/>
                    </a:lnTo>
                    <a:lnTo>
                      <a:pt x="252222" y="0"/>
                    </a:lnTo>
                    <a:close/>
                  </a:path>
                  <a:path w="257810" h="237489">
                    <a:moveTo>
                      <a:pt x="23622" y="213359"/>
                    </a:moveTo>
                    <a:lnTo>
                      <a:pt x="11430" y="213359"/>
                    </a:lnTo>
                    <a:lnTo>
                      <a:pt x="23622" y="225551"/>
                    </a:lnTo>
                    <a:lnTo>
                      <a:pt x="23622" y="213359"/>
                    </a:lnTo>
                    <a:close/>
                  </a:path>
                  <a:path w="257810" h="237489">
                    <a:moveTo>
                      <a:pt x="233934" y="213359"/>
                    </a:moveTo>
                    <a:lnTo>
                      <a:pt x="23622" y="213359"/>
                    </a:lnTo>
                    <a:lnTo>
                      <a:pt x="23622" y="225551"/>
                    </a:lnTo>
                    <a:lnTo>
                      <a:pt x="233934" y="225551"/>
                    </a:lnTo>
                    <a:lnTo>
                      <a:pt x="233934" y="213359"/>
                    </a:lnTo>
                    <a:close/>
                  </a:path>
                  <a:path w="257810" h="237489">
                    <a:moveTo>
                      <a:pt x="233934" y="11429"/>
                    </a:moveTo>
                    <a:lnTo>
                      <a:pt x="233934" y="225551"/>
                    </a:lnTo>
                    <a:lnTo>
                      <a:pt x="245364" y="213359"/>
                    </a:lnTo>
                    <a:lnTo>
                      <a:pt x="257556" y="213359"/>
                    </a:lnTo>
                    <a:lnTo>
                      <a:pt x="257556" y="23621"/>
                    </a:lnTo>
                    <a:lnTo>
                      <a:pt x="245364" y="23621"/>
                    </a:lnTo>
                    <a:lnTo>
                      <a:pt x="233934" y="11429"/>
                    </a:lnTo>
                    <a:close/>
                  </a:path>
                  <a:path w="257810" h="237489">
                    <a:moveTo>
                      <a:pt x="257556" y="213359"/>
                    </a:moveTo>
                    <a:lnTo>
                      <a:pt x="245364" y="213359"/>
                    </a:lnTo>
                    <a:lnTo>
                      <a:pt x="233934" y="225551"/>
                    </a:lnTo>
                    <a:lnTo>
                      <a:pt x="257556" y="225551"/>
                    </a:lnTo>
                    <a:lnTo>
                      <a:pt x="257556" y="213359"/>
                    </a:lnTo>
                    <a:close/>
                  </a:path>
                  <a:path w="257810" h="237489">
                    <a:moveTo>
                      <a:pt x="23622" y="11429"/>
                    </a:moveTo>
                    <a:lnTo>
                      <a:pt x="11429" y="23621"/>
                    </a:lnTo>
                    <a:lnTo>
                      <a:pt x="23622" y="23621"/>
                    </a:lnTo>
                    <a:lnTo>
                      <a:pt x="23622" y="11429"/>
                    </a:lnTo>
                    <a:close/>
                  </a:path>
                  <a:path w="257810" h="237489">
                    <a:moveTo>
                      <a:pt x="233934" y="11429"/>
                    </a:moveTo>
                    <a:lnTo>
                      <a:pt x="23622" y="11429"/>
                    </a:lnTo>
                    <a:lnTo>
                      <a:pt x="23622" y="23621"/>
                    </a:lnTo>
                    <a:lnTo>
                      <a:pt x="233934" y="23621"/>
                    </a:lnTo>
                    <a:lnTo>
                      <a:pt x="233934" y="11429"/>
                    </a:lnTo>
                    <a:close/>
                  </a:path>
                  <a:path w="257810" h="237489">
                    <a:moveTo>
                      <a:pt x="257556" y="11429"/>
                    </a:moveTo>
                    <a:lnTo>
                      <a:pt x="233934" y="11429"/>
                    </a:lnTo>
                    <a:lnTo>
                      <a:pt x="245364" y="23621"/>
                    </a:lnTo>
                    <a:lnTo>
                      <a:pt x="257556" y="23621"/>
                    </a:lnTo>
                    <a:lnTo>
                      <a:pt x="257556" y="11429"/>
                    </a:lnTo>
                    <a:close/>
                  </a:path>
                </a:pathLst>
              </a:custGeom>
              <a:solidFill>
                <a:srgbClr val="B66D3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4" name="object 50"/>
              <p:cNvSpPr/>
              <p:nvPr/>
            </p:nvSpPr>
            <p:spPr>
              <a:xfrm>
                <a:off x="3261360" y="5951219"/>
                <a:ext cx="190500" cy="138430"/>
              </a:xfrm>
              <a:custGeom>
                <a:avLst/>
                <a:gdLst/>
                <a:ahLst/>
                <a:cxnLst/>
                <a:rect l="l" t="t" r="r" b="b"/>
                <a:pathLst>
                  <a:path w="190500" h="138429">
                    <a:moveTo>
                      <a:pt x="190500" y="0"/>
                    </a:moveTo>
                    <a:lnTo>
                      <a:pt x="0" y="0"/>
                    </a:lnTo>
                    <a:lnTo>
                      <a:pt x="0" y="137922"/>
                    </a:lnTo>
                    <a:lnTo>
                      <a:pt x="190500" y="137922"/>
                    </a:ln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AC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5" name="object 51"/>
              <p:cNvSpPr/>
              <p:nvPr/>
            </p:nvSpPr>
            <p:spPr>
              <a:xfrm>
                <a:off x="3249168" y="5939789"/>
                <a:ext cx="215265" cy="161925"/>
              </a:xfrm>
              <a:custGeom>
                <a:avLst/>
                <a:gdLst/>
                <a:ahLst/>
                <a:cxnLst/>
                <a:rect l="l" t="t" r="r" b="b"/>
                <a:pathLst>
                  <a:path w="215264" h="161925">
                    <a:moveTo>
                      <a:pt x="209550" y="0"/>
                    </a:moveTo>
                    <a:lnTo>
                      <a:pt x="5334" y="0"/>
                    </a:lnTo>
                    <a:lnTo>
                      <a:pt x="0" y="5333"/>
                    </a:lnTo>
                    <a:lnTo>
                      <a:pt x="0" y="156209"/>
                    </a:lnTo>
                    <a:lnTo>
                      <a:pt x="5334" y="161543"/>
                    </a:lnTo>
                    <a:lnTo>
                      <a:pt x="209550" y="161543"/>
                    </a:lnTo>
                    <a:lnTo>
                      <a:pt x="214884" y="156209"/>
                    </a:lnTo>
                    <a:lnTo>
                      <a:pt x="214884" y="149351"/>
                    </a:lnTo>
                    <a:lnTo>
                      <a:pt x="23622" y="149351"/>
                    </a:lnTo>
                    <a:lnTo>
                      <a:pt x="12192" y="137921"/>
                    </a:lnTo>
                    <a:lnTo>
                      <a:pt x="23622" y="137921"/>
                    </a:lnTo>
                    <a:lnTo>
                      <a:pt x="23622" y="23621"/>
                    </a:lnTo>
                    <a:lnTo>
                      <a:pt x="12191" y="23621"/>
                    </a:lnTo>
                    <a:lnTo>
                      <a:pt x="23622" y="11429"/>
                    </a:lnTo>
                    <a:lnTo>
                      <a:pt x="214884" y="11429"/>
                    </a:lnTo>
                    <a:lnTo>
                      <a:pt x="214884" y="5333"/>
                    </a:lnTo>
                    <a:lnTo>
                      <a:pt x="209550" y="0"/>
                    </a:lnTo>
                    <a:close/>
                  </a:path>
                  <a:path w="215264" h="161925">
                    <a:moveTo>
                      <a:pt x="23622" y="137921"/>
                    </a:moveTo>
                    <a:lnTo>
                      <a:pt x="12192" y="137921"/>
                    </a:lnTo>
                    <a:lnTo>
                      <a:pt x="23622" y="149351"/>
                    </a:lnTo>
                    <a:lnTo>
                      <a:pt x="23622" y="137921"/>
                    </a:lnTo>
                    <a:close/>
                  </a:path>
                  <a:path w="215264" h="161925">
                    <a:moveTo>
                      <a:pt x="191262" y="137921"/>
                    </a:moveTo>
                    <a:lnTo>
                      <a:pt x="23622" y="137921"/>
                    </a:lnTo>
                    <a:lnTo>
                      <a:pt x="23622" y="149351"/>
                    </a:lnTo>
                    <a:lnTo>
                      <a:pt x="191262" y="149351"/>
                    </a:lnTo>
                    <a:lnTo>
                      <a:pt x="191262" y="137921"/>
                    </a:lnTo>
                    <a:close/>
                  </a:path>
                  <a:path w="215264" h="161925">
                    <a:moveTo>
                      <a:pt x="191262" y="11429"/>
                    </a:moveTo>
                    <a:lnTo>
                      <a:pt x="191262" y="149351"/>
                    </a:lnTo>
                    <a:lnTo>
                      <a:pt x="202692" y="137921"/>
                    </a:lnTo>
                    <a:lnTo>
                      <a:pt x="214884" y="137921"/>
                    </a:lnTo>
                    <a:lnTo>
                      <a:pt x="214884" y="23621"/>
                    </a:lnTo>
                    <a:lnTo>
                      <a:pt x="202692" y="23621"/>
                    </a:lnTo>
                    <a:lnTo>
                      <a:pt x="191262" y="11429"/>
                    </a:lnTo>
                    <a:close/>
                  </a:path>
                  <a:path w="215264" h="161925">
                    <a:moveTo>
                      <a:pt x="214884" y="137921"/>
                    </a:moveTo>
                    <a:lnTo>
                      <a:pt x="202692" y="137921"/>
                    </a:lnTo>
                    <a:lnTo>
                      <a:pt x="191262" y="149351"/>
                    </a:lnTo>
                    <a:lnTo>
                      <a:pt x="214884" y="149351"/>
                    </a:lnTo>
                    <a:lnTo>
                      <a:pt x="214884" y="137921"/>
                    </a:lnTo>
                    <a:close/>
                  </a:path>
                  <a:path w="215264" h="161925">
                    <a:moveTo>
                      <a:pt x="23622" y="11429"/>
                    </a:moveTo>
                    <a:lnTo>
                      <a:pt x="12191" y="23621"/>
                    </a:lnTo>
                    <a:lnTo>
                      <a:pt x="23622" y="23621"/>
                    </a:lnTo>
                    <a:lnTo>
                      <a:pt x="23622" y="11429"/>
                    </a:lnTo>
                    <a:close/>
                  </a:path>
                  <a:path w="215264" h="161925">
                    <a:moveTo>
                      <a:pt x="191262" y="11429"/>
                    </a:moveTo>
                    <a:lnTo>
                      <a:pt x="23622" y="11429"/>
                    </a:lnTo>
                    <a:lnTo>
                      <a:pt x="23622" y="23621"/>
                    </a:lnTo>
                    <a:lnTo>
                      <a:pt x="191262" y="23621"/>
                    </a:lnTo>
                    <a:lnTo>
                      <a:pt x="191262" y="11429"/>
                    </a:lnTo>
                    <a:close/>
                  </a:path>
                  <a:path w="215264" h="161925">
                    <a:moveTo>
                      <a:pt x="214884" y="11429"/>
                    </a:moveTo>
                    <a:lnTo>
                      <a:pt x="191262" y="11429"/>
                    </a:lnTo>
                    <a:lnTo>
                      <a:pt x="202692" y="23621"/>
                    </a:lnTo>
                    <a:lnTo>
                      <a:pt x="214884" y="23621"/>
                    </a:lnTo>
                    <a:lnTo>
                      <a:pt x="214884" y="11429"/>
                    </a:lnTo>
                    <a:close/>
                  </a:path>
                </a:pathLst>
              </a:custGeom>
              <a:solidFill>
                <a:srgbClr val="357D9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87" name="object 52"/>
            <p:cNvSpPr txBox="1"/>
            <p:nvPr/>
          </p:nvSpPr>
          <p:spPr>
            <a:xfrm>
              <a:off x="3074923" y="5561501"/>
              <a:ext cx="556895" cy="39751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5080">
                <a:lnSpc>
                  <a:spcPct val="143500"/>
                </a:lnSpc>
                <a:spcBef>
                  <a:spcPts val="100"/>
                </a:spcBef>
              </a:pPr>
              <a:r>
                <a:rPr sz="850" spc="-10" dirty="0">
                  <a:latin typeface="Arial"/>
                  <a:cs typeface="Arial"/>
                </a:rPr>
                <a:t>Impedance network</a:t>
              </a:r>
              <a:endParaRPr sz="850">
                <a:latin typeface="Arial"/>
                <a:cs typeface="Arial"/>
              </a:endParaRPr>
            </a:p>
          </p:txBody>
        </p:sp>
        <p:grpSp>
          <p:nvGrpSpPr>
            <p:cNvPr id="88" name="object 53"/>
            <p:cNvGrpSpPr/>
            <p:nvPr/>
          </p:nvGrpSpPr>
          <p:grpSpPr>
            <a:xfrm>
              <a:off x="2999994" y="5494782"/>
              <a:ext cx="2352040" cy="1061720"/>
              <a:chOff x="2999994" y="5494782"/>
              <a:chExt cx="2352040" cy="1061720"/>
            </a:xfrm>
          </p:grpSpPr>
          <p:sp>
            <p:nvSpPr>
              <p:cNvPr id="89" name="object 54"/>
              <p:cNvSpPr/>
              <p:nvPr/>
            </p:nvSpPr>
            <p:spPr>
              <a:xfrm>
                <a:off x="2999994" y="5951219"/>
                <a:ext cx="1987550" cy="605155"/>
              </a:xfrm>
              <a:custGeom>
                <a:avLst/>
                <a:gdLst/>
                <a:ahLst/>
                <a:cxnLst/>
                <a:rect l="l" t="t" r="r" b="b"/>
                <a:pathLst>
                  <a:path w="1987550" h="605154">
                    <a:moveTo>
                      <a:pt x="261366" y="70104"/>
                    </a:moveTo>
                    <a:lnTo>
                      <a:pt x="0" y="70104"/>
                    </a:lnTo>
                    <a:lnTo>
                      <a:pt x="0" y="124206"/>
                    </a:lnTo>
                    <a:lnTo>
                      <a:pt x="261366" y="124206"/>
                    </a:lnTo>
                    <a:lnTo>
                      <a:pt x="261366" y="70104"/>
                    </a:lnTo>
                    <a:close/>
                  </a:path>
                  <a:path w="1987550" h="605154">
                    <a:moveTo>
                      <a:pt x="1395984" y="145542"/>
                    </a:moveTo>
                    <a:lnTo>
                      <a:pt x="1369314" y="145542"/>
                    </a:lnTo>
                    <a:lnTo>
                      <a:pt x="1369314" y="111252"/>
                    </a:lnTo>
                    <a:lnTo>
                      <a:pt x="1135380" y="111252"/>
                    </a:lnTo>
                    <a:lnTo>
                      <a:pt x="1135380" y="137922"/>
                    </a:lnTo>
                    <a:lnTo>
                      <a:pt x="1107948" y="137922"/>
                    </a:lnTo>
                    <a:lnTo>
                      <a:pt x="1107948" y="550926"/>
                    </a:lnTo>
                    <a:lnTo>
                      <a:pt x="631698" y="550926"/>
                    </a:lnTo>
                    <a:lnTo>
                      <a:pt x="631698" y="96774"/>
                    </a:lnTo>
                    <a:lnTo>
                      <a:pt x="605790" y="96774"/>
                    </a:lnTo>
                    <a:lnTo>
                      <a:pt x="605790" y="70104"/>
                    </a:lnTo>
                    <a:lnTo>
                      <a:pt x="453390" y="70104"/>
                    </a:lnTo>
                    <a:lnTo>
                      <a:pt x="453390" y="124206"/>
                    </a:lnTo>
                    <a:lnTo>
                      <a:pt x="577596" y="124206"/>
                    </a:lnTo>
                    <a:lnTo>
                      <a:pt x="577596" y="595122"/>
                    </a:lnTo>
                    <a:lnTo>
                      <a:pt x="605028" y="595122"/>
                    </a:lnTo>
                    <a:lnTo>
                      <a:pt x="605028" y="605028"/>
                    </a:lnTo>
                    <a:lnTo>
                      <a:pt x="1133856" y="605028"/>
                    </a:lnTo>
                    <a:lnTo>
                      <a:pt x="1133856" y="578358"/>
                    </a:lnTo>
                    <a:lnTo>
                      <a:pt x="1162037" y="578358"/>
                    </a:lnTo>
                    <a:lnTo>
                      <a:pt x="1162037" y="164592"/>
                    </a:lnTo>
                    <a:lnTo>
                      <a:pt x="1341882" y="164592"/>
                    </a:lnTo>
                    <a:lnTo>
                      <a:pt x="1341882" y="406908"/>
                    </a:lnTo>
                    <a:lnTo>
                      <a:pt x="1395984" y="406908"/>
                    </a:lnTo>
                    <a:lnTo>
                      <a:pt x="1395984" y="145542"/>
                    </a:lnTo>
                    <a:close/>
                  </a:path>
                  <a:path w="1987550" h="605154">
                    <a:moveTo>
                      <a:pt x="1987296" y="0"/>
                    </a:moveTo>
                    <a:lnTo>
                      <a:pt x="1933194" y="0"/>
                    </a:lnTo>
                    <a:lnTo>
                      <a:pt x="1933194" y="476250"/>
                    </a:lnTo>
                    <a:lnTo>
                      <a:pt x="1671066" y="476250"/>
                    </a:lnTo>
                    <a:lnTo>
                      <a:pt x="1671066" y="529590"/>
                    </a:lnTo>
                    <a:lnTo>
                      <a:pt x="1960626" y="529590"/>
                    </a:lnTo>
                    <a:lnTo>
                      <a:pt x="1960626" y="502920"/>
                    </a:lnTo>
                    <a:lnTo>
                      <a:pt x="1987296" y="502920"/>
                    </a:lnTo>
                    <a:lnTo>
                      <a:pt x="1987296" y="0"/>
                    </a:lnTo>
                    <a:close/>
                  </a:path>
                </a:pathLst>
              </a:custGeom>
              <a:solidFill>
                <a:srgbClr val="984807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90" name="object 55"/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4960620" y="5871210"/>
                <a:ext cx="390905" cy="230886"/>
              </a:xfrm>
              <a:prstGeom prst="rect">
                <a:avLst/>
              </a:prstGeom>
            </p:spPr>
          </p:pic>
          <p:sp>
            <p:nvSpPr>
              <p:cNvPr id="91" name="object 56"/>
              <p:cNvSpPr/>
              <p:nvPr/>
            </p:nvSpPr>
            <p:spPr>
              <a:xfrm>
                <a:off x="3847338" y="5494782"/>
                <a:ext cx="336550" cy="553720"/>
              </a:xfrm>
              <a:custGeom>
                <a:avLst/>
                <a:gdLst/>
                <a:ahLst/>
                <a:cxnLst/>
                <a:rect l="l" t="t" r="r" b="b"/>
                <a:pathLst>
                  <a:path w="336550" h="553720">
                    <a:moveTo>
                      <a:pt x="293213" y="494784"/>
                    </a:moveTo>
                    <a:lnTo>
                      <a:pt x="268223" y="509778"/>
                    </a:lnTo>
                    <a:lnTo>
                      <a:pt x="336041" y="553212"/>
                    </a:lnTo>
                    <a:lnTo>
                      <a:pt x="331927" y="505206"/>
                    </a:lnTo>
                    <a:lnTo>
                      <a:pt x="299465" y="505206"/>
                    </a:lnTo>
                    <a:lnTo>
                      <a:pt x="293213" y="494784"/>
                    </a:lnTo>
                    <a:close/>
                  </a:path>
                  <a:path w="336550" h="553720">
                    <a:moveTo>
                      <a:pt x="304076" y="488266"/>
                    </a:moveTo>
                    <a:lnTo>
                      <a:pt x="293213" y="494784"/>
                    </a:lnTo>
                    <a:lnTo>
                      <a:pt x="299465" y="505206"/>
                    </a:lnTo>
                    <a:lnTo>
                      <a:pt x="310133" y="498348"/>
                    </a:lnTo>
                    <a:lnTo>
                      <a:pt x="304076" y="488266"/>
                    </a:lnTo>
                    <a:close/>
                  </a:path>
                  <a:path w="336550" h="553720">
                    <a:moveTo>
                      <a:pt x="329183" y="473202"/>
                    </a:moveTo>
                    <a:lnTo>
                      <a:pt x="304076" y="488266"/>
                    </a:lnTo>
                    <a:lnTo>
                      <a:pt x="310133" y="498348"/>
                    </a:lnTo>
                    <a:lnTo>
                      <a:pt x="299465" y="505206"/>
                    </a:lnTo>
                    <a:lnTo>
                      <a:pt x="331927" y="505206"/>
                    </a:lnTo>
                    <a:lnTo>
                      <a:pt x="329183" y="473202"/>
                    </a:lnTo>
                    <a:close/>
                  </a:path>
                  <a:path w="336550" h="553720">
                    <a:moveTo>
                      <a:pt x="10667" y="0"/>
                    </a:moveTo>
                    <a:lnTo>
                      <a:pt x="0" y="6095"/>
                    </a:lnTo>
                    <a:lnTo>
                      <a:pt x="293213" y="494784"/>
                    </a:lnTo>
                    <a:lnTo>
                      <a:pt x="304076" y="488266"/>
                    </a:lnTo>
                    <a:lnTo>
                      <a:pt x="10667" y="0"/>
                    </a:lnTo>
                    <a:close/>
                  </a:path>
                </a:pathLst>
              </a:custGeom>
              <a:solidFill>
                <a:srgbClr val="4A7EB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7773024"/>
              </p:ext>
            </p:extLst>
          </p:nvPr>
        </p:nvGraphicFramePr>
        <p:xfrm>
          <a:off x="2362200" y="1527378"/>
          <a:ext cx="8229600" cy="271010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346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70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634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644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585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200" dirty="0">
                          <a:latin typeface="Arial Unicode MS"/>
                          <a:cs typeface="Arial Unicode MS"/>
                        </a:rPr>
                        <a:t>Rango</a:t>
                      </a:r>
                      <a:r>
                        <a:rPr sz="1200" spc="2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200" dirty="0">
                          <a:latin typeface="Arial Unicode MS"/>
                          <a:cs typeface="Arial Unicode MS"/>
                        </a:rPr>
                        <a:t>de</a:t>
                      </a:r>
                      <a:r>
                        <a:rPr sz="1200" spc="30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200" spc="-10" dirty="0">
                          <a:latin typeface="Arial Unicode MS"/>
                          <a:cs typeface="Arial Unicode MS"/>
                        </a:rPr>
                        <a:t>frecuencia</a:t>
                      </a:r>
                      <a:endParaRPr sz="1200" dirty="0">
                        <a:latin typeface="Arial Unicode MS"/>
                        <a:cs typeface="Arial Unicode MS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200" dirty="0">
                          <a:latin typeface="Arial Unicode MS"/>
                          <a:cs typeface="Arial Unicode MS"/>
                        </a:rPr>
                        <a:t>Límites</a:t>
                      </a:r>
                      <a:r>
                        <a:rPr sz="1200" spc="7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200" spc="-10" dirty="0">
                          <a:latin typeface="Arial Unicode MS"/>
                          <a:cs typeface="Arial Unicode MS"/>
                        </a:rPr>
                        <a:t>especificados</a:t>
                      </a:r>
                      <a:endParaRPr sz="1200">
                        <a:latin typeface="Arial Unicode MS"/>
                        <a:cs typeface="Arial Unicode MS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200" dirty="0">
                          <a:latin typeface="Arial Unicode MS"/>
                          <a:cs typeface="Arial Unicode MS"/>
                        </a:rPr>
                        <a:t>Límites</a:t>
                      </a:r>
                      <a:r>
                        <a:rPr sz="1200" spc="40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200" dirty="0">
                          <a:latin typeface="Arial Unicode MS"/>
                          <a:cs typeface="Arial Unicode MS"/>
                        </a:rPr>
                        <a:t>de</a:t>
                      </a:r>
                      <a:r>
                        <a:rPr sz="1200" spc="40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200" spc="-10" dirty="0">
                          <a:latin typeface="Arial Unicode MS"/>
                          <a:cs typeface="Arial Unicode MS"/>
                        </a:rPr>
                        <a:t>prueba</a:t>
                      </a:r>
                      <a:endParaRPr sz="1200">
                        <a:latin typeface="Arial Unicode MS"/>
                        <a:cs typeface="Arial Unicode MS"/>
                      </a:endParaRPr>
                    </a:p>
                  </a:txBody>
                  <a:tcPr marL="0" marR="0" marT="660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7904">
                <a:tc>
                  <a:txBody>
                    <a:bodyPr/>
                    <a:lstStyle/>
                    <a:p>
                      <a:pPr marL="64769">
                        <a:lnSpc>
                          <a:spcPts val="1240"/>
                        </a:lnSpc>
                      </a:pPr>
                      <a:r>
                        <a:rPr sz="1200" spc="-10" dirty="0">
                          <a:latin typeface="Arial Unicode MS"/>
                          <a:cs typeface="Arial Unicode MS"/>
                        </a:rPr>
                        <a:t>radiado</a:t>
                      </a:r>
                      <a:endParaRPr sz="1200" dirty="0">
                        <a:latin typeface="Arial Unicode MS"/>
                        <a:cs typeface="Arial Unicode MS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ts val="1215"/>
                        </a:lnSpc>
                        <a:spcBef>
                          <a:spcPts val="20"/>
                        </a:spcBef>
                      </a:pPr>
                      <a:r>
                        <a:rPr sz="1200" dirty="0">
                          <a:latin typeface="Arial Unicode MS"/>
                          <a:cs typeface="Arial Unicode MS"/>
                        </a:rPr>
                        <a:t>30-230</a:t>
                      </a:r>
                      <a:r>
                        <a:rPr sz="1200" spc="4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200" spc="-25" dirty="0">
                          <a:latin typeface="Arial Unicode MS"/>
                          <a:cs typeface="Arial Unicode MS"/>
                        </a:rPr>
                        <a:t>MHz</a:t>
                      </a:r>
                      <a:endParaRPr sz="1200" dirty="0">
                        <a:latin typeface="Arial Unicode MS"/>
                        <a:cs typeface="Arial Unicode MS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ts val="1215"/>
                        </a:lnSpc>
                        <a:spcBef>
                          <a:spcPts val="20"/>
                        </a:spcBef>
                      </a:pPr>
                      <a:r>
                        <a:rPr sz="1200" dirty="0">
                          <a:latin typeface="Arial Unicode MS"/>
                          <a:cs typeface="Arial Unicode MS"/>
                        </a:rPr>
                        <a:t>30dB(μV/m)</a:t>
                      </a:r>
                      <a:r>
                        <a:rPr sz="1200" spc="7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200" dirty="0">
                          <a:latin typeface="Arial Unicode MS"/>
                          <a:cs typeface="Arial Unicode MS"/>
                        </a:rPr>
                        <a:t>a</a:t>
                      </a:r>
                      <a:r>
                        <a:rPr sz="1200" spc="7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200" spc="-25" dirty="0">
                          <a:latin typeface="Arial Unicode MS"/>
                          <a:cs typeface="Arial Unicode MS"/>
                        </a:rPr>
                        <a:t>30m</a:t>
                      </a:r>
                      <a:endParaRPr sz="1200">
                        <a:latin typeface="Arial Unicode MS"/>
                        <a:cs typeface="Arial Unicode MS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ts val="1215"/>
                        </a:lnSpc>
                        <a:spcBef>
                          <a:spcPts val="20"/>
                        </a:spcBef>
                      </a:pPr>
                      <a:r>
                        <a:rPr sz="1200" dirty="0">
                          <a:latin typeface="Arial Unicode MS"/>
                          <a:cs typeface="Arial Unicode MS"/>
                        </a:rPr>
                        <a:t>40dB(μV/m)</a:t>
                      </a:r>
                      <a:r>
                        <a:rPr sz="1200" spc="7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200" dirty="0">
                          <a:latin typeface="Arial Unicode MS"/>
                          <a:cs typeface="Arial Unicode MS"/>
                        </a:rPr>
                        <a:t>a</a:t>
                      </a:r>
                      <a:r>
                        <a:rPr sz="1200" spc="7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200" spc="-25" dirty="0">
                          <a:latin typeface="Arial Unicode MS"/>
                          <a:cs typeface="Arial Unicode MS"/>
                        </a:rPr>
                        <a:t>10m</a:t>
                      </a:r>
                      <a:endParaRPr sz="1200">
                        <a:latin typeface="Arial Unicode MS"/>
                        <a:cs typeface="Arial Unicode MS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351">
                <a:tc>
                  <a:txBody>
                    <a:bodyPr/>
                    <a:lstStyle/>
                    <a:p>
                      <a:pPr marL="64769">
                        <a:lnSpc>
                          <a:spcPts val="1250"/>
                        </a:lnSpc>
                      </a:pPr>
                      <a:r>
                        <a:rPr sz="1200" spc="-10" dirty="0">
                          <a:latin typeface="Arial Unicode MS"/>
                          <a:cs typeface="Arial Unicode MS"/>
                        </a:rPr>
                        <a:t>radiado</a:t>
                      </a:r>
                      <a:endParaRPr sz="1200" dirty="0">
                        <a:latin typeface="Arial Unicode MS"/>
                        <a:cs typeface="Arial Unicode MS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ts val="1225"/>
                        </a:lnSpc>
                        <a:spcBef>
                          <a:spcPts val="25"/>
                        </a:spcBef>
                      </a:pPr>
                      <a:r>
                        <a:rPr sz="1200" dirty="0">
                          <a:latin typeface="Arial Unicode MS"/>
                          <a:cs typeface="Arial Unicode MS"/>
                        </a:rPr>
                        <a:t>230-1000</a:t>
                      </a:r>
                      <a:r>
                        <a:rPr sz="1200" spc="6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200" spc="-25" dirty="0">
                          <a:latin typeface="Arial Unicode MS"/>
                          <a:cs typeface="Arial Unicode MS"/>
                        </a:rPr>
                        <a:t>MHz</a:t>
                      </a:r>
                      <a:endParaRPr sz="1200" dirty="0">
                        <a:latin typeface="Arial Unicode MS"/>
                        <a:cs typeface="Arial Unicode MS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1225"/>
                        </a:lnSpc>
                        <a:spcBef>
                          <a:spcPts val="25"/>
                        </a:spcBef>
                      </a:pPr>
                      <a:r>
                        <a:rPr sz="1200" dirty="0">
                          <a:latin typeface="Arial Unicode MS"/>
                          <a:cs typeface="Arial Unicode MS"/>
                        </a:rPr>
                        <a:t>37dB(μV/m)</a:t>
                      </a:r>
                      <a:r>
                        <a:rPr sz="1200" spc="7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200" dirty="0">
                          <a:latin typeface="Arial Unicode MS"/>
                          <a:cs typeface="Arial Unicode MS"/>
                        </a:rPr>
                        <a:t>a</a:t>
                      </a:r>
                      <a:r>
                        <a:rPr sz="1200" spc="7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200" spc="-25" dirty="0">
                          <a:latin typeface="Arial Unicode MS"/>
                          <a:cs typeface="Arial Unicode MS"/>
                        </a:rPr>
                        <a:t>30m</a:t>
                      </a:r>
                      <a:endParaRPr sz="1200">
                        <a:latin typeface="Arial Unicode MS"/>
                        <a:cs typeface="Arial Unicode MS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ts val="1225"/>
                        </a:lnSpc>
                        <a:spcBef>
                          <a:spcPts val="25"/>
                        </a:spcBef>
                      </a:pPr>
                      <a:r>
                        <a:rPr sz="1200" dirty="0">
                          <a:latin typeface="Arial Unicode MS"/>
                          <a:cs typeface="Arial Unicode MS"/>
                        </a:rPr>
                        <a:t>47dB(μV/m)</a:t>
                      </a:r>
                      <a:r>
                        <a:rPr sz="1200" spc="7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200" dirty="0">
                          <a:latin typeface="Arial Unicode MS"/>
                          <a:cs typeface="Arial Unicode MS"/>
                        </a:rPr>
                        <a:t>a</a:t>
                      </a:r>
                      <a:r>
                        <a:rPr sz="1200" spc="7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200" spc="-25" dirty="0">
                          <a:latin typeface="Arial Unicode MS"/>
                          <a:cs typeface="Arial Unicode MS"/>
                        </a:rPr>
                        <a:t>10m</a:t>
                      </a:r>
                      <a:endParaRPr sz="1200">
                        <a:latin typeface="Arial Unicode MS"/>
                        <a:cs typeface="Arial Unicode MS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6020">
                <a:tc>
                  <a:txBody>
                    <a:bodyPr/>
                    <a:lstStyle/>
                    <a:p>
                      <a:pPr marL="64769">
                        <a:lnSpc>
                          <a:spcPts val="1290"/>
                        </a:lnSpc>
                      </a:pPr>
                      <a:r>
                        <a:rPr sz="1200" spc="-10" dirty="0">
                          <a:latin typeface="Arial Unicode MS"/>
                          <a:cs typeface="Arial Unicode MS"/>
                        </a:rPr>
                        <a:t>realizado</a:t>
                      </a:r>
                      <a:endParaRPr sz="1200">
                        <a:latin typeface="Arial Unicode MS"/>
                        <a:cs typeface="Arial Unicode MS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200" dirty="0">
                          <a:latin typeface="Arial Unicode MS"/>
                          <a:cs typeface="Arial Unicode MS"/>
                        </a:rPr>
                        <a:t>0,15-0,5</a:t>
                      </a:r>
                      <a:r>
                        <a:rPr sz="1200" spc="1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200" spc="-25" dirty="0">
                          <a:latin typeface="Arial Unicode MS"/>
                          <a:cs typeface="Arial Unicode MS"/>
                        </a:rPr>
                        <a:t>MHz</a:t>
                      </a:r>
                      <a:endParaRPr sz="1200" dirty="0">
                        <a:latin typeface="Arial Unicode MS"/>
                        <a:cs typeface="Arial Unicode MS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ts val="1290"/>
                        </a:lnSpc>
                      </a:pPr>
                      <a:r>
                        <a:rPr sz="1200" dirty="0">
                          <a:latin typeface="Arial Unicode MS"/>
                          <a:cs typeface="Arial Unicode MS"/>
                        </a:rPr>
                        <a:t>79</a:t>
                      </a:r>
                      <a:r>
                        <a:rPr sz="1200" spc="-1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200" dirty="0">
                          <a:latin typeface="Arial Unicode MS"/>
                          <a:cs typeface="Arial Unicode MS"/>
                        </a:rPr>
                        <a:t>dB(μV)</a:t>
                      </a:r>
                      <a:r>
                        <a:rPr sz="1200" spc="-10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200" dirty="0">
                          <a:latin typeface="Arial Unicode MS"/>
                          <a:cs typeface="Arial Unicode MS"/>
                        </a:rPr>
                        <a:t>cuasi-</a:t>
                      </a:r>
                      <a:r>
                        <a:rPr sz="1200" spc="-20" dirty="0">
                          <a:latin typeface="Arial Unicode MS"/>
                          <a:cs typeface="Arial Unicode MS"/>
                        </a:rPr>
                        <a:t>pico</a:t>
                      </a:r>
                      <a:endParaRPr sz="1200" dirty="0">
                        <a:latin typeface="Arial Unicode MS"/>
                        <a:cs typeface="Arial Unicode MS"/>
                      </a:endParaRPr>
                    </a:p>
                    <a:p>
                      <a:pPr marL="64135">
                        <a:lnSpc>
                          <a:spcPts val="1120"/>
                        </a:lnSpc>
                        <a:spcBef>
                          <a:spcPts val="130"/>
                        </a:spcBef>
                      </a:pPr>
                      <a:r>
                        <a:rPr sz="1200" dirty="0">
                          <a:latin typeface="Arial Unicode MS"/>
                          <a:cs typeface="Arial Unicode MS"/>
                        </a:rPr>
                        <a:t>66</a:t>
                      </a:r>
                      <a:r>
                        <a:rPr sz="1200" spc="-1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200" dirty="0">
                          <a:latin typeface="Arial Unicode MS"/>
                          <a:cs typeface="Arial Unicode MS"/>
                        </a:rPr>
                        <a:t>dB</a:t>
                      </a:r>
                      <a:r>
                        <a:rPr sz="1200" spc="-10" dirty="0">
                          <a:latin typeface="Arial Unicode MS"/>
                          <a:cs typeface="Arial Unicode MS"/>
                        </a:rPr>
                        <a:t> (μV)</a:t>
                      </a:r>
                      <a:r>
                        <a:rPr sz="1200" spc="-1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200" spc="-10" dirty="0">
                          <a:latin typeface="Arial Unicode MS"/>
                          <a:cs typeface="Arial Unicode MS"/>
                        </a:rPr>
                        <a:t>promedio</a:t>
                      </a:r>
                      <a:endParaRPr sz="1200" dirty="0">
                        <a:latin typeface="Arial Unicode MS"/>
                        <a:cs typeface="Arial Unicode MS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ts val="1290"/>
                        </a:lnSpc>
                      </a:pPr>
                      <a:r>
                        <a:rPr sz="1200" dirty="0">
                          <a:latin typeface="Arial Unicode MS"/>
                          <a:cs typeface="Arial Unicode MS"/>
                        </a:rPr>
                        <a:t>79</a:t>
                      </a:r>
                      <a:r>
                        <a:rPr sz="1200" spc="-1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200" dirty="0">
                          <a:latin typeface="Arial Unicode MS"/>
                          <a:cs typeface="Arial Unicode MS"/>
                        </a:rPr>
                        <a:t>dB(μV)</a:t>
                      </a:r>
                      <a:r>
                        <a:rPr sz="1200" spc="-10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200" dirty="0">
                          <a:latin typeface="Arial Unicode MS"/>
                          <a:cs typeface="Arial Unicode MS"/>
                        </a:rPr>
                        <a:t>cuasi-</a:t>
                      </a:r>
                      <a:r>
                        <a:rPr sz="1200" spc="-20" dirty="0">
                          <a:latin typeface="Arial Unicode MS"/>
                          <a:cs typeface="Arial Unicode MS"/>
                        </a:rPr>
                        <a:t>pico</a:t>
                      </a:r>
                      <a:endParaRPr sz="1200">
                        <a:latin typeface="Arial Unicode MS"/>
                        <a:cs typeface="Arial Unicode MS"/>
                      </a:endParaRPr>
                    </a:p>
                    <a:p>
                      <a:pPr marL="64135">
                        <a:lnSpc>
                          <a:spcPts val="1120"/>
                        </a:lnSpc>
                        <a:spcBef>
                          <a:spcPts val="130"/>
                        </a:spcBef>
                      </a:pPr>
                      <a:r>
                        <a:rPr sz="1200" dirty="0">
                          <a:latin typeface="Arial Unicode MS"/>
                          <a:cs typeface="Arial Unicode MS"/>
                        </a:rPr>
                        <a:t>66</a:t>
                      </a:r>
                      <a:r>
                        <a:rPr sz="1200" spc="-1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200" dirty="0">
                          <a:latin typeface="Arial Unicode MS"/>
                          <a:cs typeface="Arial Unicode MS"/>
                        </a:rPr>
                        <a:t>dB</a:t>
                      </a:r>
                      <a:r>
                        <a:rPr sz="1200" spc="-10" dirty="0">
                          <a:latin typeface="Arial Unicode MS"/>
                          <a:cs typeface="Arial Unicode MS"/>
                        </a:rPr>
                        <a:t> (μV)</a:t>
                      </a:r>
                      <a:r>
                        <a:rPr sz="1200" spc="-1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200" spc="-10" dirty="0">
                          <a:latin typeface="Arial Unicode MS"/>
                          <a:cs typeface="Arial Unicode MS"/>
                        </a:rPr>
                        <a:t>promedio</a:t>
                      </a:r>
                      <a:endParaRPr sz="1200">
                        <a:latin typeface="Arial Unicode MS"/>
                        <a:cs typeface="Arial Unicode MS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7244">
                <a:tc>
                  <a:txBody>
                    <a:bodyPr/>
                    <a:lstStyle/>
                    <a:p>
                      <a:pPr marL="64769">
                        <a:lnSpc>
                          <a:spcPts val="1295"/>
                        </a:lnSpc>
                      </a:pPr>
                      <a:r>
                        <a:rPr sz="1200" spc="-10" dirty="0">
                          <a:latin typeface="Arial Unicode MS"/>
                          <a:cs typeface="Arial Unicode MS"/>
                        </a:rPr>
                        <a:t>realizado</a:t>
                      </a:r>
                      <a:endParaRPr sz="1200">
                        <a:latin typeface="Arial Unicode MS"/>
                        <a:cs typeface="Arial Unicode MS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200" dirty="0">
                          <a:latin typeface="Arial Unicode MS"/>
                          <a:cs typeface="Arial Unicode MS"/>
                        </a:rPr>
                        <a:t>0,5-30</a:t>
                      </a:r>
                      <a:r>
                        <a:rPr sz="1200" spc="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200" spc="-25" dirty="0">
                          <a:latin typeface="Arial Unicode MS"/>
                          <a:cs typeface="Arial Unicode MS"/>
                        </a:rPr>
                        <a:t>MHz</a:t>
                      </a:r>
                      <a:endParaRPr sz="1200">
                        <a:latin typeface="Arial Unicode MS"/>
                        <a:cs typeface="Arial Unicode MS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ts val="1295"/>
                        </a:lnSpc>
                      </a:pPr>
                      <a:r>
                        <a:rPr sz="1200" dirty="0">
                          <a:latin typeface="Arial Unicode MS"/>
                          <a:cs typeface="Arial Unicode MS"/>
                        </a:rPr>
                        <a:t>73</a:t>
                      </a:r>
                      <a:r>
                        <a:rPr sz="1200" spc="-1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200" dirty="0">
                          <a:latin typeface="Arial Unicode MS"/>
                          <a:cs typeface="Arial Unicode MS"/>
                        </a:rPr>
                        <a:t>dB(μV)</a:t>
                      </a:r>
                      <a:r>
                        <a:rPr sz="1200" spc="-10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200" dirty="0">
                          <a:latin typeface="Arial Unicode MS"/>
                          <a:cs typeface="Arial Unicode MS"/>
                        </a:rPr>
                        <a:t>cuasi-</a:t>
                      </a:r>
                      <a:r>
                        <a:rPr sz="1200" spc="-20" dirty="0">
                          <a:latin typeface="Arial Unicode MS"/>
                          <a:cs typeface="Arial Unicode MS"/>
                        </a:rPr>
                        <a:t>pico</a:t>
                      </a:r>
                      <a:endParaRPr sz="1200" dirty="0">
                        <a:latin typeface="Arial Unicode MS"/>
                        <a:cs typeface="Arial Unicode MS"/>
                      </a:endParaRPr>
                    </a:p>
                    <a:p>
                      <a:pPr marL="64135">
                        <a:lnSpc>
                          <a:spcPts val="1125"/>
                        </a:lnSpc>
                        <a:spcBef>
                          <a:spcPts val="125"/>
                        </a:spcBef>
                      </a:pPr>
                      <a:r>
                        <a:rPr sz="1200" dirty="0">
                          <a:latin typeface="Arial Unicode MS"/>
                          <a:cs typeface="Arial Unicode MS"/>
                        </a:rPr>
                        <a:t>60</a:t>
                      </a:r>
                      <a:r>
                        <a:rPr sz="1200" spc="-1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200" dirty="0">
                          <a:latin typeface="Arial Unicode MS"/>
                          <a:cs typeface="Arial Unicode MS"/>
                        </a:rPr>
                        <a:t>dB</a:t>
                      </a:r>
                      <a:r>
                        <a:rPr sz="1200" spc="-10" dirty="0">
                          <a:latin typeface="Arial Unicode MS"/>
                          <a:cs typeface="Arial Unicode MS"/>
                        </a:rPr>
                        <a:t> (μV)</a:t>
                      </a:r>
                      <a:r>
                        <a:rPr sz="1200" spc="-1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200" spc="-10" dirty="0">
                          <a:latin typeface="Arial Unicode MS"/>
                          <a:cs typeface="Arial Unicode MS"/>
                        </a:rPr>
                        <a:t>promedio</a:t>
                      </a:r>
                      <a:endParaRPr sz="1200" dirty="0">
                        <a:latin typeface="Arial Unicode MS"/>
                        <a:cs typeface="Arial Unicode MS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ts val="1295"/>
                        </a:lnSpc>
                      </a:pPr>
                      <a:r>
                        <a:rPr sz="1200" dirty="0">
                          <a:latin typeface="Arial Unicode MS"/>
                          <a:cs typeface="Arial Unicode MS"/>
                        </a:rPr>
                        <a:t>73</a:t>
                      </a:r>
                      <a:r>
                        <a:rPr sz="1200" spc="-1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200" dirty="0">
                          <a:latin typeface="Arial Unicode MS"/>
                          <a:cs typeface="Arial Unicode MS"/>
                        </a:rPr>
                        <a:t>dB(μV)</a:t>
                      </a:r>
                      <a:r>
                        <a:rPr sz="1200" spc="-10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200" dirty="0">
                          <a:latin typeface="Arial Unicode MS"/>
                          <a:cs typeface="Arial Unicode MS"/>
                        </a:rPr>
                        <a:t>cuasi-</a:t>
                      </a:r>
                      <a:r>
                        <a:rPr sz="1200" spc="-20" dirty="0">
                          <a:latin typeface="Arial Unicode MS"/>
                          <a:cs typeface="Arial Unicode MS"/>
                        </a:rPr>
                        <a:t>pico</a:t>
                      </a:r>
                      <a:endParaRPr sz="1200" dirty="0">
                        <a:latin typeface="Arial Unicode MS"/>
                        <a:cs typeface="Arial Unicode MS"/>
                      </a:endParaRPr>
                    </a:p>
                    <a:p>
                      <a:pPr marL="64135">
                        <a:lnSpc>
                          <a:spcPts val="1125"/>
                        </a:lnSpc>
                        <a:spcBef>
                          <a:spcPts val="125"/>
                        </a:spcBef>
                      </a:pPr>
                      <a:r>
                        <a:rPr sz="1200" dirty="0">
                          <a:latin typeface="Arial Unicode MS"/>
                          <a:cs typeface="Arial Unicode MS"/>
                        </a:rPr>
                        <a:t>60</a:t>
                      </a:r>
                      <a:r>
                        <a:rPr sz="1200" spc="-1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200" dirty="0">
                          <a:latin typeface="Arial Unicode MS"/>
                          <a:cs typeface="Arial Unicode MS"/>
                        </a:rPr>
                        <a:t>dB</a:t>
                      </a:r>
                      <a:r>
                        <a:rPr sz="1200" spc="-10" dirty="0">
                          <a:latin typeface="Arial Unicode MS"/>
                          <a:cs typeface="Arial Unicode MS"/>
                        </a:rPr>
                        <a:t> (μV)</a:t>
                      </a:r>
                      <a:r>
                        <a:rPr sz="1200" spc="-1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200" spc="-10" dirty="0">
                          <a:latin typeface="Arial Unicode MS"/>
                          <a:cs typeface="Arial Unicode MS"/>
                        </a:rPr>
                        <a:t>promedio</a:t>
                      </a:r>
                      <a:endParaRPr sz="1200" dirty="0">
                        <a:latin typeface="Arial Unicode MS"/>
                        <a:cs typeface="Arial Unicode MS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object 3"/>
          <p:cNvSpPr/>
          <p:nvPr/>
        </p:nvSpPr>
        <p:spPr>
          <a:xfrm>
            <a:off x="5786192" y="7221081"/>
            <a:ext cx="993140" cy="10160"/>
          </a:xfrm>
          <a:custGeom>
            <a:avLst/>
            <a:gdLst/>
            <a:ahLst/>
            <a:cxnLst/>
            <a:rect l="l" t="t" r="r" b="b"/>
            <a:pathLst>
              <a:path w="993139" h="10159">
                <a:moveTo>
                  <a:pt x="992885" y="0"/>
                </a:moveTo>
                <a:lnTo>
                  <a:pt x="0" y="0"/>
                </a:lnTo>
                <a:lnTo>
                  <a:pt x="0" y="9905"/>
                </a:lnTo>
                <a:lnTo>
                  <a:pt x="992885" y="9905"/>
                </a:lnTo>
                <a:lnTo>
                  <a:pt x="99288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06363" y="228600"/>
            <a:ext cx="12344400" cy="12311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1900"/>
              </a:lnSpc>
              <a:spcBef>
                <a:spcPts val="100"/>
              </a:spcBef>
            </a:pPr>
            <a:r>
              <a:rPr dirty="0">
                <a:latin typeface="Arial Unicode MS"/>
                <a:cs typeface="Arial Unicode MS"/>
              </a:rPr>
              <a:t>Al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realizar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estas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dos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pruebas,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relé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protección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encuentra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estado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reposo,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decir</a:t>
            </a:r>
            <a:endParaRPr dirty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1900"/>
              </a:lnSpc>
            </a:pPr>
            <a:r>
              <a:rPr dirty="0">
                <a:latin typeface="Arial Unicode MS"/>
                <a:cs typeface="Arial Unicode MS"/>
              </a:rPr>
              <a:t>no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disparado,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corrientes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tensiones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aplicadas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al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90%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valores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ajuste.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Esto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spc="-20" dirty="0">
                <a:latin typeface="Arial Unicode MS"/>
                <a:cs typeface="Arial Unicode MS"/>
              </a:rPr>
              <a:t>hace </a:t>
            </a:r>
            <a:r>
              <a:rPr dirty="0">
                <a:latin typeface="Arial Unicode MS"/>
                <a:cs typeface="Arial Unicode MS"/>
              </a:rPr>
              <a:t>porque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durante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mayor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parte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su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vida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útil,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relé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protección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estará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estado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reposo</a:t>
            </a:r>
            <a:r>
              <a:rPr dirty="0">
                <a:latin typeface="Arial Unicode MS"/>
                <a:cs typeface="Arial Unicode MS"/>
              </a:rPr>
              <a:t> y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emisión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interferencias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electromagnéticas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cuando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dispara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relé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protección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se </a:t>
            </a:r>
            <a:r>
              <a:rPr dirty="0">
                <a:latin typeface="Arial Unicode MS"/>
                <a:cs typeface="Arial Unicode MS"/>
              </a:rPr>
              <a:t>considera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sin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importancia.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Las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pruebas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completan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siguiendo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las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normas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spc="-50" dirty="0">
                <a:latin typeface="Arial Unicode MS"/>
                <a:cs typeface="Arial Unicode MS"/>
              </a:rPr>
              <a:t>IEC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60255-25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EN </a:t>
            </a:r>
            <a:r>
              <a:rPr dirty="0">
                <a:latin typeface="Arial Unicode MS"/>
                <a:cs typeface="Arial Unicode MS"/>
              </a:rPr>
              <a:t>55022,</a:t>
            </a:r>
            <a:r>
              <a:rPr spc="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describen</a:t>
            </a:r>
            <a:r>
              <a:rPr spc="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Tabla</a:t>
            </a:r>
            <a:r>
              <a:rPr spc="40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3.</a:t>
            </a:r>
            <a:endParaRPr dirty="0">
              <a:latin typeface="Arial Unicode MS"/>
              <a:cs typeface="Arial Unicode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33016" y="4353219"/>
            <a:ext cx="937260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dirty="0">
                <a:latin typeface="Arial Unicode MS"/>
                <a:cs typeface="Arial Unicode MS"/>
              </a:rPr>
              <a:t>Tabla</a:t>
            </a:r>
            <a:r>
              <a:rPr sz="1600" spc="8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3.</a:t>
            </a:r>
            <a:r>
              <a:rPr sz="1600" spc="8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Estándares</a:t>
            </a:r>
            <a:r>
              <a:rPr sz="1600" spc="8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8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prueba</a:t>
            </a:r>
            <a:r>
              <a:rPr sz="1600" spc="8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para</a:t>
            </a:r>
            <a:r>
              <a:rPr sz="1600" spc="8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pruebas</a:t>
            </a:r>
            <a:r>
              <a:rPr sz="1600" spc="8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8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emisiones</a:t>
            </a:r>
            <a:r>
              <a:rPr sz="1600" spc="8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conducidas</a:t>
            </a:r>
            <a:r>
              <a:rPr sz="1600" spc="8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y</a:t>
            </a:r>
            <a:r>
              <a:rPr sz="1600" spc="85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radiadas</a:t>
            </a:r>
            <a:endParaRPr sz="1600" dirty="0">
              <a:latin typeface="Arial Unicode MS"/>
              <a:cs typeface="Arial Unicode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06363" y="4915435"/>
            <a:ext cx="12344400" cy="17953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1900"/>
              </a:lnSpc>
              <a:spcBef>
                <a:spcPts val="100"/>
              </a:spcBef>
            </a:pPr>
            <a:r>
              <a:rPr b="1" spc="-65" dirty="0">
                <a:latin typeface="Arial"/>
                <a:cs typeface="Arial"/>
              </a:rPr>
              <a:t>PRUEBAS</a:t>
            </a:r>
            <a:r>
              <a:rPr b="1" dirty="0">
                <a:latin typeface="Arial"/>
                <a:cs typeface="Arial"/>
              </a:rPr>
              <a:t> </a:t>
            </a:r>
            <a:r>
              <a:rPr b="1" spc="-50" dirty="0">
                <a:latin typeface="Arial"/>
                <a:cs typeface="Arial"/>
              </a:rPr>
              <a:t>DE</a:t>
            </a:r>
            <a:r>
              <a:rPr b="1" dirty="0">
                <a:latin typeface="Arial"/>
                <a:cs typeface="Arial"/>
              </a:rPr>
              <a:t> </a:t>
            </a:r>
            <a:r>
              <a:rPr b="1" spc="55" dirty="0">
                <a:latin typeface="Arial"/>
                <a:cs typeface="Arial"/>
              </a:rPr>
              <a:t>INMUNIDAD</a:t>
            </a:r>
            <a:r>
              <a:rPr b="1" dirty="0">
                <a:latin typeface="Arial"/>
                <a:cs typeface="Arial"/>
              </a:rPr>
              <a:t> CONDUCIDA Y </a:t>
            </a:r>
            <a:r>
              <a:rPr b="1" spc="-10" dirty="0" smtClean="0">
                <a:latin typeface="Arial"/>
                <a:cs typeface="Arial"/>
              </a:rPr>
              <a:t>RADIADA</a:t>
            </a:r>
            <a:endParaRPr lang="es-ES" b="1" spc="-10" dirty="0" smtClean="0">
              <a:latin typeface="Arial"/>
              <a:cs typeface="Arial"/>
            </a:endParaRPr>
          </a:p>
          <a:p>
            <a:pPr marL="12700" algn="just">
              <a:lnSpc>
                <a:spcPts val="1900"/>
              </a:lnSpc>
              <a:spcBef>
                <a:spcPts val="100"/>
              </a:spcBef>
            </a:pPr>
            <a:endParaRPr dirty="0">
              <a:latin typeface="Arial"/>
              <a:cs typeface="Arial"/>
            </a:endParaRPr>
          </a:p>
          <a:p>
            <a:pPr marL="12700" marR="5080" algn="just">
              <a:lnSpc>
                <a:spcPts val="1900"/>
              </a:lnSpc>
              <a:spcBef>
                <a:spcPts val="535"/>
              </a:spcBef>
            </a:pPr>
            <a:r>
              <a:rPr spc="-10" dirty="0">
                <a:latin typeface="Arial Unicode MS"/>
                <a:cs typeface="Arial Unicode MS"/>
              </a:rPr>
              <a:t>Estas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pruebas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realizan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para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asegurarse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que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equipo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inmune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niveles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interferencia</a:t>
            </a:r>
            <a:r>
              <a:rPr spc="4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que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puede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estar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expuesto.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Las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dos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pruebas,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conducida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radiada,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parten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que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para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que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spc="30" dirty="0">
                <a:latin typeface="Arial Unicode MS"/>
                <a:cs typeface="Arial Unicode MS"/>
              </a:rPr>
              <a:t>un </a:t>
            </a:r>
            <a:r>
              <a:rPr dirty="0">
                <a:latin typeface="Arial Unicode MS"/>
                <a:cs typeface="Arial Unicode MS"/>
              </a:rPr>
              <a:t>conductor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sea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una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antena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eficiente,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debe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tener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una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longitud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al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menos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spc="-90" dirty="0">
                <a:latin typeface="Arial Unicode MS"/>
                <a:cs typeface="Arial Unicode MS"/>
              </a:rPr>
              <a:t>¼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longitud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spc="-20" dirty="0">
                <a:latin typeface="Arial Unicode MS"/>
                <a:cs typeface="Arial Unicode MS"/>
              </a:rPr>
              <a:t>onda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onda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electromagnética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que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requiere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transmitir.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spc="-45" dirty="0">
                <a:latin typeface="Arial Unicode MS"/>
                <a:cs typeface="Arial Unicode MS"/>
              </a:rPr>
              <a:t>Si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spc="55" dirty="0">
                <a:latin typeface="Arial Unicode MS"/>
                <a:cs typeface="Arial Unicode MS"/>
              </a:rPr>
              <a:t>un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relé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protección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estuviera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expuesto</a:t>
            </a:r>
            <a:r>
              <a:rPr spc="2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interferencia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radiada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150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kHz,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entonces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una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longitud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conductor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al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spc="-10" dirty="0" err="1" smtClean="0">
                <a:latin typeface="Arial Unicode MS"/>
                <a:cs typeface="Arial Unicode MS"/>
              </a:rPr>
              <a:t>menos</a:t>
            </a:r>
            <a:endParaRPr dirty="0">
              <a:latin typeface="Arial Unicode MS"/>
              <a:cs typeface="Arial Unicode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33686" y="6970864"/>
            <a:ext cx="1119367" cy="421269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R="53340" algn="ctr">
              <a:spcBef>
                <a:spcPts val="325"/>
              </a:spcBef>
              <a:tabLst>
                <a:tab pos="405130" algn="l"/>
              </a:tabLst>
            </a:pPr>
            <a:r>
              <a:rPr sz="1150" spc="-25" dirty="0" smtClean="0">
                <a:latin typeface="Arial Unicode MS"/>
                <a:cs typeface="Arial Unicode MS"/>
              </a:rPr>
              <a:t>300</a:t>
            </a:r>
            <a:r>
              <a:rPr lang="es-ES" sz="1150" spc="-25" dirty="0" smtClean="0">
                <a:latin typeface="Arial Unicode MS"/>
                <a:cs typeface="Arial Unicode MS"/>
              </a:rPr>
              <a:t> x</a:t>
            </a:r>
            <a:r>
              <a:rPr sz="1150" dirty="0">
                <a:latin typeface="Arial Unicode MS"/>
                <a:cs typeface="Arial Unicode MS"/>
              </a:rPr>
              <a:t>	</a:t>
            </a:r>
            <a:r>
              <a:rPr sz="1150" spc="-25" dirty="0" smtClean="0">
                <a:latin typeface="Arial Unicode MS"/>
                <a:cs typeface="Arial Unicode MS"/>
              </a:rPr>
              <a:t>10</a:t>
            </a:r>
            <a:r>
              <a:rPr lang="es-ES" sz="1150" spc="-25" dirty="0" smtClean="0">
                <a:latin typeface="Arial Unicode MS"/>
                <a:cs typeface="Arial Unicode MS"/>
              </a:rPr>
              <a:t>**6</a:t>
            </a:r>
            <a:endParaRPr sz="1150" dirty="0">
              <a:latin typeface="Arial Unicode MS"/>
              <a:cs typeface="Arial Unicode MS"/>
            </a:endParaRPr>
          </a:p>
          <a:p>
            <a:pPr algn="ctr">
              <a:spcBef>
                <a:spcPts val="229"/>
              </a:spcBef>
              <a:tabLst>
                <a:tab pos="403860" algn="l"/>
                <a:tab pos="793750" algn="l"/>
              </a:tabLst>
            </a:pPr>
            <a:r>
              <a:rPr sz="1150" spc="-25" dirty="0" smtClean="0">
                <a:latin typeface="Arial Unicode MS"/>
                <a:cs typeface="Arial Unicode MS"/>
              </a:rPr>
              <a:t>150</a:t>
            </a:r>
            <a:r>
              <a:rPr sz="1150" dirty="0">
                <a:latin typeface="Arial Unicode MS"/>
                <a:cs typeface="Arial Unicode MS"/>
              </a:rPr>
              <a:t>	</a:t>
            </a:r>
            <a:r>
              <a:rPr lang="es-ES" sz="1150" dirty="0" smtClean="0">
                <a:latin typeface="Arial Unicode MS"/>
                <a:cs typeface="Arial Unicode MS"/>
              </a:rPr>
              <a:t>X </a:t>
            </a:r>
            <a:r>
              <a:rPr sz="1150" spc="-25" dirty="0" smtClean="0">
                <a:latin typeface="Arial Unicode MS"/>
                <a:cs typeface="Arial Unicode MS"/>
              </a:rPr>
              <a:t>10</a:t>
            </a:r>
            <a:r>
              <a:rPr lang="es-ES" sz="1150" spc="-25" dirty="0" smtClean="0">
                <a:latin typeface="Arial Unicode MS"/>
                <a:cs typeface="Arial Unicode MS"/>
              </a:rPr>
              <a:t> x</a:t>
            </a:r>
            <a:r>
              <a:rPr sz="1150" dirty="0">
                <a:latin typeface="Arial Unicode MS"/>
                <a:cs typeface="Arial Unicode MS"/>
              </a:rPr>
              <a:t>	</a:t>
            </a:r>
            <a:r>
              <a:rPr sz="1150" spc="-50" dirty="0">
                <a:latin typeface="Arial Unicode MS"/>
                <a:cs typeface="Arial Unicode MS"/>
              </a:rPr>
              <a:t>4</a:t>
            </a:r>
            <a:endParaRPr sz="1150" dirty="0">
              <a:latin typeface="Arial Unicode MS"/>
              <a:cs typeface="Arial Unicode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162800" y="7086600"/>
            <a:ext cx="27622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spc="-25" dirty="0">
                <a:latin typeface="Arial Unicode MS"/>
                <a:cs typeface="Arial Unicode MS"/>
              </a:rPr>
              <a:t>500</a:t>
            </a:r>
            <a:endParaRPr sz="1150" dirty="0">
              <a:latin typeface="Arial Unicode MS"/>
              <a:cs typeface="Arial Unicode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8782" y="7848600"/>
            <a:ext cx="12543890" cy="17184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1900"/>
              </a:lnSpc>
              <a:spcBef>
                <a:spcPts val="100"/>
              </a:spcBef>
            </a:pPr>
            <a:r>
              <a:rPr dirty="0">
                <a:latin typeface="Arial Unicode MS"/>
                <a:cs typeface="Arial Unicode MS"/>
              </a:rPr>
              <a:t>sería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necesario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para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realizar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interferencia.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Incluso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spc="55" dirty="0">
                <a:latin typeface="Arial Unicode MS"/>
                <a:cs typeface="Arial Unicode MS"/>
              </a:rPr>
              <a:t>todo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cableado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conectado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spc="-10" dirty="0" err="1" smtClean="0">
                <a:latin typeface="Arial Unicode MS"/>
                <a:cs typeface="Arial Unicode MS"/>
              </a:rPr>
              <a:t>teniendo</a:t>
            </a:r>
            <a:r>
              <a:rPr lang="es-ES" spc="-1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en</a:t>
            </a:r>
            <a:r>
              <a:rPr spc="90" dirty="0" smtClean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cuenta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longitud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pista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spc="-65" dirty="0">
                <a:latin typeface="Arial Unicode MS"/>
                <a:cs typeface="Arial Unicode MS"/>
              </a:rPr>
              <a:t>PCB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más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larga,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sería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spc="50" dirty="0">
                <a:latin typeface="Arial Unicode MS"/>
                <a:cs typeface="Arial Unicode MS"/>
              </a:rPr>
              <a:t>muy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poco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probable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que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relé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de </a:t>
            </a:r>
            <a:r>
              <a:rPr dirty="0">
                <a:latin typeface="Arial Unicode MS"/>
                <a:cs typeface="Arial Unicode MS"/>
              </a:rPr>
              <a:t>protección</a:t>
            </a:r>
            <a:r>
              <a:rPr spc="1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pudiera</a:t>
            </a:r>
            <a:r>
              <a:rPr spc="1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transferir</a:t>
            </a:r>
            <a:r>
              <a:rPr spc="1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radiación</a:t>
            </a:r>
            <a:r>
              <a:rPr spc="1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esta</a:t>
            </a:r>
            <a:r>
              <a:rPr spc="1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frecuencia.</a:t>
            </a:r>
            <a:r>
              <a:rPr spc="1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Por</a:t>
            </a:r>
            <a:r>
              <a:rPr spc="1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</a:t>
            </a:r>
            <a:r>
              <a:rPr spc="1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tanto,</a:t>
            </a:r>
            <a:r>
              <a:rPr spc="1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prueba</a:t>
            </a:r>
            <a:r>
              <a:rPr spc="1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no</a:t>
            </a:r>
            <a:r>
              <a:rPr spc="165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tendría </a:t>
            </a:r>
            <a:r>
              <a:rPr spc="50" dirty="0">
                <a:latin typeface="Arial Unicode MS"/>
                <a:cs typeface="Arial Unicode MS"/>
              </a:rPr>
              <a:t>ningún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efecto.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interferencia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tiene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que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ser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introducida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físicamente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spc="50" dirty="0">
                <a:latin typeface="Arial Unicode MS"/>
                <a:cs typeface="Arial Unicode MS"/>
              </a:rPr>
              <a:t>por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conducción,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spc="50" dirty="0">
                <a:latin typeface="Arial Unicode MS"/>
                <a:cs typeface="Arial Unicode MS"/>
              </a:rPr>
              <a:t>por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lo </a:t>
            </a:r>
            <a:r>
              <a:rPr dirty="0">
                <a:latin typeface="Arial Unicode MS"/>
                <a:cs typeface="Arial Unicode MS"/>
              </a:rPr>
              <a:t>tanto,</a:t>
            </a:r>
            <a:r>
              <a:rPr spc="1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prueba</a:t>
            </a:r>
            <a:r>
              <a:rPr spc="1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inmunidad</a:t>
            </a:r>
            <a:r>
              <a:rPr spc="1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conducida.</a:t>
            </a:r>
            <a:r>
              <a:rPr spc="1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No</a:t>
            </a:r>
            <a:r>
              <a:rPr spc="1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obstante,</a:t>
            </a:r>
            <a:r>
              <a:rPr spc="1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1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1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límite</a:t>
            </a:r>
            <a:r>
              <a:rPr spc="1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inferior</a:t>
            </a:r>
            <a:r>
              <a:rPr spc="1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frecuencia</a:t>
            </a:r>
            <a:r>
              <a:rPr spc="165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de </a:t>
            </a:r>
            <a:r>
              <a:rPr dirty="0">
                <a:latin typeface="Arial Unicode MS"/>
                <a:cs typeface="Arial Unicode MS"/>
              </a:rPr>
              <a:t>inmunidad</a:t>
            </a:r>
            <a:r>
              <a:rPr spc="1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radiada</a:t>
            </a:r>
            <a:r>
              <a:rPr spc="1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80</a:t>
            </a:r>
            <a:r>
              <a:rPr spc="1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MHz,</a:t>
            </a:r>
            <a:r>
              <a:rPr spc="1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1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necesita</a:t>
            </a:r>
            <a:r>
              <a:rPr spc="1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una</a:t>
            </a:r>
            <a:r>
              <a:rPr spc="1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longitud</a:t>
            </a:r>
            <a:r>
              <a:rPr spc="1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conductor</a:t>
            </a:r>
            <a:r>
              <a:rPr spc="1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70" dirty="0">
                <a:latin typeface="Arial Unicode MS"/>
                <a:cs typeface="Arial Unicode MS"/>
              </a:rPr>
              <a:t> </a:t>
            </a:r>
            <a:r>
              <a:rPr dirty="0" err="1">
                <a:latin typeface="Arial Unicode MS"/>
                <a:cs typeface="Arial Unicode MS"/>
              </a:rPr>
              <a:t>aproximadamente</a:t>
            </a:r>
            <a:r>
              <a:rPr spc="170" dirty="0">
                <a:latin typeface="Arial Unicode MS"/>
                <a:cs typeface="Arial Unicode MS"/>
              </a:rPr>
              <a:t> </a:t>
            </a:r>
            <a:r>
              <a:rPr spc="-25" dirty="0" smtClean="0">
                <a:latin typeface="Arial Unicode MS"/>
                <a:cs typeface="Arial Unicode MS"/>
              </a:rPr>
              <a:t>1,0</a:t>
            </a:r>
            <a:r>
              <a:rPr lang="es-ES" spc="-2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m</a:t>
            </a:r>
            <a:r>
              <a:rPr dirty="0">
                <a:latin typeface="Arial Unicode MS"/>
                <a:cs typeface="Arial Unicode MS"/>
              </a:rPr>
              <a:t>.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esta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frecuencia,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las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pruebas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inmunidad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radiada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pueden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completar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confianza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que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relé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protección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transferirá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esta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interferencia,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través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una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combinación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del </a:t>
            </a:r>
            <a:r>
              <a:rPr dirty="0">
                <a:latin typeface="Arial Unicode MS"/>
                <a:cs typeface="Arial Unicode MS"/>
              </a:rPr>
              <a:t>cableado</a:t>
            </a:r>
            <a:r>
              <a:rPr spc="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adjunto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las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pistas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spc="-50" dirty="0">
                <a:latin typeface="Arial Unicode MS"/>
                <a:cs typeface="Arial Unicode MS"/>
              </a:rPr>
              <a:t>PCB.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pesar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que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prueba</a:t>
            </a:r>
            <a:endParaRPr dirty="0">
              <a:latin typeface="Arial Unicode MS"/>
              <a:cs typeface="Arial Unicode MS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5264611" y="7046575"/>
            <a:ext cx="6957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λ</a:t>
            </a:r>
            <a:r>
              <a:rPr lang="es-ES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 = </a:t>
            </a:r>
            <a:endParaRPr lang="en-US" dirty="0"/>
          </a:p>
        </p:txBody>
      </p:sp>
      <p:sp>
        <p:nvSpPr>
          <p:cNvPr id="19" name="Rectángulo 18"/>
          <p:cNvSpPr/>
          <p:nvPr/>
        </p:nvSpPr>
        <p:spPr>
          <a:xfrm>
            <a:off x="6766742" y="7022801"/>
            <a:ext cx="6957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/>
          <p:cNvSpPr/>
          <p:nvPr/>
        </p:nvSpPr>
        <p:spPr>
          <a:xfrm>
            <a:off x="515238" y="457433"/>
            <a:ext cx="12438761" cy="10043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400"/>
              </a:lnSpc>
            </a:pPr>
            <a:r>
              <a:rPr lang="en-US" sz="2000" dirty="0" smtClean="0"/>
              <a:t>las </a:t>
            </a:r>
            <a:r>
              <a:rPr lang="en-US" sz="2000" dirty="0" err="1" smtClean="0"/>
              <a:t>normas</a:t>
            </a:r>
            <a:r>
              <a:rPr lang="en-US" sz="2000" dirty="0" smtClean="0"/>
              <a:t> </a:t>
            </a:r>
            <a:r>
              <a:rPr lang="en-US" sz="2000" dirty="0" err="1" smtClean="0"/>
              <a:t>establecen</a:t>
            </a:r>
            <a:r>
              <a:rPr lang="en-US" sz="2000" dirty="0" smtClean="0"/>
              <a:t> que las 6 </a:t>
            </a:r>
            <a:r>
              <a:rPr lang="en-US" sz="2000" dirty="0" err="1" smtClean="0"/>
              <a:t>caras</a:t>
            </a:r>
            <a:r>
              <a:rPr lang="en-US" sz="2000" dirty="0" smtClean="0"/>
              <a:t> del </a:t>
            </a:r>
            <a:r>
              <a:rPr lang="en-US" sz="2000" dirty="0" err="1" smtClean="0"/>
              <a:t>equipo</a:t>
            </a:r>
            <a:r>
              <a:rPr lang="en-US" sz="2000" dirty="0" smtClean="0"/>
              <a:t> </a:t>
            </a:r>
            <a:r>
              <a:rPr lang="en-US" sz="2000" dirty="0" err="1" smtClean="0"/>
              <a:t>deben</a:t>
            </a:r>
            <a:r>
              <a:rPr lang="en-US" sz="2000" dirty="0" smtClean="0"/>
              <a:t> </a:t>
            </a:r>
            <a:r>
              <a:rPr lang="en-US" sz="2000" dirty="0" err="1" smtClean="0"/>
              <a:t>estar</a:t>
            </a:r>
            <a:r>
              <a:rPr lang="en-US" sz="2000" dirty="0" smtClean="0"/>
              <a:t> </a:t>
            </a:r>
            <a:r>
              <a:rPr lang="en-US" sz="2000" dirty="0" err="1" smtClean="0"/>
              <a:t>expuestas</a:t>
            </a:r>
            <a:r>
              <a:rPr lang="en-US" sz="2000" dirty="0" smtClean="0"/>
              <a:t> a la </a:t>
            </a:r>
            <a:r>
              <a:rPr lang="en-US" sz="2000" dirty="0" err="1" smtClean="0"/>
              <a:t>interferencia</a:t>
            </a:r>
            <a:r>
              <a:rPr lang="en-US" sz="2000" dirty="0" smtClean="0"/>
              <a:t>, </a:t>
            </a:r>
            <a:r>
              <a:rPr lang="en-US" sz="2000" dirty="0" err="1" smtClean="0"/>
              <a:t>en</a:t>
            </a:r>
            <a:r>
              <a:rPr lang="en-US" sz="2000" dirty="0" smtClean="0"/>
              <a:t> </a:t>
            </a:r>
            <a:r>
              <a:rPr lang="en-US" sz="2000" dirty="0" err="1" smtClean="0"/>
              <a:t>realidad</a:t>
            </a:r>
            <a:r>
              <a:rPr lang="en-US" sz="2000" dirty="0" smtClean="0"/>
              <a:t> </a:t>
            </a:r>
            <a:r>
              <a:rPr lang="en-US" sz="2000" dirty="0" err="1" smtClean="0"/>
              <a:t>esto</a:t>
            </a:r>
            <a:r>
              <a:rPr lang="en-US" sz="2000" dirty="0" smtClean="0"/>
              <a:t> no se </a:t>
            </a:r>
            <a:r>
              <a:rPr lang="en-US" sz="2000" dirty="0" err="1" smtClean="0"/>
              <a:t>hace</a:t>
            </a:r>
            <a:r>
              <a:rPr lang="en-US" sz="2000" dirty="0" smtClean="0"/>
              <a:t>. </a:t>
            </a:r>
            <a:r>
              <a:rPr lang="en-US" sz="2000" dirty="0" err="1" smtClean="0"/>
              <a:t>Aplicar</a:t>
            </a:r>
            <a:r>
              <a:rPr lang="en-US" sz="2000" dirty="0" smtClean="0"/>
              <a:t> </a:t>
            </a:r>
            <a:r>
              <a:rPr lang="en-US" sz="2000" dirty="0" err="1" smtClean="0"/>
              <a:t>interferencia</a:t>
            </a:r>
            <a:r>
              <a:rPr lang="en-US" sz="2000" dirty="0" smtClean="0"/>
              <a:t> a </a:t>
            </a:r>
            <a:r>
              <a:rPr lang="en-US" sz="2000" dirty="0" err="1" smtClean="0"/>
              <a:t>los</a:t>
            </a:r>
            <a:r>
              <a:rPr lang="en-US" sz="2000" dirty="0" smtClean="0"/>
              <a:t> </a:t>
            </a:r>
            <a:r>
              <a:rPr lang="en-US" sz="2000" dirty="0" err="1" smtClean="0"/>
              <a:t>lados</a:t>
            </a:r>
            <a:r>
              <a:rPr lang="en-US" sz="2000" dirty="0" smtClean="0"/>
              <a:t> y la parte superior e inferior de la El </a:t>
            </a:r>
            <a:r>
              <a:rPr lang="en-US" sz="2000" dirty="0" err="1" smtClean="0"/>
              <a:t>relé</a:t>
            </a:r>
            <a:r>
              <a:rPr lang="en-US" sz="2000" dirty="0" smtClean="0"/>
              <a:t> de </a:t>
            </a:r>
            <a:r>
              <a:rPr lang="en-US" sz="2000" dirty="0" err="1" smtClean="0"/>
              <a:t>protección</a:t>
            </a:r>
            <a:r>
              <a:rPr lang="en-US" sz="2000" dirty="0" smtClean="0"/>
              <a:t> </a:t>
            </a:r>
            <a:r>
              <a:rPr lang="en-US" sz="2000" dirty="0" err="1" smtClean="0"/>
              <a:t>tendría</a:t>
            </a:r>
            <a:r>
              <a:rPr lang="en-US" sz="2000" dirty="0" smtClean="0"/>
              <a:t> </a:t>
            </a:r>
            <a:r>
              <a:rPr lang="en-US" sz="2000" dirty="0" err="1" smtClean="0"/>
              <a:t>poco</a:t>
            </a:r>
            <a:r>
              <a:rPr lang="en-US" sz="2000" dirty="0" smtClean="0"/>
              <a:t> </a:t>
            </a:r>
            <a:r>
              <a:rPr lang="en-US" sz="2000" dirty="0" err="1" smtClean="0"/>
              <a:t>efecto</a:t>
            </a:r>
            <a:r>
              <a:rPr lang="en-US" sz="2000" dirty="0" smtClean="0"/>
              <a:t> </a:t>
            </a:r>
            <a:r>
              <a:rPr lang="en-US" sz="2000" dirty="0" err="1" smtClean="0"/>
              <a:t>ya</a:t>
            </a:r>
            <a:r>
              <a:rPr lang="en-US" sz="2000" dirty="0" smtClean="0"/>
              <a:t> que el </a:t>
            </a:r>
            <a:r>
              <a:rPr lang="en-US" sz="2000" dirty="0" err="1" smtClean="0"/>
              <a:t>circuito</a:t>
            </a:r>
            <a:r>
              <a:rPr lang="en-US" sz="2000" dirty="0" smtClean="0"/>
              <a:t> interior </a:t>
            </a:r>
            <a:r>
              <a:rPr lang="en-US" sz="2000" dirty="0" err="1" smtClean="0"/>
              <a:t>está</a:t>
            </a:r>
            <a:r>
              <a:rPr lang="en-US" sz="2000" dirty="0" smtClean="0"/>
              <a:t> </a:t>
            </a:r>
            <a:r>
              <a:rPr lang="en-US" sz="2000" dirty="0" err="1" smtClean="0"/>
              <a:t>efectivamente</a:t>
            </a:r>
            <a:r>
              <a:rPr lang="en-US" sz="2000" dirty="0" smtClean="0"/>
              <a:t> </a:t>
            </a:r>
            <a:r>
              <a:rPr lang="en-US" sz="2000" dirty="0" err="1" smtClean="0"/>
              <a:t>protegido</a:t>
            </a:r>
            <a:r>
              <a:rPr lang="en-US" sz="2000" dirty="0" smtClean="0"/>
              <a:t> </a:t>
            </a:r>
            <a:r>
              <a:rPr lang="en-US" sz="2000" dirty="0" err="1" smtClean="0"/>
              <a:t>por</a:t>
            </a:r>
            <a:r>
              <a:rPr lang="en-US" sz="2000" dirty="0" smtClean="0"/>
              <a:t> la </a:t>
            </a:r>
            <a:r>
              <a:rPr lang="en-US" sz="2000" dirty="0" err="1" smtClean="0"/>
              <a:t>caja</a:t>
            </a:r>
            <a:r>
              <a:rPr lang="en-US" sz="2000" dirty="0" smtClean="0"/>
              <a:t> de metal </a:t>
            </a:r>
            <a:r>
              <a:rPr lang="en-US" sz="2000" dirty="0" err="1" smtClean="0"/>
              <a:t>conectada</a:t>
            </a:r>
            <a:r>
              <a:rPr lang="en-US" sz="2000" dirty="0" smtClean="0"/>
              <a:t> a </a:t>
            </a:r>
            <a:r>
              <a:rPr lang="en-US" sz="2000" dirty="0" err="1" smtClean="0"/>
              <a:t>tierra</a:t>
            </a:r>
            <a:r>
              <a:rPr lang="en-US" sz="2000" dirty="0" smtClean="0"/>
              <a:t>. Sin embargo, la parte </a:t>
            </a:r>
            <a:r>
              <a:rPr lang="en-US" sz="2000" dirty="0" err="1" smtClean="0"/>
              <a:t>delantera</a:t>
            </a:r>
            <a:r>
              <a:rPr lang="en-US" sz="2000" dirty="0" smtClean="0"/>
              <a:t> y </a:t>
            </a:r>
            <a:r>
              <a:rPr lang="en-US" sz="2000" dirty="0" err="1" smtClean="0"/>
              <a:t>trasera</a:t>
            </a:r>
            <a:r>
              <a:rPr lang="en-US" sz="2000" dirty="0" smtClean="0"/>
              <a:t> del </a:t>
            </a:r>
            <a:r>
              <a:rPr lang="en-US" sz="2000" dirty="0" err="1" smtClean="0"/>
              <a:t>relé</a:t>
            </a:r>
            <a:r>
              <a:rPr lang="en-US" sz="2000" dirty="0" smtClean="0"/>
              <a:t> de </a:t>
            </a:r>
            <a:r>
              <a:rPr lang="en-US" sz="2000" dirty="0" err="1" smtClean="0"/>
              <a:t>protección</a:t>
            </a:r>
            <a:r>
              <a:rPr lang="en-US" sz="2000" dirty="0" smtClean="0"/>
              <a:t> </a:t>
            </a:r>
            <a:r>
              <a:rPr lang="en-US" sz="2000" dirty="0" err="1" smtClean="0"/>
              <a:t>están</a:t>
            </a:r>
            <a:r>
              <a:rPr lang="en-US" sz="2000" dirty="0" smtClean="0"/>
              <a:t> no </a:t>
            </a:r>
            <a:r>
              <a:rPr lang="en-US" sz="2000" dirty="0" err="1" smtClean="0"/>
              <a:t>están</a:t>
            </a:r>
            <a:r>
              <a:rPr lang="en-US" sz="2000" dirty="0" smtClean="0"/>
              <a:t> </a:t>
            </a:r>
            <a:r>
              <a:rPr lang="en-US" sz="2000" dirty="0" err="1" smtClean="0"/>
              <a:t>totalmente</a:t>
            </a:r>
            <a:r>
              <a:rPr lang="en-US" sz="2000" dirty="0" smtClean="0"/>
              <a:t> </a:t>
            </a:r>
            <a:r>
              <a:rPr lang="en-US" sz="2000" dirty="0" err="1" smtClean="0"/>
              <a:t>encerrados</a:t>
            </a:r>
            <a:r>
              <a:rPr lang="en-US" sz="2000" dirty="0" smtClean="0"/>
              <a:t> </a:t>
            </a:r>
            <a:r>
              <a:rPr lang="en-US" sz="2000" dirty="0" err="1" smtClean="0"/>
              <a:t>por</a:t>
            </a:r>
            <a:r>
              <a:rPr lang="en-US" sz="2000" dirty="0" smtClean="0"/>
              <a:t> metal y, </a:t>
            </a:r>
            <a:r>
              <a:rPr lang="en-US" sz="2000" dirty="0" err="1" smtClean="0"/>
              <a:t>por</a:t>
            </a:r>
            <a:r>
              <a:rPr lang="en-US" sz="2000" dirty="0" smtClean="0"/>
              <a:t> lo </a:t>
            </a:r>
            <a:r>
              <a:rPr lang="en-US" sz="2000" dirty="0" err="1" smtClean="0"/>
              <a:t>tanto</a:t>
            </a:r>
            <a:r>
              <a:rPr lang="en-US" sz="2000" dirty="0" smtClean="0"/>
              <a:t>, no </a:t>
            </a:r>
            <a:r>
              <a:rPr lang="en-US" sz="2000" dirty="0" err="1" smtClean="0"/>
              <a:t>están</a:t>
            </a:r>
            <a:r>
              <a:rPr lang="en-US" sz="2000" dirty="0" smtClean="0"/>
              <a:t> </a:t>
            </a:r>
            <a:r>
              <a:rPr lang="en-US" sz="2000" dirty="0" err="1" smtClean="0"/>
              <a:t>bien</a:t>
            </a:r>
            <a:r>
              <a:rPr lang="en-US" sz="2000" dirty="0" smtClean="0"/>
              <a:t> </a:t>
            </a:r>
            <a:r>
              <a:rPr lang="en-US" sz="2000" dirty="0" err="1" smtClean="0"/>
              <a:t>protegidos</a:t>
            </a:r>
            <a:r>
              <a:rPr lang="en-US" sz="2000" dirty="0" smtClean="0"/>
              <a:t>, y </a:t>
            </a:r>
            <a:r>
              <a:rPr lang="en-US" sz="2000" dirty="0" err="1" smtClean="0"/>
              <a:t>pueden</a:t>
            </a:r>
            <a:r>
              <a:rPr lang="en-US" sz="2000" dirty="0" smtClean="0"/>
              <a:t> </a:t>
            </a:r>
            <a:r>
              <a:rPr lang="en-US" sz="2000" dirty="0" err="1" smtClean="0"/>
              <a:t>ser</a:t>
            </a:r>
            <a:r>
              <a:rPr lang="en-US" sz="2000" dirty="0" smtClean="0"/>
              <a:t> </a:t>
            </a:r>
            <a:r>
              <a:rPr lang="en-US" sz="2000" dirty="0" err="1" smtClean="0"/>
              <a:t>considerado</a:t>
            </a:r>
            <a:r>
              <a:rPr lang="en-US" sz="2000" dirty="0" smtClean="0"/>
              <a:t> </a:t>
            </a:r>
            <a:r>
              <a:rPr lang="en-US" sz="2000" dirty="0" err="1" smtClean="0"/>
              <a:t>como</a:t>
            </a:r>
            <a:r>
              <a:rPr lang="en-US" sz="2000" dirty="0" smtClean="0"/>
              <a:t> un </a:t>
            </a:r>
            <a:r>
              <a:rPr lang="en-US" sz="2000" dirty="0" err="1" smtClean="0"/>
              <a:t>agujero</a:t>
            </a:r>
            <a:r>
              <a:rPr lang="en-US" sz="2000" dirty="0" smtClean="0"/>
              <a:t> EMC. </a:t>
            </a:r>
            <a:r>
              <a:rPr lang="en-US" sz="2000" dirty="0" err="1" smtClean="0"/>
              <a:t>Interferencia</a:t>
            </a:r>
            <a:r>
              <a:rPr lang="en-US" sz="2000" dirty="0" smtClean="0"/>
              <a:t> </a:t>
            </a:r>
            <a:r>
              <a:rPr lang="en-US" sz="2000" dirty="0" err="1" smtClean="0"/>
              <a:t>electromagnética</a:t>
            </a:r>
            <a:r>
              <a:rPr lang="en-US" sz="2000" dirty="0" smtClean="0"/>
              <a:t> </a:t>
            </a:r>
            <a:r>
              <a:rPr lang="en-US" sz="2000" dirty="0" err="1" smtClean="0"/>
              <a:t>cuando</a:t>
            </a:r>
            <a:r>
              <a:rPr lang="en-US" sz="2000" dirty="0" smtClean="0"/>
              <a:t> se dirige al </a:t>
            </a:r>
            <a:r>
              <a:rPr lang="en-US" sz="2000" dirty="0" err="1" smtClean="0"/>
              <a:t>frente</a:t>
            </a:r>
            <a:r>
              <a:rPr lang="en-US" sz="2000" dirty="0" smtClean="0"/>
              <a:t> y la parte posterior del </a:t>
            </a:r>
            <a:r>
              <a:rPr lang="en-US" sz="2000" dirty="0" err="1" smtClean="0"/>
              <a:t>relé</a:t>
            </a:r>
            <a:r>
              <a:rPr lang="en-US" sz="2000" dirty="0" smtClean="0"/>
              <a:t> de </a:t>
            </a:r>
            <a:r>
              <a:rPr lang="en-US" sz="2000" dirty="0" err="1" smtClean="0"/>
              <a:t>protección</a:t>
            </a:r>
            <a:r>
              <a:rPr lang="en-US" sz="2000" dirty="0" smtClean="0"/>
              <a:t> </a:t>
            </a:r>
            <a:r>
              <a:rPr lang="en-US" sz="2000" dirty="0" err="1" smtClean="0"/>
              <a:t>puede</a:t>
            </a:r>
            <a:r>
              <a:rPr lang="en-US" sz="2000" dirty="0" smtClean="0"/>
              <a:t> </a:t>
            </a:r>
            <a:r>
              <a:rPr lang="en-US" sz="2000" dirty="0" err="1" smtClean="0"/>
              <a:t>entrar</a:t>
            </a:r>
            <a:r>
              <a:rPr lang="en-US" sz="2000" dirty="0" smtClean="0"/>
              <a:t> </a:t>
            </a:r>
            <a:r>
              <a:rPr lang="en-US" sz="2000" dirty="0" err="1" smtClean="0"/>
              <a:t>libremente</a:t>
            </a:r>
            <a:r>
              <a:rPr lang="en-US" sz="2000" dirty="0" smtClean="0"/>
              <a:t> </a:t>
            </a:r>
            <a:r>
              <a:rPr lang="en-US" sz="2000" dirty="0" err="1" smtClean="0"/>
              <a:t>en</a:t>
            </a:r>
            <a:r>
              <a:rPr lang="en-US" sz="2000" dirty="0" smtClean="0"/>
              <a:t> el interior de las PCB. Al completer </a:t>
            </a:r>
            <a:r>
              <a:rPr lang="en-US" sz="2000" dirty="0" err="1" smtClean="0"/>
              <a:t>estas</a:t>
            </a:r>
            <a:r>
              <a:rPr lang="en-US" sz="2000" dirty="0" smtClean="0"/>
              <a:t> dos </a:t>
            </a:r>
            <a:r>
              <a:rPr lang="en-US" sz="2000" dirty="0" err="1" smtClean="0"/>
              <a:t>pruebas</a:t>
            </a:r>
            <a:r>
              <a:rPr lang="en-US" sz="2000" dirty="0" smtClean="0"/>
              <a:t>, el </a:t>
            </a:r>
            <a:r>
              <a:rPr lang="en-US" sz="2000" dirty="0" err="1" smtClean="0"/>
              <a:t>relé</a:t>
            </a:r>
            <a:r>
              <a:rPr lang="en-US" sz="2000" dirty="0" smtClean="0"/>
              <a:t> de </a:t>
            </a:r>
            <a:r>
              <a:rPr lang="en-US" sz="2000" dirty="0" err="1" smtClean="0"/>
              <a:t>protección</a:t>
            </a:r>
            <a:r>
              <a:rPr lang="en-US" sz="2000" dirty="0" smtClean="0"/>
              <a:t> se </a:t>
            </a:r>
            <a:r>
              <a:rPr lang="en-US" sz="2000" dirty="0" err="1" smtClean="0"/>
              <a:t>encuentra</a:t>
            </a:r>
            <a:r>
              <a:rPr lang="en-US" sz="2000" dirty="0" smtClean="0"/>
              <a:t> </a:t>
            </a:r>
            <a:r>
              <a:rPr lang="en-US" sz="2000" dirty="0" err="1" smtClean="0"/>
              <a:t>en</a:t>
            </a:r>
            <a:r>
              <a:rPr lang="en-US" sz="2000" dirty="0" smtClean="0"/>
              <a:t> </a:t>
            </a:r>
            <a:r>
              <a:rPr lang="en-US" sz="2000" dirty="0" err="1" smtClean="0"/>
              <a:t>estado</a:t>
            </a:r>
            <a:r>
              <a:rPr lang="en-US" sz="2000" dirty="0" smtClean="0"/>
              <a:t> de </a:t>
            </a:r>
            <a:r>
              <a:rPr lang="en-US" sz="2000" dirty="0" err="1" smtClean="0"/>
              <a:t>reposo</a:t>
            </a:r>
            <a:r>
              <a:rPr lang="en-US" sz="2000" dirty="0" smtClean="0"/>
              <a:t>, </a:t>
            </a:r>
            <a:r>
              <a:rPr lang="en-US" sz="2000" dirty="0" err="1" smtClean="0"/>
              <a:t>es</a:t>
            </a:r>
            <a:r>
              <a:rPr lang="en-US" sz="2000" dirty="0" smtClean="0"/>
              <a:t> </a:t>
            </a:r>
            <a:r>
              <a:rPr lang="en-US" sz="2000" dirty="0" err="1" smtClean="0"/>
              <a:t>decir</a:t>
            </a:r>
            <a:r>
              <a:rPr lang="en-US" sz="2000" dirty="0" smtClean="0"/>
              <a:t> no </a:t>
            </a:r>
            <a:r>
              <a:rPr lang="en-US" sz="2000" dirty="0" err="1" smtClean="0"/>
              <a:t>disparado</a:t>
            </a:r>
            <a:r>
              <a:rPr lang="en-US" sz="2000" dirty="0" smtClean="0"/>
              <a:t>, con </a:t>
            </a:r>
            <a:r>
              <a:rPr lang="en-US" sz="2000" dirty="0" err="1" smtClean="0"/>
              <a:t>corrientes</a:t>
            </a:r>
            <a:r>
              <a:rPr lang="en-US" sz="2000" dirty="0" smtClean="0"/>
              <a:t> y </a:t>
            </a:r>
            <a:r>
              <a:rPr lang="en-US" sz="2000" dirty="0" err="1" smtClean="0"/>
              <a:t>tensiones</a:t>
            </a:r>
            <a:r>
              <a:rPr lang="en-US" sz="2000" dirty="0" smtClean="0"/>
              <a:t> </a:t>
            </a:r>
            <a:r>
              <a:rPr lang="en-US" sz="2000" dirty="0" err="1" smtClean="0"/>
              <a:t>aplicadas</a:t>
            </a:r>
            <a:r>
              <a:rPr lang="en-US" sz="2000" dirty="0" smtClean="0"/>
              <a:t> al 90% de </a:t>
            </a:r>
            <a:r>
              <a:rPr lang="en-US" sz="2000" dirty="0" err="1" smtClean="0"/>
              <a:t>los</a:t>
            </a:r>
            <a:r>
              <a:rPr lang="en-US" sz="2000" dirty="0" smtClean="0"/>
              <a:t> </a:t>
            </a:r>
            <a:r>
              <a:rPr lang="en-US" sz="2000" dirty="0" err="1" smtClean="0"/>
              <a:t>valores</a:t>
            </a:r>
            <a:r>
              <a:rPr lang="en-US" sz="2000" dirty="0" smtClean="0"/>
              <a:t> de </a:t>
            </a:r>
            <a:r>
              <a:rPr lang="en-US" sz="2000" dirty="0" err="1" smtClean="0"/>
              <a:t>ajuste</a:t>
            </a:r>
            <a:r>
              <a:rPr lang="en-US" sz="2000" dirty="0" smtClean="0"/>
              <a:t>. </a:t>
            </a:r>
            <a:r>
              <a:rPr lang="en-US" sz="2000" dirty="0" err="1" smtClean="0"/>
              <a:t>Esto</a:t>
            </a:r>
            <a:r>
              <a:rPr lang="en-US" sz="2000" dirty="0" smtClean="0"/>
              <a:t> se </a:t>
            </a:r>
            <a:r>
              <a:rPr lang="en-US" sz="2000" dirty="0" err="1" smtClean="0"/>
              <a:t>debe</a:t>
            </a:r>
            <a:r>
              <a:rPr lang="en-US" sz="2000" dirty="0" smtClean="0"/>
              <a:t> a que para el la mayor parte de </a:t>
            </a:r>
            <a:r>
              <a:rPr lang="en-US" sz="2000" dirty="0" err="1" smtClean="0"/>
              <a:t>su</a:t>
            </a:r>
            <a:r>
              <a:rPr lang="en-US" sz="2000" dirty="0" smtClean="0"/>
              <a:t> </a:t>
            </a:r>
            <a:r>
              <a:rPr lang="en-US" sz="2000" dirty="0" err="1" smtClean="0"/>
              <a:t>vida</a:t>
            </a:r>
            <a:r>
              <a:rPr lang="en-US" sz="2000" dirty="0" smtClean="0"/>
              <a:t>, el </a:t>
            </a:r>
            <a:r>
              <a:rPr lang="en-US" sz="2000" dirty="0" err="1" smtClean="0"/>
              <a:t>relé</a:t>
            </a:r>
            <a:r>
              <a:rPr lang="en-US" sz="2000" dirty="0" smtClean="0"/>
              <a:t> de </a:t>
            </a:r>
            <a:r>
              <a:rPr lang="en-US" sz="2000" dirty="0" err="1" smtClean="0"/>
              <a:t>protección</a:t>
            </a:r>
            <a:r>
              <a:rPr lang="en-US" sz="2000" dirty="0" smtClean="0"/>
              <a:t> </a:t>
            </a:r>
            <a:r>
              <a:rPr lang="en-US" sz="2000" dirty="0" err="1" smtClean="0"/>
              <a:t>estará</a:t>
            </a:r>
            <a:r>
              <a:rPr lang="en-US" sz="2000" dirty="0" smtClean="0"/>
              <a:t> </a:t>
            </a:r>
            <a:r>
              <a:rPr lang="en-US" sz="2000" dirty="0" err="1" smtClean="0"/>
              <a:t>en</a:t>
            </a:r>
            <a:r>
              <a:rPr lang="en-US" sz="2000" dirty="0" smtClean="0"/>
              <a:t> </a:t>
            </a:r>
            <a:r>
              <a:rPr lang="en-US" sz="2000" dirty="0" err="1" smtClean="0"/>
              <a:t>estado</a:t>
            </a:r>
            <a:r>
              <a:rPr lang="en-US" sz="2000" dirty="0" smtClean="0"/>
              <a:t> de </a:t>
            </a:r>
            <a:r>
              <a:rPr lang="en-US" sz="2000" dirty="0" err="1" smtClean="0"/>
              <a:t>reposo</a:t>
            </a:r>
            <a:r>
              <a:rPr lang="en-US" sz="2000" dirty="0" smtClean="0"/>
              <a:t> y la </a:t>
            </a:r>
            <a:r>
              <a:rPr lang="en-US" sz="2000" dirty="0" err="1" smtClean="0"/>
              <a:t>coincidencia</a:t>
            </a:r>
            <a:r>
              <a:rPr lang="en-US" sz="2000" dirty="0" smtClean="0"/>
              <a:t> de </a:t>
            </a:r>
            <a:r>
              <a:rPr lang="en-US" sz="2000" dirty="0" err="1" smtClean="0"/>
              <a:t>una</a:t>
            </a:r>
            <a:r>
              <a:rPr lang="en-US" sz="2000" dirty="0" smtClean="0"/>
              <a:t> </a:t>
            </a:r>
            <a:r>
              <a:rPr lang="en-US" sz="2000" dirty="0" err="1" smtClean="0"/>
              <a:t>perturbación</a:t>
            </a:r>
            <a:r>
              <a:rPr lang="en-US" sz="2000" dirty="0" smtClean="0"/>
              <a:t> </a:t>
            </a:r>
            <a:r>
              <a:rPr lang="en-US" sz="2000" dirty="0" err="1" smtClean="0"/>
              <a:t>electromagnética</a:t>
            </a:r>
            <a:r>
              <a:rPr lang="en-US" sz="2000" dirty="0" smtClean="0"/>
              <a:t> y se </a:t>
            </a:r>
            <a:r>
              <a:rPr lang="en-US" sz="2000" dirty="0" err="1" smtClean="0"/>
              <a:t>cree</a:t>
            </a:r>
            <a:r>
              <a:rPr lang="en-US" sz="2000" dirty="0" smtClean="0"/>
              <a:t> que </a:t>
            </a:r>
            <a:r>
              <a:rPr lang="en-US" sz="2000" dirty="0" err="1" smtClean="0"/>
              <a:t>una</a:t>
            </a:r>
            <a:r>
              <a:rPr lang="en-US" sz="2000" dirty="0" smtClean="0"/>
              <a:t> </a:t>
            </a:r>
            <a:r>
              <a:rPr lang="en-US" sz="2000" dirty="0" err="1" smtClean="0"/>
              <a:t>falla</a:t>
            </a:r>
            <a:r>
              <a:rPr lang="en-US" sz="2000" dirty="0" smtClean="0"/>
              <a:t> </a:t>
            </a:r>
            <a:r>
              <a:rPr lang="en-US" sz="2000" dirty="0" err="1" smtClean="0"/>
              <a:t>es</a:t>
            </a:r>
            <a:r>
              <a:rPr lang="en-US" sz="2000" dirty="0" smtClean="0"/>
              <a:t> improbable. Sin embargo, </a:t>
            </a:r>
            <a:r>
              <a:rPr lang="en-US" sz="2000" dirty="0" err="1" smtClean="0"/>
              <a:t>los</a:t>
            </a:r>
            <a:r>
              <a:rPr lang="en-US" sz="2000" dirty="0" smtClean="0"/>
              <a:t> </a:t>
            </a:r>
            <a:r>
              <a:rPr lang="en-US" sz="2000" dirty="0" err="1" smtClean="0"/>
              <a:t>controles</a:t>
            </a:r>
            <a:r>
              <a:rPr lang="en-US" sz="2000" dirty="0" smtClean="0"/>
              <a:t> </a:t>
            </a:r>
            <a:r>
              <a:rPr lang="en-US" sz="2000" dirty="0" err="1" smtClean="0"/>
              <a:t>puntuales</a:t>
            </a:r>
            <a:r>
              <a:rPr lang="en-US" sz="2000" dirty="0" smtClean="0"/>
              <a:t> se </a:t>
            </a:r>
            <a:r>
              <a:rPr lang="en-US" sz="2000" dirty="0" err="1" smtClean="0"/>
              <a:t>completan</a:t>
            </a:r>
            <a:r>
              <a:rPr lang="en-US" sz="2000" dirty="0" smtClean="0"/>
              <a:t> con las </a:t>
            </a:r>
            <a:r>
              <a:rPr lang="en-US" sz="2000" dirty="0" err="1" smtClean="0"/>
              <a:t>frecuencias</a:t>
            </a:r>
            <a:r>
              <a:rPr lang="en-US" sz="2000" dirty="0" smtClean="0"/>
              <a:t> </a:t>
            </a:r>
            <a:r>
              <a:rPr lang="en-US" sz="2000" dirty="0" err="1" smtClean="0"/>
              <a:t>elegidas</a:t>
            </a:r>
            <a:r>
              <a:rPr lang="en-US" sz="2000" dirty="0" smtClean="0"/>
              <a:t> </a:t>
            </a:r>
            <a:r>
              <a:rPr lang="en-US" sz="2000" dirty="0" err="1" smtClean="0"/>
              <a:t>cuando</a:t>
            </a:r>
            <a:r>
              <a:rPr lang="en-US" sz="2000" dirty="0" smtClean="0"/>
              <a:t> la </a:t>
            </a:r>
            <a:r>
              <a:rPr lang="en-US" sz="2000" dirty="0" err="1" smtClean="0"/>
              <a:t>protección</a:t>
            </a:r>
            <a:r>
              <a:rPr lang="en-US" sz="2000" dirty="0" smtClean="0"/>
              <a:t> principal y se </a:t>
            </a:r>
            <a:r>
              <a:rPr lang="en-US" sz="2000" dirty="0" err="1" smtClean="0"/>
              <a:t>ejercen</a:t>
            </a:r>
            <a:r>
              <a:rPr lang="en-US" sz="2000" dirty="0" smtClean="0"/>
              <a:t> las </a:t>
            </a:r>
            <a:r>
              <a:rPr lang="en-US" sz="2000" dirty="0" err="1" smtClean="0"/>
              <a:t>funciones</a:t>
            </a:r>
            <a:r>
              <a:rPr lang="en-US" sz="2000" dirty="0" smtClean="0"/>
              <a:t> de control del </a:t>
            </a:r>
            <a:r>
              <a:rPr lang="en-US" sz="2000" dirty="0" err="1" smtClean="0"/>
              <a:t>relé</a:t>
            </a:r>
            <a:r>
              <a:rPr lang="en-US" sz="2000" dirty="0" smtClean="0"/>
              <a:t> de </a:t>
            </a:r>
            <a:r>
              <a:rPr lang="en-US" sz="2000" dirty="0" err="1" smtClean="0"/>
              <a:t>protección</a:t>
            </a:r>
            <a:r>
              <a:rPr lang="en-US" sz="2000" dirty="0" smtClean="0"/>
              <a:t>, para </a:t>
            </a:r>
            <a:r>
              <a:rPr lang="en-US" sz="2000" dirty="0" err="1" smtClean="0"/>
              <a:t>asegurarse</a:t>
            </a:r>
            <a:r>
              <a:rPr lang="en-US" sz="2000" dirty="0" smtClean="0"/>
              <a:t> de que </a:t>
            </a:r>
            <a:r>
              <a:rPr lang="en-US" sz="2000" dirty="0" err="1" smtClean="0"/>
              <a:t>funcionará</a:t>
            </a:r>
            <a:r>
              <a:rPr lang="en-US" sz="2000" dirty="0" smtClean="0"/>
              <a:t> </a:t>
            </a:r>
            <a:r>
              <a:rPr lang="en-US" sz="2000" dirty="0" err="1" smtClean="0"/>
              <a:t>como</a:t>
            </a:r>
            <a:r>
              <a:rPr lang="en-US" sz="2000" dirty="0" smtClean="0"/>
              <a:t> se </a:t>
            </a:r>
            <a:r>
              <a:rPr lang="en-US" sz="2000" dirty="0" err="1" smtClean="0"/>
              <a:t>esperaba</a:t>
            </a:r>
            <a:r>
              <a:rPr lang="en-US" sz="2000" dirty="0" smtClean="0"/>
              <a:t>, </a:t>
            </a:r>
            <a:r>
              <a:rPr lang="en-US" sz="2000" dirty="0" err="1" smtClean="0"/>
              <a:t>en</a:t>
            </a:r>
            <a:r>
              <a:rPr lang="en-US" sz="2000" dirty="0" smtClean="0"/>
              <a:t> </a:t>
            </a:r>
            <a:r>
              <a:rPr lang="en-US" sz="2000" dirty="0" err="1" smtClean="0"/>
              <a:t>caso</a:t>
            </a:r>
            <a:r>
              <a:rPr lang="en-US" sz="2000" dirty="0" smtClean="0"/>
              <a:t> de que sea </a:t>
            </a:r>
            <a:r>
              <a:rPr lang="en-US" sz="2000" dirty="0" err="1" smtClean="0"/>
              <a:t>necesario</a:t>
            </a:r>
            <a:r>
              <a:rPr lang="en-US" sz="2000" dirty="0" smtClean="0"/>
              <a:t> </a:t>
            </a:r>
            <a:r>
              <a:rPr lang="en-US" sz="2000" dirty="0" err="1" smtClean="0"/>
              <a:t>hacerlo</a:t>
            </a:r>
            <a:r>
              <a:rPr lang="en-US" sz="2000" dirty="0" smtClean="0"/>
              <a:t>. Las </a:t>
            </a:r>
            <a:r>
              <a:rPr lang="en-US" sz="2000" dirty="0" err="1" smtClean="0"/>
              <a:t>frecuencias</a:t>
            </a:r>
            <a:r>
              <a:rPr lang="en-US" sz="2000" dirty="0" smtClean="0"/>
              <a:t> de las </a:t>
            </a:r>
            <a:r>
              <a:rPr lang="en-US" sz="2000" dirty="0" err="1" smtClean="0"/>
              <a:t>verificaciones</a:t>
            </a:r>
            <a:r>
              <a:rPr lang="en-US" sz="2000" dirty="0" smtClean="0"/>
              <a:t> </a:t>
            </a:r>
            <a:r>
              <a:rPr lang="en-US" sz="2000" dirty="0" err="1" smtClean="0"/>
              <a:t>puntuales</a:t>
            </a:r>
            <a:r>
              <a:rPr lang="en-US" sz="2000" dirty="0" smtClean="0"/>
              <a:t> se </a:t>
            </a:r>
            <a:r>
              <a:rPr lang="en-US" sz="2000" dirty="0" err="1" smtClean="0"/>
              <a:t>eligen</a:t>
            </a:r>
            <a:r>
              <a:rPr lang="en-US" sz="2000" dirty="0" smtClean="0"/>
              <a:t> para que </a:t>
            </a:r>
            <a:r>
              <a:rPr lang="en-US" sz="2000" dirty="0" err="1" smtClean="0"/>
              <a:t>coincidan</a:t>
            </a:r>
            <a:r>
              <a:rPr lang="en-US" sz="2000" dirty="0" smtClean="0"/>
              <a:t> con las </a:t>
            </a:r>
            <a:r>
              <a:rPr lang="en-US" sz="2000" dirty="0" err="1" smtClean="0"/>
              <a:t>bandas</a:t>
            </a:r>
            <a:r>
              <a:rPr lang="en-US" sz="2000" dirty="0" smtClean="0"/>
              <a:t> de </a:t>
            </a:r>
            <a:r>
              <a:rPr lang="en-US" sz="2000" dirty="0" err="1" smtClean="0"/>
              <a:t>transmisión</a:t>
            </a:r>
            <a:r>
              <a:rPr lang="en-US" sz="2000" dirty="0" smtClean="0"/>
              <a:t> de </a:t>
            </a:r>
            <a:r>
              <a:rPr lang="en-US" sz="2000" dirty="0" err="1" smtClean="0"/>
              <a:t>radiofrecuencia</a:t>
            </a:r>
            <a:r>
              <a:rPr lang="en-US" sz="2000" dirty="0" smtClean="0"/>
              <a:t>, y las </a:t>
            </a:r>
            <a:r>
              <a:rPr lang="en-US" sz="2000" dirty="0" err="1" smtClean="0"/>
              <a:t>frecuencias</a:t>
            </a:r>
            <a:r>
              <a:rPr lang="en-US" sz="2000" dirty="0" smtClean="0"/>
              <a:t> de </a:t>
            </a:r>
            <a:r>
              <a:rPr lang="en-US" sz="2000" dirty="0" err="1" smtClean="0"/>
              <a:t>los</a:t>
            </a:r>
            <a:r>
              <a:rPr lang="en-US" sz="2000" dirty="0" smtClean="0"/>
              <a:t> </a:t>
            </a:r>
            <a:r>
              <a:rPr lang="en-US" sz="2000" dirty="0" err="1" smtClean="0"/>
              <a:t>dispositivos</a:t>
            </a:r>
            <a:r>
              <a:rPr lang="en-US" sz="2000" dirty="0" smtClean="0"/>
              <a:t> de </a:t>
            </a:r>
            <a:r>
              <a:rPr lang="en-US" sz="2000" dirty="0" err="1" smtClean="0"/>
              <a:t>comunicaciones</a:t>
            </a:r>
            <a:r>
              <a:rPr lang="en-US" sz="2000" dirty="0" smtClean="0"/>
              <a:t> </a:t>
            </a:r>
            <a:r>
              <a:rPr lang="en-US" sz="2000" dirty="0" err="1" smtClean="0"/>
              <a:t>móviles</a:t>
            </a:r>
            <a:r>
              <a:rPr lang="en-US" sz="2000" dirty="0" smtClean="0"/>
              <a:t> </a:t>
            </a:r>
            <a:r>
              <a:rPr lang="en-US" sz="2000" dirty="0" err="1" smtClean="0"/>
              <a:t>utilizados</a:t>
            </a:r>
            <a:r>
              <a:rPr lang="en-US" sz="2000" dirty="0" smtClean="0"/>
              <a:t> </a:t>
            </a:r>
            <a:r>
              <a:rPr lang="en-US" sz="2000" dirty="0" err="1" smtClean="0"/>
              <a:t>por</a:t>
            </a:r>
            <a:r>
              <a:rPr lang="en-US" sz="2000" dirty="0" smtClean="0"/>
              <a:t> el personal que </a:t>
            </a:r>
            <a:r>
              <a:rPr lang="en-US" sz="2000" dirty="0" err="1" smtClean="0"/>
              <a:t>trabaja</a:t>
            </a:r>
            <a:r>
              <a:rPr lang="en-US" sz="2000" dirty="0" smtClean="0"/>
              <a:t> </a:t>
            </a:r>
            <a:r>
              <a:rPr lang="en-US" sz="2000" dirty="0" err="1" smtClean="0"/>
              <a:t>en</a:t>
            </a:r>
            <a:r>
              <a:rPr lang="en-US" sz="2000" dirty="0" smtClean="0"/>
              <a:t> la </a:t>
            </a:r>
            <a:r>
              <a:rPr lang="en-US" sz="2000" dirty="0" err="1" smtClean="0"/>
              <a:t>subestación</a:t>
            </a:r>
            <a:r>
              <a:rPr lang="en-US" sz="2000" dirty="0" smtClean="0"/>
              <a:t>. </a:t>
            </a:r>
            <a:r>
              <a:rPr lang="en-US" sz="2000" dirty="0" err="1" smtClean="0"/>
              <a:t>Esto</a:t>
            </a:r>
            <a:r>
              <a:rPr lang="en-US" sz="2000" dirty="0" smtClean="0"/>
              <a:t> </a:t>
            </a:r>
            <a:r>
              <a:rPr lang="en-US" sz="2000" dirty="0" err="1" smtClean="0"/>
              <a:t>es</a:t>
            </a:r>
            <a:r>
              <a:rPr lang="en-US" sz="2000" dirty="0" smtClean="0"/>
              <a:t> para </a:t>
            </a:r>
            <a:r>
              <a:rPr lang="en-US" sz="2000" dirty="0" err="1" smtClean="0"/>
              <a:t>asegúrese</a:t>
            </a:r>
            <a:r>
              <a:rPr lang="en-US" sz="2000" dirty="0" smtClean="0"/>
              <a:t> de que </a:t>
            </a:r>
            <a:r>
              <a:rPr lang="en-US" sz="2000" dirty="0" err="1" smtClean="0"/>
              <a:t>cuando</a:t>
            </a:r>
            <a:r>
              <a:rPr lang="en-US" sz="2000" dirty="0" smtClean="0"/>
              <a:t> </a:t>
            </a:r>
            <a:r>
              <a:rPr lang="en-US" sz="2000" dirty="0" err="1" smtClean="0"/>
              <a:t>trabaje</a:t>
            </a:r>
            <a:r>
              <a:rPr lang="en-US" sz="2000" dirty="0" smtClean="0"/>
              <a:t> </a:t>
            </a:r>
            <a:r>
              <a:rPr lang="en-US" sz="2000" dirty="0" err="1" smtClean="0"/>
              <a:t>cerca</a:t>
            </a:r>
            <a:r>
              <a:rPr lang="en-US" sz="2000" dirty="0" smtClean="0"/>
              <a:t> de un </a:t>
            </a:r>
            <a:r>
              <a:rPr lang="en-US" sz="2000" dirty="0" err="1" smtClean="0"/>
              <a:t>relé</a:t>
            </a:r>
            <a:r>
              <a:rPr lang="en-US" sz="2000" dirty="0" smtClean="0"/>
              <a:t> de </a:t>
            </a:r>
            <a:r>
              <a:rPr lang="en-US" sz="2000" dirty="0" err="1" smtClean="0"/>
              <a:t>protección</a:t>
            </a:r>
            <a:r>
              <a:rPr lang="en-US" sz="2000" dirty="0" smtClean="0"/>
              <a:t>, el personal </a:t>
            </a:r>
            <a:r>
              <a:rPr lang="en-US" sz="2000" dirty="0" err="1" smtClean="0"/>
              <a:t>debe</a:t>
            </a:r>
            <a:r>
              <a:rPr lang="en-US" sz="2000" dirty="0" smtClean="0"/>
              <a:t> </a:t>
            </a:r>
            <a:r>
              <a:rPr lang="en-US" sz="2000" dirty="0" err="1" smtClean="0"/>
              <a:t>ser</a:t>
            </a:r>
            <a:r>
              <a:rPr lang="en-US" sz="2000" dirty="0" smtClean="0"/>
              <a:t> </a:t>
            </a:r>
            <a:r>
              <a:rPr lang="en-US" sz="2000" dirty="0" err="1" smtClean="0"/>
              <a:t>capaz</a:t>
            </a:r>
            <a:r>
              <a:rPr lang="en-US" sz="2000" dirty="0" smtClean="0"/>
              <a:t> de </a:t>
            </a:r>
            <a:r>
              <a:rPr lang="en-US" sz="2000" dirty="0" err="1" smtClean="0"/>
              <a:t>operar</a:t>
            </a:r>
            <a:r>
              <a:rPr lang="en-US" sz="2000" dirty="0" smtClean="0"/>
              <a:t> </a:t>
            </a:r>
            <a:r>
              <a:rPr lang="en-US" sz="2000" dirty="0" err="1" smtClean="0"/>
              <a:t>sus</a:t>
            </a:r>
            <a:r>
              <a:rPr lang="en-US" sz="2000" dirty="0" smtClean="0"/>
              <a:t> radios/</a:t>
            </a:r>
            <a:r>
              <a:rPr lang="en-US" sz="2000" dirty="0" err="1" smtClean="0"/>
              <a:t>teléfonos</a:t>
            </a:r>
            <a:r>
              <a:rPr lang="en-US" sz="2000" dirty="0" smtClean="0"/>
              <a:t> </a:t>
            </a:r>
            <a:r>
              <a:rPr lang="en-US" sz="2000" dirty="0" err="1" smtClean="0"/>
              <a:t>móviles</a:t>
            </a:r>
            <a:r>
              <a:rPr lang="en-US" sz="2000" dirty="0" smtClean="0"/>
              <a:t> sin </a:t>
            </a:r>
            <a:r>
              <a:rPr lang="en-US" sz="2000" dirty="0" err="1" smtClean="0"/>
              <a:t>miedo</a:t>
            </a:r>
            <a:r>
              <a:rPr lang="en-US" sz="2000" dirty="0" smtClean="0"/>
              <a:t> </a:t>
            </a:r>
            <a:r>
              <a:rPr lang="en-US" sz="2000" dirty="0" err="1" smtClean="0"/>
              <a:t>al</a:t>
            </a:r>
            <a:r>
              <a:rPr lang="en-US" sz="2000" dirty="0" err="1" smtClean="0"/>
              <a:t>mal</a:t>
            </a:r>
            <a:r>
              <a:rPr lang="en-US" sz="2000" dirty="0" smtClean="0"/>
              <a:t> </a:t>
            </a:r>
            <a:r>
              <a:rPr lang="en-US" sz="2000" dirty="0" err="1" smtClean="0"/>
              <a:t>funcionamiento</a:t>
            </a:r>
            <a:r>
              <a:rPr lang="en-US" sz="2000" dirty="0" smtClean="0"/>
              <a:t> del </a:t>
            </a:r>
            <a:r>
              <a:rPr lang="en-US" sz="2000" dirty="0" err="1" smtClean="0"/>
              <a:t>relé</a:t>
            </a:r>
            <a:r>
              <a:rPr lang="en-US" sz="2000" dirty="0" smtClean="0"/>
              <a:t> de </a:t>
            </a:r>
            <a:r>
              <a:rPr lang="en-US" sz="2000" dirty="0" err="1" smtClean="0"/>
              <a:t>protección</a:t>
            </a:r>
            <a:r>
              <a:rPr lang="en-US" sz="2000" dirty="0" smtClean="0"/>
              <a:t>.</a:t>
            </a:r>
          </a:p>
          <a:p>
            <a:pPr algn="just">
              <a:lnSpc>
                <a:spcPts val="2400"/>
              </a:lnSpc>
            </a:pPr>
            <a:endParaRPr lang="en-US" sz="2000" dirty="0" smtClean="0"/>
          </a:p>
          <a:p>
            <a:pPr marL="12700" algn="just">
              <a:lnSpc>
                <a:spcPts val="2400"/>
              </a:lnSpc>
              <a:spcBef>
                <a:spcPts val="100"/>
              </a:spcBef>
            </a:pPr>
            <a:r>
              <a:rPr lang="es-ES" sz="2000" dirty="0" smtClean="0"/>
              <a:t>La </a:t>
            </a:r>
            <a:r>
              <a:rPr lang="es-ES" sz="2000" spc="-50" dirty="0" smtClean="0">
                <a:latin typeface="Arial Unicode MS"/>
                <a:cs typeface="Arial Unicode MS"/>
              </a:rPr>
              <a:t>IEC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60255-22-3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define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pruebas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inmunidad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radiada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deben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completarse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(ANSI/IEEE </a:t>
            </a:r>
            <a:r>
              <a:rPr lang="es-ES" sz="2000" dirty="0" smtClean="0">
                <a:latin typeface="Arial Unicode MS"/>
                <a:cs typeface="Arial Unicode MS"/>
              </a:rPr>
              <a:t>C37.90.2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usa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dispositivos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cumplen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estándares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norteamericanos),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niveles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de </a:t>
            </a:r>
            <a:r>
              <a:rPr lang="es-ES" sz="2000" dirty="0" smtClean="0">
                <a:latin typeface="Arial Unicode MS"/>
                <a:cs typeface="Arial Unicode MS"/>
              </a:rPr>
              <a:t>señal</a:t>
            </a:r>
            <a:r>
              <a:rPr lang="es-ES" sz="2000" spc="4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de:</a:t>
            </a:r>
          </a:p>
          <a:p>
            <a:pPr marL="12700" algn="just">
              <a:lnSpc>
                <a:spcPts val="2400"/>
              </a:lnSpc>
              <a:spcBef>
                <a:spcPts val="100"/>
              </a:spcBef>
            </a:pPr>
            <a:endParaRPr lang="es-ES" sz="2000" dirty="0" smtClean="0">
              <a:latin typeface="Arial Unicode MS"/>
              <a:cs typeface="Arial Unicode MS"/>
            </a:endParaRPr>
          </a:p>
          <a:p>
            <a:pPr marL="442595" marR="5080" indent="-215900" algn="just">
              <a:lnSpc>
                <a:spcPts val="2400"/>
              </a:lnSpc>
              <a:spcBef>
                <a:spcPts val="209"/>
              </a:spcBef>
              <a:buClr>
                <a:srgbClr val="1A3360"/>
              </a:buClr>
              <a:buSzPct val="121052"/>
              <a:buChar char="-"/>
              <a:tabLst>
                <a:tab pos="442595" algn="l"/>
                <a:tab pos="443230" algn="l"/>
              </a:tabLst>
            </a:pPr>
            <a:r>
              <a:rPr lang="es-ES" sz="2000" spc="-30" dirty="0" smtClean="0">
                <a:latin typeface="Arial Unicode MS"/>
                <a:cs typeface="Arial Unicode MS"/>
              </a:rPr>
              <a:t>ANSI/IEEE:</a:t>
            </a:r>
            <a:r>
              <a:rPr lang="es-ES" sz="2000" spc="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35</a:t>
            </a:r>
            <a:r>
              <a:rPr lang="es-ES" sz="2000" spc="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V/m</a:t>
            </a:r>
            <a:r>
              <a:rPr lang="es-ES" sz="2000" spc="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25</a:t>
            </a:r>
            <a:r>
              <a:rPr lang="es-ES" sz="2000" spc="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MHz</a:t>
            </a:r>
            <a:r>
              <a:rPr lang="es-ES" sz="2000" spc="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-</a:t>
            </a:r>
            <a:r>
              <a:rPr lang="es-ES" sz="2000" spc="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1000</a:t>
            </a:r>
            <a:r>
              <a:rPr lang="es-ES" sz="2000" spc="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MHz</a:t>
            </a:r>
            <a:r>
              <a:rPr lang="es-ES" sz="2000" spc="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sin</a:t>
            </a:r>
            <a:r>
              <a:rPr lang="es-ES" sz="2000" spc="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modulación,</a:t>
            </a:r>
            <a:r>
              <a:rPr lang="es-ES" sz="2000" spc="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nuevo</a:t>
            </a:r>
            <a:r>
              <a:rPr lang="es-ES" sz="2000" spc="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</a:t>
            </a:r>
            <a:r>
              <a:rPr lang="es-ES" sz="2000" spc="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100</a:t>
            </a:r>
            <a:r>
              <a:rPr lang="es-ES" sz="2000" spc="45" dirty="0" smtClean="0">
                <a:latin typeface="Arial Unicode MS"/>
                <a:cs typeface="Arial Unicode MS"/>
              </a:rPr>
              <a:t> </a:t>
            </a:r>
            <a:r>
              <a:rPr lang="es-ES" sz="2000" spc="-60" dirty="0" smtClean="0">
                <a:latin typeface="Arial Unicode MS"/>
                <a:cs typeface="Arial Unicode MS"/>
              </a:rPr>
              <a:t>%</a:t>
            </a:r>
            <a:r>
              <a:rPr lang="es-ES" sz="2000" spc="5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de </a:t>
            </a:r>
            <a:r>
              <a:rPr lang="es-ES" sz="2000" dirty="0" smtClean="0">
                <a:latin typeface="Arial Unicode MS"/>
                <a:cs typeface="Arial Unicode MS"/>
              </a:rPr>
              <a:t>modulación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pulso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spc="-60" dirty="0" smtClean="0">
                <a:latin typeface="Arial Unicode MS"/>
                <a:cs typeface="Arial Unicode MS"/>
              </a:rPr>
              <a:t>Se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utiliza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spc="-50" dirty="0" smtClean="0">
                <a:latin typeface="Arial Unicode MS"/>
                <a:cs typeface="Arial Unicode MS"/>
              </a:rPr>
              <a:t>IEC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60255-22-6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inmunidad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conducida, </a:t>
            </a:r>
            <a:r>
              <a:rPr lang="es-ES" sz="2000" dirty="0" smtClean="0">
                <a:latin typeface="Arial Unicode MS"/>
                <a:cs typeface="Arial Unicode MS"/>
              </a:rPr>
              <a:t>con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spc="55" dirty="0" smtClean="0">
                <a:latin typeface="Arial Unicode MS"/>
                <a:cs typeface="Arial Unicode MS"/>
              </a:rPr>
              <a:t>un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nivel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de: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2400"/>
              </a:lnSpc>
              <a:spcBef>
                <a:spcPts val="395"/>
              </a:spcBef>
              <a:buClr>
                <a:srgbClr val="1A3360"/>
              </a:buClr>
              <a:buSzPct val="115000"/>
              <a:buChar char="-"/>
              <a:tabLst>
                <a:tab pos="442595" algn="l"/>
                <a:tab pos="443230" algn="l"/>
              </a:tabLst>
            </a:pPr>
            <a:r>
              <a:rPr lang="es-ES" sz="2000" spc="-45" dirty="0" smtClean="0">
                <a:latin typeface="Arial Unicode MS"/>
                <a:cs typeface="Arial Unicode MS"/>
              </a:rPr>
              <a:t>CEI:</a:t>
            </a:r>
            <a:r>
              <a:rPr lang="es-ES" sz="2000" spc="3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Clase</a:t>
            </a:r>
            <a:r>
              <a:rPr lang="es-ES" sz="2000" spc="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III,</a:t>
            </a:r>
            <a:r>
              <a:rPr lang="es-ES" sz="2000" spc="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10</a:t>
            </a:r>
            <a:r>
              <a:rPr lang="es-ES" sz="2000" spc="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V/m,</a:t>
            </a:r>
            <a:r>
              <a:rPr lang="es-ES" sz="2000" spc="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80</a:t>
            </a:r>
            <a:r>
              <a:rPr lang="es-ES" sz="2000" spc="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MHz</a:t>
            </a:r>
            <a:r>
              <a:rPr lang="es-ES" sz="2000" spc="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-2700</a:t>
            </a:r>
            <a:r>
              <a:rPr lang="es-ES" sz="2000" spc="3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MHz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2400"/>
              </a:lnSpc>
              <a:spcBef>
                <a:spcPts val="570"/>
              </a:spcBef>
              <a:buClr>
                <a:srgbClr val="1A3360"/>
              </a:buClr>
              <a:buSzPct val="104545"/>
              <a:buChar char="-"/>
              <a:tabLst>
                <a:tab pos="442595" algn="l"/>
                <a:tab pos="443230" algn="l"/>
              </a:tabLst>
            </a:pPr>
            <a:r>
              <a:rPr lang="es-ES" sz="2000" spc="-10" dirty="0" smtClean="0">
                <a:latin typeface="Arial Unicode MS"/>
                <a:cs typeface="Arial Unicode MS"/>
              </a:rPr>
              <a:t>Clase</a:t>
            </a:r>
            <a:r>
              <a:rPr lang="es-ES" sz="2000" spc="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III,</a:t>
            </a:r>
            <a:r>
              <a:rPr lang="es-ES" sz="2000" spc="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10V</a:t>
            </a:r>
            <a:r>
              <a:rPr lang="es-ES" sz="2000" spc="30" dirty="0" smtClean="0">
                <a:latin typeface="Arial Unicode MS"/>
                <a:cs typeface="Arial Unicode MS"/>
              </a:rPr>
              <a:t> </a:t>
            </a:r>
            <a:r>
              <a:rPr lang="es-ES" sz="2000" dirty="0" err="1" smtClean="0">
                <a:latin typeface="Arial Unicode MS"/>
                <a:cs typeface="Arial Unicode MS"/>
              </a:rPr>
              <a:t>rms</a:t>
            </a:r>
            <a:r>
              <a:rPr lang="es-ES" sz="2000" dirty="0" smtClean="0">
                <a:latin typeface="Arial Unicode MS"/>
                <a:cs typeface="Arial Unicode MS"/>
              </a:rPr>
              <a:t>,</a:t>
            </a:r>
            <a:r>
              <a:rPr lang="es-ES" sz="2000" spc="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150kHz</a:t>
            </a:r>
            <a:r>
              <a:rPr lang="es-ES" sz="2000" spc="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-</a:t>
            </a:r>
            <a:r>
              <a:rPr lang="es-ES" sz="2000" spc="3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80MHz.</a:t>
            </a:r>
          </a:p>
          <a:p>
            <a:pPr marL="443230" indent="-215900" algn="just">
              <a:lnSpc>
                <a:spcPts val="2400"/>
              </a:lnSpc>
              <a:spcBef>
                <a:spcPts val="570"/>
              </a:spcBef>
              <a:buClr>
                <a:srgbClr val="1A3360"/>
              </a:buClr>
              <a:buSzPct val="104545"/>
              <a:buChar char="-"/>
              <a:tabLst>
                <a:tab pos="442595" algn="l"/>
                <a:tab pos="443230" algn="l"/>
              </a:tabLst>
            </a:pPr>
            <a:endParaRPr lang="es-ES" sz="2000" spc="-10" dirty="0" smtClean="0">
              <a:latin typeface="Arial Unicode MS"/>
              <a:cs typeface="Arial Unicode MS"/>
            </a:endParaRPr>
          </a:p>
          <a:p>
            <a:pPr marL="12700" algn="just">
              <a:lnSpc>
                <a:spcPts val="2400"/>
              </a:lnSpc>
              <a:spcBef>
                <a:spcPts val="100"/>
              </a:spcBef>
            </a:pPr>
            <a:r>
              <a:rPr lang="es-ES" sz="2000" b="1" spc="-45" dirty="0" smtClean="0">
                <a:latin typeface="Arial"/>
                <a:cs typeface="Arial"/>
              </a:rPr>
              <a:t>PRUEBAS</a:t>
            </a:r>
            <a:r>
              <a:rPr lang="es-ES" sz="2000" b="1" spc="-5" dirty="0" smtClean="0">
                <a:latin typeface="Arial"/>
                <a:cs typeface="Arial"/>
              </a:rPr>
              <a:t> </a:t>
            </a:r>
            <a:r>
              <a:rPr lang="es-ES" sz="2000" b="1" spc="-45" dirty="0" smtClean="0">
                <a:latin typeface="Arial"/>
                <a:cs typeface="Arial"/>
              </a:rPr>
              <a:t>DE</a:t>
            </a:r>
            <a:r>
              <a:rPr lang="es-ES" sz="2000" b="1" dirty="0" smtClean="0">
                <a:latin typeface="Arial"/>
                <a:cs typeface="Arial"/>
              </a:rPr>
              <a:t> CAMPO MAGNÉTICO </a:t>
            </a:r>
            <a:r>
              <a:rPr lang="es-ES" sz="2000" b="1" spc="-45" dirty="0" smtClean="0">
                <a:latin typeface="Arial"/>
                <a:cs typeface="Arial"/>
              </a:rPr>
              <a:t>DE</a:t>
            </a:r>
            <a:r>
              <a:rPr lang="es-ES" sz="2000" b="1" dirty="0" smtClean="0">
                <a:latin typeface="Arial"/>
                <a:cs typeface="Arial"/>
              </a:rPr>
              <a:t> </a:t>
            </a:r>
            <a:r>
              <a:rPr lang="es-ES" sz="2000" b="1" spc="-30" dirty="0" smtClean="0">
                <a:latin typeface="Arial"/>
                <a:cs typeface="Arial"/>
              </a:rPr>
              <a:t>FRECUENCIA</a:t>
            </a:r>
            <a:r>
              <a:rPr lang="es-ES" sz="2000" b="1" spc="-5" dirty="0" smtClean="0">
                <a:latin typeface="Arial"/>
                <a:cs typeface="Arial"/>
              </a:rPr>
              <a:t> </a:t>
            </a:r>
            <a:r>
              <a:rPr lang="es-ES" sz="2000" b="1" spc="-45" dirty="0" smtClean="0">
                <a:latin typeface="Arial"/>
                <a:cs typeface="Arial"/>
              </a:rPr>
              <a:t>DE</a:t>
            </a:r>
            <a:r>
              <a:rPr lang="es-ES" sz="2000" b="1" dirty="0" smtClean="0">
                <a:latin typeface="Arial"/>
                <a:cs typeface="Arial"/>
              </a:rPr>
              <a:t> </a:t>
            </a:r>
            <a:r>
              <a:rPr lang="es-ES" sz="2000" b="1" spc="-10" dirty="0" smtClean="0">
                <a:latin typeface="Arial"/>
                <a:cs typeface="Arial"/>
              </a:rPr>
              <a:t>POTENCIA</a:t>
            </a:r>
            <a:endParaRPr lang="es-ES" sz="2000" dirty="0" smtClean="0">
              <a:latin typeface="Arial"/>
              <a:cs typeface="Arial"/>
            </a:endParaRPr>
          </a:p>
          <a:p>
            <a:pPr marL="12700" marR="5080" algn="just">
              <a:lnSpc>
                <a:spcPts val="2400"/>
              </a:lnSpc>
              <a:spcBef>
                <a:spcPts val="595"/>
              </a:spcBef>
            </a:pPr>
            <a:r>
              <a:rPr lang="es-ES" sz="2000" spc="-10" dirty="0" smtClean="0">
                <a:latin typeface="Arial Unicode MS"/>
                <a:cs typeface="Arial Unicode MS"/>
              </a:rPr>
              <a:t>Estas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pruebas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completan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asegurarse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equipo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inmune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interferencias </a:t>
            </a:r>
            <a:r>
              <a:rPr lang="es-ES" sz="2000" dirty="0" smtClean="0">
                <a:latin typeface="Arial Unicode MS"/>
                <a:cs typeface="Arial Unicode MS"/>
              </a:rPr>
              <a:t>magnéticas.</a:t>
            </a:r>
            <a:r>
              <a:rPr lang="es-ES" sz="2000" spc="17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Las</a:t>
            </a:r>
            <a:r>
              <a:rPr lang="es-ES" sz="2000" spc="1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tres</a:t>
            </a:r>
            <a:r>
              <a:rPr lang="es-ES" sz="2000" spc="1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pruebas,</a:t>
            </a:r>
            <a:r>
              <a:rPr lang="es-ES" sz="2000" spc="1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estado</a:t>
            </a:r>
            <a:r>
              <a:rPr lang="es-ES" sz="2000" spc="1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estacionario,</a:t>
            </a:r>
            <a:r>
              <a:rPr lang="es-ES" sz="2000" spc="1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pulsado</a:t>
            </a:r>
            <a:r>
              <a:rPr lang="es-ES" sz="2000" spc="1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oscilatorio</a:t>
            </a:r>
            <a:r>
              <a:rPr lang="es-ES" sz="2000" spc="1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magnético</a:t>
            </a:r>
            <a:r>
              <a:rPr lang="es-ES" sz="2000" spc="17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amortiguado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443230" indent="-215900">
              <a:spcBef>
                <a:spcPts val="570"/>
              </a:spcBef>
              <a:buClr>
                <a:srgbClr val="1A3360"/>
              </a:buClr>
              <a:buSzPct val="104545"/>
              <a:buChar char="-"/>
              <a:tabLst>
                <a:tab pos="442595" algn="l"/>
                <a:tab pos="443230" algn="l"/>
              </a:tabLst>
            </a:pPr>
            <a:endParaRPr lang="es-ES" sz="2000" dirty="0" smtClean="0">
              <a:latin typeface="Arial Unicode MS"/>
              <a:cs typeface="Arial Unicode MS"/>
            </a:endParaRPr>
          </a:p>
          <a:p>
            <a:pPr algn="just">
              <a:lnSpc>
                <a:spcPts val="2400"/>
              </a:lnSpc>
            </a:pP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o 13"/>
          <p:cNvGrpSpPr/>
          <p:nvPr/>
        </p:nvGrpSpPr>
        <p:grpSpPr>
          <a:xfrm>
            <a:off x="7010400" y="3124199"/>
            <a:ext cx="5872099" cy="3442337"/>
            <a:chOff x="5167883" y="4054602"/>
            <a:chExt cx="3530346" cy="2117598"/>
          </a:xfrm>
        </p:grpSpPr>
        <p:pic>
          <p:nvPicPr>
            <p:cNvPr id="2" name="object 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67883" y="4054602"/>
              <a:ext cx="3530346" cy="2117598"/>
            </a:xfrm>
            <a:prstGeom prst="rect">
              <a:avLst/>
            </a:prstGeom>
          </p:spPr>
        </p:pic>
        <p:sp>
          <p:nvSpPr>
            <p:cNvPr id="6" name="object 6"/>
            <p:cNvSpPr txBox="1"/>
            <p:nvPr/>
          </p:nvSpPr>
          <p:spPr>
            <a:xfrm>
              <a:off x="6802628" y="4490974"/>
              <a:ext cx="300401" cy="1789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400" spc="-35" dirty="0">
                  <a:latin typeface="Arial Unicode MS"/>
                  <a:cs typeface="Arial Unicode MS"/>
                </a:rPr>
                <a:t>EUT</a:t>
              </a:r>
              <a:endParaRPr sz="1400" dirty="0">
                <a:latin typeface="Arial Unicode MS"/>
                <a:cs typeface="Arial Unicode MS"/>
              </a:endParaRPr>
            </a:p>
          </p:txBody>
        </p:sp>
        <p:sp>
          <p:nvSpPr>
            <p:cNvPr id="7" name="object 7"/>
            <p:cNvSpPr txBox="1"/>
            <p:nvPr/>
          </p:nvSpPr>
          <p:spPr>
            <a:xfrm>
              <a:off x="5618175" y="5219846"/>
              <a:ext cx="630555" cy="58915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600" dirty="0">
                  <a:latin typeface="Arial Unicode MS"/>
                  <a:cs typeface="Arial Unicode MS"/>
                </a:rPr>
                <a:t>bobina</a:t>
              </a:r>
              <a:r>
                <a:rPr sz="1600" spc="60" dirty="0">
                  <a:latin typeface="Arial Unicode MS"/>
                  <a:cs typeface="Arial Unicode MS"/>
                </a:rPr>
                <a:t> </a:t>
              </a:r>
              <a:r>
                <a:rPr sz="1600" dirty="0">
                  <a:latin typeface="Arial Unicode MS"/>
                  <a:cs typeface="Arial Unicode MS"/>
                </a:rPr>
                <a:t>de</a:t>
              </a:r>
              <a:r>
                <a:rPr sz="1600" spc="65" dirty="0">
                  <a:latin typeface="Arial Unicode MS"/>
                  <a:cs typeface="Arial Unicode MS"/>
                </a:rPr>
                <a:t> </a:t>
              </a:r>
              <a:r>
                <a:rPr sz="1600" spc="-10" dirty="0">
                  <a:latin typeface="Arial Unicode MS"/>
                  <a:cs typeface="Arial Unicode MS"/>
                </a:rPr>
                <a:t>inducción</a:t>
              </a:r>
              <a:endParaRPr sz="1600" dirty="0">
                <a:latin typeface="Arial Unicode MS"/>
                <a:cs typeface="Arial Unicode MS"/>
              </a:endParaRPr>
            </a:p>
          </p:txBody>
        </p:sp>
        <p:sp>
          <p:nvSpPr>
            <p:cNvPr id="8" name="object 8"/>
            <p:cNvSpPr txBox="1"/>
            <p:nvPr/>
          </p:nvSpPr>
          <p:spPr>
            <a:xfrm>
              <a:off x="7334381" y="5306567"/>
              <a:ext cx="630555" cy="34786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400" dirty="0">
                  <a:latin typeface="Arial Unicode MS"/>
                  <a:cs typeface="Arial Unicode MS"/>
                </a:rPr>
                <a:t>bobina</a:t>
              </a:r>
              <a:r>
                <a:rPr sz="1400" spc="60" dirty="0">
                  <a:latin typeface="Arial Unicode MS"/>
                  <a:cs typeface="Arial Unicode MS"/>
                </a:rPr>
                <a:t> </a:t>
              </a:r>
              <a:r>
                <a:rPr sz="1400" dirty="0">
                  <a:latin typeface="Arial Unicode MS"/>
                  <a:cs typeface="Arial Unicode MS"/>
                </a:rPr>
                <a:t>de</a:t>
              </a:r>
              <a:r>
                <a:rPr sz="1400" spc="65" dirty="0">
                  <a:latin typeface="Arial Unicode MS"/>
                  <a:cs typeface="Arial Unicode MS"/>
                </a:rPr>
                <a:t> </a:t>
              </a:r>
              <a:r>
                <a:rPr sz="1400" spc="-10" dirty="0">
                  <a:latin typeface="Arial Unicode MS"/>
                  <a:cs typeface="Arial Unicode MS"/>
                </a:rPr>
                <a:t>inducción</a:t>
              </a:r>
              <a:endParaRPr sz="1400" dirty="0">
                <a:latin typeface="Arial Unicode MS"/>
                <a:cs typeface="Arial Unicode MS"/>
              </a:endParaRPr>
            </a:p>
          </p:txBody>
        </p:sp>
        <p:sp>
          <p:nvSpPr>
            <p:cNvPr id="9" name="object 9"/>
            <p:cNvSpPr txBox="1"/>
            <p:nvPr/>
          </p:nvSpPr>
          <p:spPr>
            <a:xfrm>
              <a:off x="5290817" y="5693409"/>
              <a:ext cx="1918970" cy="418236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R="5080" algn="r">
                <a:spcBef>
                  <a:spcPts val="100"/>
                </a:spcBef>
              </a:pPr>
              <a:r>
                <a:rPr sz="1400" dirty="0">
                  <a:latin typeface="Arial Unicode MS"/>
                  <a:cs typeface="Arial Unicode MS"/>
                </a:rPr>
                <a:t>Plano</a:t>
              </a:r>
              <a:r>
                <a:rPr sz="1400" spc="35" dirty="0">
                  <a:latin typeface="Arial Unicode MS"/>
                  <a:cs typeface="Arial Unicode MS"/>
                </a:rPr>
                <a:t> </a:t>
              </a:r>
              <a:r>
                <a:rPr sz="1400" spc="-10" dirty="0">
                  <a:latin typeface="Arial Unicode MS"/>
                  <a:cs typeface="Arial Unicode MS"/>
                </a:rPr>
                <a:t>terrestre</a:t>
              </a:r>
              <a:endParaRPr sz="1400" dirty="0">
                <a:latin typeface="Arial Unicode MS"/>
                <a:cs typeface="Arial Unicode MS"/>
              </a:endParaRPr>
            </a:p>
            <a:p>
              <a:pPr marL="12700">
                <a:spcBef>
                  <a:spcPts val="650"/>
                </a:spcBef>
              </a:pPr>
              <a:r>
                <a:rPr sz="1400" spc="-45" dirty="0">
                  <a:latin typeface="Arial Unicode MS"/>
                  <a:cs typeface="Arial Unicode MS"/>
                </a:rPr>
                <a:t>EUT</a:t>
              </a:r>
              <a:r>
                <a:rPr sz="1400" spc="35" dirty="0">
                  <a:latin typeface="Arial Unicode MS"/>
                  <a:cs typeface="Arial Unicode MS"/>
                </a:rPr>
                <a:t> </a:t>
              </a:r>
              <a:r>
                <a:rPr sz="1400" dirty="0">
                  <a:latin typeface="Arial Unicode MS"/>
                  <a:cs typeface="Arial Unicode MS"/>
                </a:rPr>
                <a:t>-</a:t>
              </a:r>
              <a:r>
                <a:rPr sz="1400" spc="35" dirty="0">
                  <a:latin typeface="Arial Unicode MS"/>
                  <a:cs typeface="Arial Unicode MS"/>
                </a:rPr>
                <a:t> </a:t>
              </a:r>
              <a:r>
                <a:rPr sz="1400" dirty="0">
                  <a:latin typeface="Arial Unicode MS"/>
                  <a:cs typeface="Arial Unicode MS"/>
                </a:rPr>
                <a:t>Equipo</a:t>
              </a:r>
              <a:r>
                <a:rPr sz="1400" spc="35" dirty="0">
                  <a:latin typeface="Arial Unicode MS"/>
                  <a:cs typeface="Arial Unicode MS"/>
                </a:rPr>
                <a:t> </a:t>
              </a:r>
              <a:r>
                <a:rPr sz="1400" dirty="0">
                  <a:latin typeface="Arial Unicode MS"/>
                  <a:cs typeface="Arial Unicode MS"/>
                </a:rPr>
                <a:t>bajo</a:t>
              </a:r>
              <a:r>
                <a:rPr sz="1400" spc="35" dirty="0">
                  <a:latin typeface="Arial Unicode MS"/>
                  <a:cs typeface="Arial Unicode MS"/>
                </a:rPr>
                <a:t> </a:t>
              </a:r>
              <a:r>
                <a:rPr sz="1400" spc="-10" dirty="0">
                  <a:latin typeface="Arial Unicode MS"/>
                  <a:cs typeface="Arial Unicode MS"/>
                </a:rPr>
                <a:t>prueba</a:t>
              </a:r>
              <a:endParaRPr sz="1400" dirty="0">
                <a:latin typeface="Arial Unicode MS"/>
                <a:cs typeface="Arial Unicode MS"/>
              </a:endParaRPr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352800" y="6587293"/>
            <a:ext cx="762000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dirty="0">
                <a:latin typeface="Arial Unicode MS"/>
                <a:cs typeface="Arial Unicode MS"/>
              </a:rPr>
              <a:t>Figura</a:t>
            </a:r>
            <a:r>
              <a:rPr sz="1600" spc="12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7.</a:t>
            </a:r>
            <a:r>
              <a:rPr sz="1600" spc="12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Configuración</a:t>
            </a:r>
            <a:r>
              <a:rPr sz="1600" spc="12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12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prueba</a:t>
            </a:r>
            <a:r>
              <a:rPr sz="1600" spc="12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12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campo</a:t>
            </a:r>
            <a:r>
              <a:rPr sz="1600" spc="12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magnético</a:t>
            </a:r>
            <a:r>
              <a:rPr sz="1600" spc="12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12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frecuencia</a:t>
            </a:r>
            <a:r>
              <a:rPr sz="1600" spc="120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industrial</a:t>
            </a:r>
            <a:endParaRPr sz="1600" dirty="0">
              <a:latin typeface="Arial Unicode MS"/>
              <a:cs typeface="Arial Unicode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9499" y="6867094"/>
            <a:ext cx="12573000" cy="30878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2400"/>
              </a:lnSpc>
              <a:spcBef>
                <a:spcPts val="100"/>
              </a:spcBef>
            </a:pPr>
            <a:r>
              <a:rPr sz="2000" dirty="0">
                <a:latin typeface="Arial Unicode MS"/>
                <a:cs typeface="Arial Unicode MS"/>
              </a:rPr>
              <a:t>Para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completar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éxito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prueba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estado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estable,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relé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protección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no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debe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funcionar</a:t>
            </a:r>
            <a:endParaRPr sz="2000" dirty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2400"/>
              </a:lnSpc>
            </a:pPr>
            <a:r>
              <a:rPr sz="2000" dirty="0">
                <a:latin typeface="Arial Unicode MS"/>
                <a:cs typeface="Arial Unicode MS"/>
              </a:rPr>
              <a:t>mal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aún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debe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realizar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sus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funciones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principales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spc="50" dirty="0">
                <a:latin typeface="Arial Unicode MS"/>
                <a:cs typeface="Arial Unicode MS"/>
              </a:rPr>
              <a:t>dentro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tolerancia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especificada.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Durante</a:t>
            </a:r>
            <a:r>
              <a:rPr sz="2000" spc="4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aplicación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prueba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corta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duración,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debe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ejercer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función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protección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principal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spc="-50" dirty="0">
                <a:latin typeface="Arial Unicode MS"/>
                <a:cs typeface="Arial Unicode MS"/>
              </a:rPr>
              <a:t>y </a:t>
            </a:r>
            <a:r>
              <a:rPr sz="2000" dirty="0">
                <a:latin typeface="Arial Unicode MS"/>
                <a:cs typeface="Arial Unicode MS"/>
              </a:rPr>
              <a:t>verificar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las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características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operación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relé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no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vean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spc="-10" dirty="0" err="1">
                <a:latin typeface="Arial Unicode MS"/>
                <a:cs typeface="Arial Unicode MS"/>
              </a:rPr>
              <a:t>afectadas</a:t>
            </a:r>
            <a:r>
              <a:rPr sz="2000" spc="-10" dirty="0" smtClean="0">
                <a:latin typeface="Arial Unicode MS"/>
                <a:cs typeface="Arial Unicode MS"/>
              </a:rPr>
              <a:t>.</a:t>
            </a:r>
            <a:endParaRPr lang="es-ES" sz="2000" spc="-10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2400"/>
              </a:lnSpc>
            </a:pPr>
            <a:endParaRPr lang="es-ES" sz="2000" spc="-10" dirty="0">
              <a:latin typeface="Arial Unicode MS"/>
              <a:cs typeface="Arial Unicode MS"/>
            </a:endParaRPr>
          </a:p>
          <a:p>
            <a:pPr marL="12700" algn="just">
              <a:lnSpc>
                <a:spcPts val="2400"/>
              </a:lnSpc>
              <a:spcBef>
                <a:spcPts val="100"/>
              </a:spcBef>
            </a:pPr>
            <a:r>
              <a:rPr lang="es-ES" sz="2000" b="1" dirty="0" smtClean="0">
                <a:latin typeface="Arial"/>
                <a:cs typeface="Arial"/>
              </a:rPr>
              <a:t>CAMPO</a:t>
            </a:r>
            <a:r>
              <a:rPr lang="es-ES" sz="2000" b="1" spc="-40" dirty="0" smtClean="0">
                <a:latin typeface="Arial"/>
                <a:cs typeface="Arial"/>
              </a:rPr>
              <a:t> </a:t>
            </a:r>
            <a:r>
              <a:rPr lang="es-ES" sz="2000" b="1" dirty="0" smtClean="0">
                <a:latin typeface="Arial"/>
                <a:cs typeface="Arial"/>
              </a:rPr>
              <a:t>MAGNÉTICO</a:t>
            </a:r>
            <a:r>
              <a:rPr lang="es-ES" sz="2000" b="1" spc="-35" dirty="0" smtClean="0">
                <a:latin typeface="Arial"/>
                <a:cs typeface="Arial"/>
              </a:rPr>
              <a:t> </a:t>
            </a:r>
            <a:r>
              <a:rPr lang="es-ES" sz="2000" b="1" spc="-10" dirty="0" smtClean="0">
                <a:latin typeface="Arial"/>
                <a:cs typeface="Arial"/>
              </a:rPr>
              <a:t>PULSADO</a:t>
            </a:r>
            <a:endParaRPr lang="es-ES" sz="2000" dirty="0" smtClean="0">
              <a:latin typeface="Arial"/>
              <a:cs typeface="Arial"/>
            </a:endParaRPr>
          </a:p>
          <a:p>
            <a:pPr marL="12700" marR="5080" algn="just">
              <a:lnSpc>
                <a:spcPts val="2400"/>
              </a:lnSpc>
              <a:spcBef>
                <a:spcPts val="580"/>
              </a:spcBef>
            </a:pPr>
            <a:r>
              <a:rPr lang="es-ES" sz="2000" spc="-10" dirty="0" smtClean="0">
                <a:latin typeface="Arial Unicode MS"/>
                <a:cs typeface="Arial Unicode MS"/>
              </a:rPr>
              <a:t>Estas</a:t>
            </a:r>
            <a:r>
              <a:rPr lang="es-ES" sz="2000" spc="1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pruebas</a:t>
            </a:r>
            <a:r>
              <a:rPr lang="es-ES" sz="2000" spc="1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modelan</a:t>
            </a:r>
            <a:r>
              <a:rPr lang="es-ES" sz="2000" spc="1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campo</a:t>
            </a:r>
            <a:r>
              <a:rPr lang="es-ES" sz="2000" spc="1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magnético</a:t>
            </a:r>
            <a:r>
              <a:rPr lang="es-ES" sz="2000" spc="1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sentirían</a:t>
            </a:r>
            <a:r>
              <a:rPr lang="es-ES" sz="2000" spc="1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equipos</a:t>
            </a:r>
            <a:r>
              <a:rPr lang="es-ES" sz="2000" spc="1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instalados</a:t>
            </a:r>
            <a:r>
              <a:rPr lang="es-ES" sz="2000" spc="165" dirty="0" smtClean="0">
                <a:latin typeface="Arial Unicode MS"/>
                <a:cs typeface="Arial Unicode MS"/>
              </a:rPr>
              <a:t> </a:t>
            </a:r>
            <a:r>
              <a:rPr lang="es-ES" sz="2000" spc="30" dirty="0" smtClean="0">
                <a:latin typeface="Arial Unicode MS"/>
                <a:cs typeface="Arial Unicode MS"/>
              </a:rPr>
              <a:t>muy </a:t>
            </a:r>
            <a:r>
              <a:rPr lang="es-ES" sz="2000" dirty="0" smtClean="0">
                <a:latin typeface="Arial Unicode MS"/>
                <a:cs typeface="Arial Unicode MS"/>
              </a:rPr>
              <a:t>cerca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sistema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energía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durante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condición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falla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transitoria.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Según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IEC </a:t>
            </a:r>
            <a:r>
              <a:rPr lang="es-ES" sz="2000" dirty="0" smtClean="0">
                <a:latin typeface="Arial Unicode MS"/>
                <a:cs typeface="Arial Unicode MS"/>
              </a:rPr>
              <a:t>61000-4-9,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generador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bobinas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inducción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generará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onda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6,4/16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err="1" smtClean="0">
                <a:latin typeface="Arial Unicode MS"/>
                <a:cs typeface="Arial Unicode MS"/>
              </a:rPr>
              <a:t>μs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12700" marR="5080">
              <a:lnSpc>
                <a:spcPct val="170900"/>
              </a:lnSpc>
            </a:pPr>
            <a:endParaRPr sz="950" dirty="0">
              <a:latin typeface="Arial Unicode MS"/>
              <a:cs typeface="Arial Unicode MS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309499" y="268950"/>
            <a:ext cx="12573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 smtClean="0"/>
              <a:t>campo, surge el </a:t>
            </a:r>
            <a:r>
              <a:rPr lang="en-US" sz="2000" dirty="0" err="1" smtClean="0"/>
              <a:t>hecho</a:t>
            </a:r>
            <a:r>
              <a:rPr lang="en-US" sz="2000" dirty="0" smtClean="0"/>
              <a:t> de que para </a:t>
            </a:r>
            <a:r>
              <a:rPr lang="en-US" sz="2000" dirty="0" err="1" smtClean="0"/>
              <a:t>diferentes</a:t>
            </a:r>
            <a:r>
              <a:rPr lang="en-US" sz="2000" dirty="0" smtClean="0"/>
              <a:t> </a:t>
            </a:r>
            <a:r>
              <a:rPr lang="en-US" sz="2000" dirty="0" err="1" smtClean="0"/>
              <a:t>circunstancias</a:t>
            </a:r>
            <a:r>
              <a:rPr lang="en-US" sz="2000" dirty="0" smtClean="0"/>
              <a:t> del </a:t>
            </a:r>
            <a:r>
              <a:rPr lang="en-US" sz="2000" dirty="0" err="1" smtClean="0"/>
              <a:t>sitio</a:t>
            </a:r>
            <a:r>
              <a:rPr lang="en-US" sz="2000" dirty="0" smtClean="0"/>
              <a:t>, el </a:t>
            </a:r>
            <a:r>
              <a:rPr lang="en-US" sz="2000" dirty="0" err="1" smtClean="0"/>
              <a:t>nivel</a:t>
            </a:r>
            <a:r>
              <a:rPr lang="en-US" sz="2000" dirty="0" smtClean="0"/>
              <a:t> y la forma de la </a:t>
            </a:r>
            <a:r>
              <a:rPr lang="en-US" sz="2000" dirty="0" err="1" smtClean="0"/>
              <a:t>onda</a:t>
            </a:r>
            <a:r>
              <a:rPr lang="en-US" sz="2000" dirty="0" smtClean="0"/>
              <a:t> cambia.</a:t>
            </a:r>
          </a:p>
          <a:p>
            <a:pPr algn="just"/>
            <a:endParaRPr lang="en-US" sz="2000" dirty="0" smtClean="0"/>
          </a:p>
          <a:p>
            <a:pPr algn="just"/>
            <a:r>
              <a:rPr lang="en-US" sz="2000" b="1" dirty="0" smtClean="0"/>
              <a:t>PRUEBAS DE CAMPO MAGNÉTICO EN ESTADO ESTACIONARIO</a:t>
            </a:r>
          </a:p>
          <a:p>
            <a:pPr algn="just"/>
            <a:endParaRPr lang="en-US" sz="2000" dirty="0" smtClean="0"/>
          </a:p>
          <a:p>
            <a:pPr algn="just"/>
            <a:r>
              <a:rPr lang="en-US" sz="2000" dirty="0" err="1" smtClean="0"/>
              <a:t>Estas</a:t>
            </a:r>
            <a:r>
              <a:rPr lang="en-US" sz="2000" dirty="0" smtClean="0"/>
              <a:t> </a:t>
            </a:r>
            <a:r>
              <a:rPr lang="en-US" sz="2000" dirty="0" err="1" smtClean="0"/>
              <a:t>pruebas</a:t>
            </a:r>
            <a:r>
              <a:rPr lang="en-US" sz="2000" dirty="0" smtClean="0"/>
              <a:t> </a:t>
            </a:r>
            <a:r>
              <a:rPr lang="en-US" sz="2000" dirty="0" err="1" smtClean="0"/>
              <a:t>modelan</a:t>
            </a:r>
            <a:r>
              <a:rPr lang="en-US" sz="2000" dirty="0" smtClean="0"/>
              <a:t> el campo </a:t>
            </a:r>
            <a:r>
              <a:rPr lang="en-US" sz="2000" dirty="0" err="1" smtClean="0"/>
              <a:t>magnético</a:t>
            </a:r>
            <a:r>
              <a:rPr lang="en-US" sz="2000" dirty="0" smtClean="0"/>
              <a:t> que </a:t>
            </a:r>
            <a:r>
              <a:rPr lang="en-US" sz="2000" dirty="0" err="1" smtClean="0"/>
              <a:t>sentiría</a:t>
            </a:r>
            <a:r>
              <a:rPr lang="en-US" sz="2000" dirty="0" smtClean="0"/>
              <a:t> un </a:t>
            </a:r>
            <a:r>
              <a:rPr lang="en-US" sz="2000" dirty="0" err="1" smtClean="0"/>
              <a:t>dispositivo</a:t>
            </a:r>
            <a:r>
              <a:rPr lang="en-US" sz="2000" dirty="0" smtClean="0"/>
              <a:t> </a:t>
            </a:r>
            <a:r>
              <a:rPr lang="en-US" sz="2000" dirty="0" err="1" smtClean="0"/>
              <a:t>instalado</a:t>
            </a:r>
            <a:r>
              <a:rPr lang="en-US" sz="2000" dirty="0" smtClean="0"/>
              <a:t> </a:t>
            </a:r>
            <a:r>
              <a:rPr lang="en-US" sz="2000" dirty="0" err="1" smtClean="0"/>
              <a:t>muy</a:t>
            </a:r>
            <a:r>
              <a:rPr lang="en-US" sz="2000" dirty="0" smtClean="0"/>
              <a:t> </a:t>
            </a:r>
            <a:r>
              <a:rPr lang="en-US" sz="2000" dirty="0" err="1" smtClean="0"/>
              <a:t>cerca</a:t>
            </a:r>
            <a:r>
              <a:rPr lang="en-US" sz="2000" dirty="0" smtClean="0"/>
              <a:t> del </a:t>
            </a:r>
            <a:r>
              <a:rPr lang="en-US" sz="2000" dirty="0" err="1" smtClean="0"/>
              <a:t>sistema</a:t>
            </a:r>
            <a:r>
              <a:rPr lang="en-US" sz="2000" dirty="0" smtClean="0"/>
              <a:t> de </a:t>
            </a:r>
            <a:r>
              <a:rPr lang="en-US" sz="2000" dirty="0" err="1" smtClean="0"/>
              <a:t>energia</a:t>
            </a:r>
            <a:r>
              <a:rPr lang="en-US" sz="2000" dirty="0" smtClean="0"/>
              <a:t>. La </a:t>
            </a:r>
            <a:r>
              <a:rPr lang="en-US" sz="2000" dirty="0" err="1" smtClean="0"/>
              <a:t>prueba</a:t>
            </a:r>
            <a:r>
              <a:rPr lang="en-US" sz="2000" dirty="0" smtClean="0"/>
              <a:t> se </a:t>
            </a:r>
            <a:r>
              <a:rPr lang="en-US" sz="2000" dirty="0" err="1" smtClean="0"/>
              <a:t>completa</a:t>
            </a:r>
            <a:r>
              <a:rPr lang="en-US" sz="2000" dirty="0" smtClean="0"/>
              <a:t> </a:t>
            </a:r>
            <a:r>
              <a:rPr lang="en-US" sz="2000" dirty="0" err="1" smtClean="0"/>
              <a:t>sometiendo</a:t>
            </a:r>
            <a:r>
              <a:rPr lang="en-US" sz="2000" dirty="0" smtClean="0"/>
              <a:t> el </a:t>
            </a:r>
            <a:r>
              <a:rPr lang="en-US" sz="2000" dirty="0" err="1" smtClean="0"/>
              <a:t>relé</a:t>
            </a:r>
            <a:r>
              <a:rPr lang="en-US" sz="2000" dirty="0" smtClean="0"/>
              <a:t> de </a:t>
            </a:r>
            <a:r>
              <a:rPr lang="en-US" sz="2000" dirty="0" err="1" smtClean="0"/>
              <a:t>protección</a:t>
            </a:r>
            <a:r>
              <a:rPr lang="en-US" sz="2000" dirty="0" smtClean="0"/>
              <a:t> a un campo </a:t>
            </a:r>
            <a:r>
              <a:rPr lang="en-US" sz="2000" dirty="0" err="1" smtClean="0"/>
              <a:t>magnético</a:t>
            </a:r>
            <a:r>
              <a:rPr lang="en-US" sz="2000" dirty="0" smtClean="0"/>
              <a:t> </a:t>
            </a:r>
            <a:r>
              <a:rPr lang="en-US" sz="2000" dirty="0" err="1" smtClean="0"/>
              <a:t>creado</a:t>
            </a:r>
            <a:r>
              <a:rPr lang="en-US" sz="2000" dirty="0" smtClean="0"/>
              <a:t> </a:t>
            </a:r>
            <a:r>
              <a:rPr lang="en-US" sz="2000" dirty="0" err="1" smtClean="0"/>
              <a:t>por</a:t>
            </a:r>
            <a:r>
              <a:rPr lang="en-US" sz="2000" dirty="0" smtClean="0"/>
              <a:t> dos </a:t>
            </a:r>
            <a:r>
              <a:rPr lang="en-US" sz="2000" dirty="0" err="1" smtClean="0"/>
              <a:t>bobinas</a:t>
            </a:r>
            <a:r>
              <a:rPr lang="en-US" sz="2000" dirty="0" smtClean="0"/>
              <a:t> de </a:t>
            </a:r>
            <a:r>
              <a:rPr lang="en-US" sz="2000" dirty="0" err="1" smtClean="0"/>
              <a:t>inducción</a:t>
            </a:r>
            <a:r>
              <a:rPr lang="en-US" sz="2000" dirty="0" smtClean="0"/>
              <a:t>. El </a:t>
            </a:r>
            <a:r>
              <a:rPr lang="en-US" sz="2000" dirty="0" err="1" smtClean="0"/>
              <a:t>relé</a:t>
            </a:r>
            <a:r>
              <a:rPr lang="en-US" sz="2000" dirty="0" smtClean="0"/>
              <a:t> de </a:t>
            </a:r>
            <a:r>
              <a:rPr lang="en-US" sz="2000" dirty="0" err="1" smtClean="0"/>
              <a:t>protección</a:t>
            </a:r>
            <a:r>
              <a:rPr lang="en-US" sz="2000" dirty="0" smtClean="0"/>
              <a:t> </a:t>
            </a:r>
            <a:r>
              <a:rPr lang="en-US" sz="2000" dirty="0" err="1" smtClean="0"/>
              <a:t>gira</a:t>
            </a:r>
            <a:r>
              <a:rPr lang="en-US" sz="2000" dirty="0" smtClean="0"/>
              <a:t> de </a:t>
            </a:r>
            <a:r>
              <a:rPr lang="en-US" sz="2000" dirty="0" err="1" smtClean="0"/>
              <a:t>modo</a:t>
            </a:r>
            <a:r>
              <a:rPr lang="en-US" sz="2000" dirty="0" smtClean="0"/>
              <a:t> que </a:t>
            </a:r>
            <a:r>
              <a:rPr lang="en-US" sz="2000" dirty="0" err="1" smtClean="0"/>
              <a:t>en</a:t>
            </a:r>
            <a:r>
              <a:rPr lang="en-US" sz="2000" dirty="0" smtClean="0"/>
              <a:t> </a:t>
            </a:r>
            <a:r>
              <a:rPr lang="en-US" sz="2000" dirty="0" err="1" smtClean="0"/>
              <a:t>cada</a:t>
            </a:r>
            <a:r>
              <a:rPr lang="en-US" sz="2000" dirty="0" smtClean="0"/>
              <a:t> </a:t>
            </a:r>
            <a:r>
              <a:rPr lang="en-US" sz="2000" dirty="0" err="1" smtClean="0"/>
              <a:t>eje</a:t>
            </a:r>
            <a:r>
              <a:rPr lang="en-US" sz="2000" dirty="0" smtClean="0"/>
              <a:t> </a:t>
            </a:r>
            <a:r>
              <a:rPr lang="en-US" sz="2000" dirty="0" err="1" smtClean="0"/>
              <a:t>esté</a:t>
            </a:r>
            <a:r>
              <a:rPr lang="en-US" sz="2000" dirty="0" smtClean="0"/>
              <a:t> </a:t>
            </a:r>
            <a:r>
              <a:rPr lang="en-US" sz="2000" dirty="0" err="1" smtClean="0"/>
              <a:t>expuesto</a:t>
            </a:r>
            <a:r>
              <a:rPr lang="en-US" sz="2000" dirty="0" smtClean="0"/>
              <a:t> a la </a:t>
            </a:r>
            <a:r>
              <a:rPr lang="en-US" sz="2000" dirty="0" err="1" smtClean="0"/>
              <a:t>intensidad</a:t>
            </a:r>
            <a:r>
              <a:rPr lang="en-US" sz="2000" dirty="0" smtClean="0"/>
              <a:t> total del campo </a:t>
            </a:r>
            <a:r>
              <a:rPr lang="en-US" sz="2000" dirty="0" err="1" smtClean="0"/>
              <a:t>magnético</a:t>
            </a:r>
            <a:r>
              <a:rPr lang="en-US" sz="2000" dirty="0" smtClean="0"/>
              <a:t>. IEC 61000-4-8 </a:t>
            </a:r>
            <a:r>
              <a:rPr lang="en-US" sz="2000" dirty="0" err="1" smtClean="0"/>
              <a:t>es</a:t>
            </a:r>
            <a:r>
              <a:rPr lang="en-US" sz="2000" dirty="0" smtClean="0"/>
              <a:t> el </a:t>
            </a:r>
            <a:r>
              <a:rPr lang="en-US" sz="2000" dirty="0" err="1" smtClean="0"/>
              <a:t>estandar</a:t>
            </a:r>
            <a:r>
              <a:rPr lang="en-US" sz="2000" dirty="0" smtClean="0"/>
              <a:t> </a:t>
            </a:r>
            <a:r>
              <a:rPr lang="en-US" sz="2000" dirty="0" err="1" smtClean="0"/>
              <a:t>relevante</a:t>
            </a:r>
            <a:r>
              <a:rPr lang="en-US" sz="2000" dirty="0" smtClean="0"/>
              <a:t> y </a:t>
            </a:r>
            <a:r>
              <a:rPr lang="en-US" sz="2000" dirty="0" err="1" smtClean="0"/>
              <a:t>utiliza</a:t>
            </a:r>
            <a:r>
              <a:rPr lang="en-US" sz="2000" dirty="0" smtClean="0"/>
              <a:t> un </a:t>
            </a:r>
            <a:r>
              <a:rPr lang="en-US" sz="2000" dirty="0" err="1" smtClean="0"/>
              <a:t>nivel</a:t>
            </a:r>
            <a:r>
              <a:rPr lang="en-US" sz="2000" dirty="0" smtClean="0"/>
              <a:t> de </a:t>
            </a:r>
            <a:r>
              <a:rPr lang="en-US" sz="2000" dirty="0" err="1" smtClean="0"/>
              <a:t>señal</a:t>
            </a:r>
            <a:r>
              <a:rPr lang="en-US" sz="2000" dirty="0" smtClean="0"/>
              <a:t> de:</a:t>
            </a:r>
          </a:p>
          <a:p>
            <a:pPr algn="just"/>
            <a:endParaRPr lang="en-US" sz="2000" dirty="0" smtClean="0"/>
          </a:p>
          <a:p>
            <a:pPr marL="285750" indent="-285750" algn="just">
              <a:buFontTx/>
              <a:buChar char="-"/>
            </a:pPr>
            <a:r>
              <a:rPr lang="en-US" sz="2000" dirty="0" err="1" smtClean="0"/>
              <a:t>Nivel</a:t>
            </a:r>
            <a:r>
              <a:rPr lang="en-US" sz="2000" dirty="0" smtClean="0"/>
              <a:t> 5: 300A/m continuo y 1000A/m de </a:t>
            </a:r>
            <a:r>
              <a:rPr lang="en-US" sz="2000" dirty="0" err="1" smtClean="0"/>
              <a:t>corta</a:t>
            </a:r>
            <a:r>
              <a:rPr lang="en-US" sz="2000" dirty="0" smtClean="0"/>
              <a:t> </a:t>
            </a:r>
            <a:r>
              <a:rPr lang="en-US" sz="2000" dirty="0" err="1" smtClean="0"/>
              <a:t>duracion</a:t>
            </a:r>
            <a:endParaRPr lang="en-US" sz="2000" dirty="0" smtClean="0"/>
          </a:p>
          <a:p>
            <a:pPr marL="285750" indent="-285750" algn="just">
              <a:buFontTx/>
              <a:buChar char="-"/>
            </a:pPr>
            <a:endParaRPr lang="en-US" sz="2000" dirty="0" smtClean="0"/>
          </a:p>
          <a:p>
            <a:pPr algn="just"/>
            <a:r>
              <a:rPr lang="en-US" sz="2000" dirty="0" smtClean="0"/>
              <a:t>La </a:t>
            </a:r>
            <a:r>
              <a:rPr lang="en-US" sz="2000" dirty="0" err="1" smtClean="0"/>
              <a:t>configuración</a:t>
            </a:r>
            <a:r>
              <a:rPr lang="en-US" sz="2000" dirty="0" smtClean="0"/>
              <a:t> de </a:t>
            </a:r>
            <a:r>
              <a:rPr lang="en-US" sz="2000" dirty="0" err="1" smtClean="0"/>
              <a:t>prueba</a:t>
            </a:r>
            <a:r>
              <a:rPr lang="en-US" sz="2000" dirty="0" smtClean="0"/>
              <a:t> se </a:t>
            </a:r>
            <a:r>
              <a:rPr lang="en-US" sz="2000" dirty="0" err="1" smtClean="0"/>
              <a:t>presenta</a:t>
            </a:r>
            <a:r>
              <a:rPr lang="en-US" sz="2000" dirty="0" smtClean="0"/>
              <a:t> </a:t>
            </a:r>
            <a:r>
              <a:rPr lang="en-US" sz="2000" dirty="0" err="1" smtClean="0"/>
              <a:t>en</a:t>
            </a:r>
            <a:r>
              <a:rPr lang="en-US" sz="2000" dirty="0" smtClean="0"/>
              <a:t> la </a:t>
            </a:r>
            <a:r>
              <a:rPr lang="en-US" sz="2000" dirty="0" err="1" smtClean="0"/>
              <a:t>Figura</a:t>
            </a:r>
            <a:r>
              <a:rPr lang="en-US" sz="2000" dirty="0" smtClean="0"/>
              <a:t> 7.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381000" y="228600"/>
            <a:ext cx="12344400" cy="9825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300"/>
              </a:lnSpc>
            </a:pPr>
            <a:r>
              <a:rPr lang="en-US" sz="2000" dirty="0" smtClean="0"/>
              <a:t>forma con </a:t>
            </a:r>
            <a:r>
              <a:rPr lang="en-US" sz="2000" dirty="0" err="1" smtClean="0"/>
              <a:t>nivel</a:t>
            </a:r>
            <a:r>
              <a:rPr lang="en-US" sz="2000" dirty="0" smtClean="0"/>
              <a:t> de </a:t>
            </a:r>
            <a:r>
              <a:rPr lang="en-US" sz="2000" dirty="0" err="1" smtClean="0"/>
              <a:t>prueba</a:t>
            </a:r>
            <a:r>
              <a:rPr lang="en-US" sz="2000" dirty="0" smtClean="0"/>
              <a:t> 5, 100 A/m con </a:t>
            </a:r>
            <a:r>
              <a:rPr lang="en-US" sz="2000" dirty="0" err="1" smtClean="0"/>
              <a:t>los</a:t>
            </a:r>
            <a:r>
              <a:rPr lang="en-US" sz="2000" dirty="0" smtClean="0"/>
              <a:t> </a:t>
            </a:r>
            <a:r>
              <a:rPr lang="en-US" sz="2000" dirty="0" err="1" smtClean="0"/>
              <a:t>dispositivos</a:t>
            </a:r>
            <a:r>
              <a:rPr lang="en-US" sz="2000" dirty="0" smtClean="0"/>
              <a:t> </a:t>
            </a:r>
            <a:r>
              <a:rPr lang="en-US" sz="2000" dirty="0" err="1" smtClean="0"/>
              <a:t>configurados</a:t>
            </a:r>
            <a:r>
              <a:rPr lang="en-US" sz="2000" dirty="0" smtClean="0"/>
              <a:t> </a:t>
            </a:r>
            <a:r>
              <a:rPr lang="en-US" sz="2000" dirty="0" err="1" smtClean="0"/>
              <a:t>como</a:t>
            </a:r>
            <a:r>
              <a:rPr lang="en-US" sz="2000" dirty="0" smtClean="0"/>
              <a:t> para la </a:t>
            </a:r>
            <a:r>
              <a:rPr lang="en-US" sz="2000" dirty="0" err="1" smtClean="0"/>
              <a:t>prueba</a:t>
            </a:r>
            <a:r>
              <a:rPr lang="en-US" sz="2000" dirty="0" smtClean="0"/>
              <a:t> de campo </a:t>
            </a:r>
            <a:r>
              <a:rPr lang="en-US" sz="2000" dirty="0" err="1" smtClean="0"/>
              <a:t>magnético</a:t>
            </a:r>
            <a:r>
              <a:rPr lang="en-US" sz="2000" dirty="0" smtClean="0"/>
              <a:t> de </a:t>
            </a:r>
            <a:r>
              <a:rPr lang="en-US" sz="2000" dirty="0" err="1" smtClean="0"/>
              <a:t>estado</a:t>
            </a:r>
            <a:r>
              <a:rPr lang="en-US" sz="2000" dirty="0" smtClean="0"/>
              <a:t> </a:t>
            </a:r>
            <a:r>
              <a:rPr lang="en-US" sz="2000" dirty="0" err="1" smtClean="0"/>
              <a:t>estable</a:t>
            </a:r>
            <a:r>
              <a:rPr lang="en-US" sz="2000" dirty="0" smtClean="0"/>
              <a:t>. El </a:t>
            </a:r>
            <a:r>
              <a:rPr lang="en-US" sz="2000" dirty="0" err="1" smtClean="0"/>
              <a:t>relé</a:t>
            </a:r>
            <a:r>
              <a:rPr lang="en-US" sz="2000" dirty="0" smtClean="0"/>
              <a:t> de </a:t>
            </a:r>
            <a:r>
              <a:rPr lang="en-US" sz="2000" dirty="0" err="1" smtClean="0"/>
              <a:t>protección</a:t>
            </a:r>
            <a:r>
              <a:rPr lang="en-US" sz="2000" dirty="0" smtClean="0"/>
              <a:t> no </a:t>
            </a:r>
            <a:r>
              <a:rPr lang="en-US" sz="2000" dirty="0" err="1" smtClean="0"/>
              <a:t>deberá</a:t>
            </a:r>
            <a:r>
              <a:rPr lang="en-US" sz="2000" dirty="0" smtClean="0"/>
              <a:t> </a:t>
            </a:r>
            <a:r>
              <a:rPr lang="en-US" sz="2000" dirty="0" err="1" smtClean="0"/>
              <a:t>funcionar</a:t>
            </a:r>
            <a:r>
              <a:rPr lang="en-US" sz="2000" dirty="0" smtClean="0"/>
              <a:t> mal y </a:t>
            </a:r>
            <a:r>
              <a:rPr lang="en-US" sz="2000" dirty="0" err="1" smtClean="0"/>
              <a:t>aún</a:t>
            </a:r>
            <a:r>
              <a:rPr lang="en-US" sz="2000" dirty="0" smtClean="0"/>
              <a:t> </a:t>
            </a:r>
            <a:r>
              <a:rPr lang="en-US" sz="2000" dirty="0" err="1" smtClean="0"/>
              <a:t>así</a:t>
            </a:r>
            <a:r>
              <a:rPr lang="en-US" sz="2000" dirty="0" smtClean="0"/>
              <a:t> </a:t>
            </a:r>
            <a:r>
              <a:rPr lang="en-US" sz="2000" dirty="0" err="1" smtClean="0"/>
              <a:t>deberá</a:t>
            </a:r>
            <a:r>
              <a:rPr lang="en-US" sz="2000" dirty="0" smtClean="0"/>
              <a:t> </a:t>
            </a:r>
            <a:r>
              <a:rPr lang="en-US" sz="2000" dirty="0" err="1" smtClean="0"/>
              <a:t>completar</a:t>
            </a:r>
            <a:r>
              <a:rPr lang="en-US" sz="2000" dirty="0" smtClean="0"/>
              <a:t> </a:t>
            </a:r>
            <a:r>
              <a:rPr lang="en-US" sz="2000" dirty="0" err="1" smtClean="0"/>
              <a:t>sus</a:t>
            </a:r>
            <a:r>
              <a:rPr lang="en-US" sz="2000" dirty="0" smtClean="0"/>
              <a:t> </a:t>
            </a:r>
            <a:r>
              <a:rPr lang="en-US" sz="2000" dirty="0" err="1" smtClean="0"/>
              <a:t>funciones</a:t>
            </a:r>
            <a:r>
              <a:rPr lang="en-US" sz="2000" dirty="0" smtClean="0"/>
              <a:t> </a:t>
            </a:r>
            <a:r>
              <a:rPr lang="en-US" sz="2000" dirty="0" err="1" smtClean="0"/>
              <a:t>principales</a:t>
            </a:r>
            <a:r>
              <a:rPr lang="en-US" sz="2000" dirty="0" smtClean="0"/>
              <a:t> </a:t>
            </a:r>
            <a:r>
              <a:rPr lang="en-US" sz="2000" dirty="0" err="1" smtClean="0"/>
              <a:t>dentro</a:t>
            </a:r>
            <a:r>
              <a:rPr lang="en-US" sz="2000" dirty="0" smtClean="0"/>
              <a:t> de la </a:t>
            </a:r>
            <a:r>
              <a:rPr lang="en-US" sz="2000" dirty="0" err="1" smtClean="0"/>
              <a:t>tolerancia</a:t>
            </a:r>
            <a:r>
              <a:rPr lang="en-US" sz="2000" dirty="0" smtClean="0"/>
              <a:t> </a:t>
            </a:r>
            <a:r>
              <a:rPr lang="en-US" sz="2000" dirty="0" err="1" smtClean="0"/>
              <a:t>especificada</a:t>
            </a:r>
            <a:r>
              <a:rPr lang="en-US" sz="2000" dirty="0" smtClean="0"/>
              <a:t> </a:t>
            </a:r>
            <a:r>
              <a:rPr lang="en-US" sz="2000" dirty="0" err="1" smtClean="0"/>
              <a:t>durante</a:t>
            </a:r>
            <a:r>
              <a:rPr lang="en-US" sz="2000" dirty="0" smtClean="0"/>
              <a:t> la </a:t>
            </a:r>
            <a:r>
              <a:rPr lang="en-US" sz="2000" dirty="0" err="1" smtClean="0"/>
              <a:t>prueba</a:t>
            </a:r>
            <a:r>
              <a:rPr lang="en-US" sz="2000" dirty="0" smtClean="0"/>
              <a:t>.</a:t>
            </a:r>
          </a:p>
          <a:p>
            <a:pPr algn="just">
              <a:lnSpc>
                <a:spcPts val="2300"/>
              </a:lnSpc>
            </a:pPr>
            <a:endParaRPr lang="en-US" sz="2000" dirty="0" smtClean="0"/>
          </a:p>
          <a:p>
            <a:pPr algn="just">
              <a:lnSpc>
                <a:spcPts val="2300"/>
              </a:lnSpc>
            </a:pPr>
            <a:r>
              <a:rPr lang="en-US" sz="2000" b="1" dirty="0" smtClean="0"/>
              <a:t>CAMPO MAGNÉTICO OSCILATORIO AMORTIGUADO</a:t>
            </a:r>
          </a:p>
          <a:p>
            <a:pPr algn="just">
              <a:lnSpc>
                <a:spcPts val="2300"/>
              </a:lnSpc>
            </a:pPr>
            <a:endParaRPr lang="en-US" sz="2000" dirty="0" smtClean="0"/>
          </a:p>
          <a:p>
            <a:pPr algn="just">
              <a:lnSpc>
                <a:spcPts val="2300"/>
              </a:lnSpc>
            </a:pPr>
            <a:r>
              <a:rPr lang="en-US" sz="2000" dirty="0" err="1" smtClean="0"/>
              <a:t>Estas</a:t>
            </a:r>
            <a:r>
              <a:rPr lang="en-US" sz="2000" dirty="0" smtClean="0"/>
              <a:t> </a:t>
            </a:r>
            <a:r>
              <a:rPr lang="en-US" sz="2000" dirty="0" err="1" smtClean="0"/>
              <a:t>pruebas</a:t>
            </a:r>
            <a:r>
              <a:rPr lang="en-US" sz="2000" dirty="0" smtClean="0"/>
              <a:t> </a:t>
            </a:r>
            <a:r>
              <a:rPr lang="en-US" sz="2000" dirty="0" err="1" smtClean="0"/>
              <a:t>modelan</a:t>
            </a:r>
            <a:r>
              <a:rPr lang="en-US" sz="2000" dirty="0" smtClean="0"/>
              <a:t> el campo </a:t>
            </a:r>
            <a:r>
              <a:rPr lang="en-US" sz="2000" dirty="0" err="1" smtClean="0"/>
              <a:t>magnético</a:t>
            </a:r>
            <a:r>
              <a:rPr lang="en-US" sz="2000" dirty="0" smtClean="0"/>
              <a:t> que </a:t>
            </a:r>
            <a:r>
              <a:rPr lang="en-US" sz="2000" dirty="0" err="1" smtClean="0"/>
              <a:t>sería</a:t>
            </a:r>
            <a:r>
              <a:rPr lang="en-US" sz="2000" dirty="0" smtClean="0"/>
              <a:t> </a:t>
            </a:r>
            <a:r>
              <a:rPr lang="en-US" sz="2000" dirty="0" err="1" smtClean="0"/>
              <a:t>recibido</a:t>
            </a:r>
            <a:r>
              <a:rPr lang="en-US" sz="2000" dirty="0" smtClean="0"/>
              <a:t> </a:t>
            </a:r>
            <a:r>
              <a:rPr lang="en-US" sz="2000" dirty="0" err="1" smtClean="0"/>
              <a:t>por</a:t>
            </a:r>
            <a:r>
              <a:rPr lang="en-US" sz="2000" dirty="0" smtClean="0"/>
              <a:t> un </a:t>
            </a:r>
            <a:r>
              <a:rPr lang="en-US" sz="2000" dirty="0" err="1" smtClean="0"/>
              <a:t>dispositivo</a:t>
            </a:r>
            <a:r>
              <a:rPr lang="en-US" sz="2000" dirty="0" smtClean="0"/>
              <a:t> </a:t>
            </a:r>
            <a:r>
              <a:rPr lang="en-US" sz="2000" dirty="0" err="1" smtClean="0"/>
              <a:t>instalado</a:t>
            </a:r>
            <a:r>
              <a:rPr lang="en-US" sz="2000" dirty="0" smtClean="0"/>
              <a:t> </a:t>
            </a:r>
            <a:r>
              <a:rPr lang="en-US" sz="2000" dirty="0" err="1" smtClean="0"/>
              <a:t>muy</a:t>
            </a:r>
            <a:r>
              <a:rPr lang="en-US" sz="2000" dirty="0" smtClean="0"/>
              <a:t> </a:t>
            </a:r>
            <a:r>
              <a:rPr lang="en-US" sz="2000" dirty="0" err="1" smtClean="0"/>
              <a:t>cerca</a:t>
            </a:r>
            <a:r>
              <a:rPr lang="en-US" sz="2000" dirty="0" smtClean="0"/>
              <a:t> del </a:t>
            </a:r>
            <a:r>
              <a:rPr lang="en-US" sz="2000" dirty="0" err="1" smtClean="0"/>
              <a:t>sistema</a:t>
            </a:r>
            <a:r>
              <a:rPr lang="en-US" sz="2000" dirty="0" smtClean="0"/>
              <a:t> de </a:t>
            </a:r>
            <a:r>
              <a:rPr lang="en-US" sz="2000" dirty="0" err="1" smtClean="0"/>
              <a:t>energia</a:t>
            </a:r>
            <a:r>
              <a:rPr lang="en-US" sz="2000" dirty="0" smtClean="0"/>
              <a:t> </a:t>
            </a:r>
            <a:r>
              <a:rPr lang="en-US" sz="2000" dirty="0" err="1" smtClean="0"/>
              <a:t>durante</a:t>
            </a:r>
            <a:r>
              <a:rPr lang="en-US" sz="2000" dirty="0" smtClean="0"/>
              <a:t> </a:t>
            </a:r>
            <a:r>
              <a:rPr lang="en-US" sz="2000" dirty="0" err="1" smtClean="0"/>
              <a:t>una</a:t>
            </a:r>
            <a:r>
              <a:rPr lang="en-US" sz="2000" dirty="0" smtClean="0"/>
              <a:t> </a:t>
            </a:r>
            <a:r>
              <a:rPr lang="en-US" sz="2000" dirty="0" err="1" smtClean="0"/>
              <a:t>condicion</a:t>
            </a:r>
            <a:r>
              <a:rPr lang="en-US" sz="2000" dirty="0" smtClean="0"/>
              <a:t> de </a:t>
            </a:r>
            <a:r>
              <a:rPr lang="en-US" sz="2000" dirty="0" err="1" smtClean="0"/>
              <a:t>falla</a:t>
            </a:r>
            <a:r>
              <a:rPr lang="en-US" sz="2000" dirty="0" smtClean="0"/>
              <a:t> </a:t>
            </a:r>
            <a:r>
              <a:rPr lang="en-US" sz="2000" dirty="0" err="1" smtClean="0"/>
              <a:t>transitoria</a:t>
            </a:r>
            <a:r>
              <a:rPr lang="en-US" sz="2000" dirty="0" smtClean="0"/>
              <a:t>. CEI 61000-4-10 define que el </a:t>
            </a:r>
            <a:r>
              <a:rPr lang="en-US" sz="2000" dirty="0" err="1" smtClean="0"/>
              <a:t>generador</a:t>
            </a:r>
            <a:r>
              <a:rPr lang="en-US" sz="2000" dirty="0" smtClean="0"/>
              <a:t> de la </a:t>
            </a:r>
            <a:r>
              <a:rPr lang="en-US" sz="2000" dirty="0" err="1" smtClean="0"/>
              <a:t>bobina</a:t>
            </a:r>
            <a:r>
              <a:rPr lang="en-US" sz="2000" dirty="0" smtClean="0"/>
              <a:t> </a:t>
            </a:r>
            <a:r>
              <a:rPr lang="en-US" sz="2000" dirty="0" err="1" smtClean="0"/>
              <a:t>generara</a:t>
            </a:r>
            <a:r>
              <a:rPr lang="en-US" sz="2000" dirty="0" smtClean="0"/>
              <a:t> </a:t>
            </a:r>
            <a:r>
              <a:rPr lang="en-US" sz="2000" dirty="0" err="1" smtClean="0"/>
              <a:t>una</a:t>
            </a:r>
            <a:r>
              <a:rPr lang="en-US" sz="2000" dirty="0" smtClean="0"/>
              <a:t> forma de </a:t>
            </a:r>
            <a:r>
              <a:rPr lang="en-US" sz="2000" dirty="0" err="1" smtClean="0"/>
              <a:t>onda</a:t>
            </a:r>
            <a:r>
              <a:rPr lang="en-US" sz="2000" dirty="0" smtClean="0"/>
              <a:t> </a:t>
            </a:r>
            <a:r>
              <a:rPr lang="en-US" sz="2000" dirty="0" err="1" smtClean="0"/>
              <a:t>oscilatoria</a:t>
            </a:r>
            <a:r>
              <a:rPr lang="en-US" sz="2000" dirty="0" smtClean="0"/>
              <a:t> con </a:t>
            </a:r>
            <a:r>
              <a:rPr lang="en-US" sz="2000" dirty="0" err="1" smtClean="0"/>
              <a:t>una</a:t>
            </a:r>
            <a:r>
              <a:rPr lang="en-US" sz="2000" dirty="0" smtClean="0"/>
              <a:t> </a:t>
            </a:r>
            <a:r>
              <a:rPr lang="en-US" sz="2000" dirty="0" err="1" smtClean="0"/>
              <a:t>frecuencia</a:t>
            </a:r>
            <a:r>
              <a:rPr lang="en-US" sz="2000" dirty="0" smtClean="0"/>
              <a:t> de 0,1 MHz y 1 MHz, para </a:t>
            </a:r>
            <a:r>
              <a:rPr lang="en-US" sz="2000" dirty="0" err="1" smtClean="0"/>
              <a:t>proporcionar</a:t>
            </a:r>
            <a:r>
              <a:rPr lang="en-US" sz="2000" dirty="0" smtClean="0"/>
              <a:t> un </a:t>
            </a:r>
            <a:r>
              <a:rPr lang="en-US" sz="2000" dirty="0" err="1" smtClean="0"/>
              <a:t>nivel</a:t>
            </a:r>
            <a:r>
              <a:rPr lang="en-US" sz="2000" dirty="0" smtClean="0"/>
              <a:t> de </a:t>
            </a:r>
            <a:r>
              <a:rPr lang="en-US" sz="2000" dirty="0" err="1" smtClean="0"/>
              <a:t>señal</a:t>
            </a:r>
            <a:r>
              <a:rPr lang="en-US" sz="2000" dirty="0" smtClean="0"/>
              <a:t> de </a:t>
            </a:r>
            <a:r>
              <a:rPr lang="en-US" sz="2000" dirty="0" err="1" smtClean="0"/>
              <a:t>acuerdo</a:t>
            </a:r>
            <a:r>
              <a:rPr lang="en-US" sz="2000" dirty="0" smtClean="0"/>
              <a:t> con el </a:t>
            </a:r>
            <a:r>
              <a:rPr lang="en-US" sz="2000" dirty="0" err="1" smtClean="0"/>
              <a:t>Nivel</a:t>
            </a:r>
            <a:r>
              <a:rPr lang="en-US" sz="2000" dirty="0" smtClean="0"/>
              <a:t> 5 de 100 A/m. El </a:t>
            </a:r>
            <a:r>
              <a:rPr lang="en-US" sz="2000" dirty="0" err="1" smtClean="0"/>
              <a:t>equipo</a:t>
            </a:r>
            <a:r>
              <a:rPr lang="en-US" sz="2000" dirty="0" smtClean="0"/>
              <a:t> </a:t>
            </a:r>
            <a:r>
              <a:rPr lang="en-US" sz="2000" dirty="0" err="1" smtClean="0"/>
              <a:t>debe</a:t>
            </a:r>
            <a:r>
              <a:rPr lang="en-US" sz="2000" dirty="0" smtClean="0"/>
              <a:t> </a:t>
            </a:r>
            <a:r>
              <a:rPr lang="en-US" sz="2000" dirty="0" err="1" smtClean="0"/>
              <a:t>estar</a:t>
            </a:r>
            <a:r>
              <a:rPr lang="en-US" sz="2000" dirty="0" smtClean="0"/>
              <a:t> </a:t>
            </a:r>
            <a:r>
              <a:rPr lang="en-US" sz="2000" dirty="0" err="1" smtClean="0"/>
              <a:t>dispuesto</a:t>
            </a:r>
            <a:r>
              <a:rPr lang="en-US" sz="2000" dirty="0" smtClean="0"/>
              <a:t> </a:t>
            </a:r>
            <a:r>
              <a:rPr lang="en-US" sz="2000" dirty="0" err="1" smtClean="0"/>
              <a:t>como</a:t>
            </a:r>
            <a:r>
              <a:rPr lang="en-US" sz="2000" dirty="0" smtClean="0"/>
              <a:t> </a:t>
            </a:r>
            <a:r>
              <a:rPr lang="en-US" sz="2000" dirty="0" err="1" smtClean="0"/>
              <a:t>en</a:t>
            </a:r>
            <a:r>
              <a:rPr lang="en-US" sz="2000" dirty="0" smtClean="0"/>
              <a:t> la </a:t>
            </a:r>
            <a:r>
              <a:rPr lang="en-US" sz="2000" dirty="0" err="1" smtClean="0"/>
              <a:t>Figura</a:t>
            </a:r>
            <a:r>
              <a:rPr lang="en-US" sz="2000" dirty="0" smtClean="0"/>
              <a:t> 7.</a:t>
            </a:r>
          </a:p>
          <a:p>
            <a:pPr algn="just">
              <a:lnSpc>
                <a:spcPts val="2300"/>
              </a:lnSpc>
            </a:pPr>
            <a:endParaRPr lang="en-US" sz="2000" dirty="0" smtClean="0"/>
          </a:p>
          <a:p>
            <a:pPr algn="just">
              <a:lnSpc>
                <a:spcPts val="2300"/>
              </a:lnSpc>
            </a:pPr>
            <a:r>
              <a:rPr lang="en-US" sz="2000" b="1" dirty="0" smtClean="0"/>
              <a:t>PRUEBAS DE TIPO DE SEGURIDAD DEL PRODUCTO</a:t>
            </a:r>
          </a:p>
          <a:p>
            <a:pPr algn="just">
              <a:lnSpc>
                <a:spcPts val="2300"/>
              </a:lnSpc>
            </a:pPr>
            <a:endParaRPr lang="en-US" sz="2000" dirty="0" smtClean="0"/>
          </a:p>
          <a:p>
            <a:pPr algn="just">
              <a:lnSpc>
                <a:spcPts val="2300"/>
              </a:lnSpc>
            </a:pPr>
            <a:r>
              <a:rPr lang="en-US" sz="2000" dirty="0" smtClean="0"/>
              <a:t>Se </a:t>
            </a:r>
            <a:r>
              <a:rPr lang="en-US" sz="2000" dirty="0" err="1" smtClean="0"/>
              <a:t>completan</a:t>
            </a:r>
            <a:r>
              <a:rPr lang="en-US" sz="2000" dirty="0" smtClean="0"/>
              <a:t> </a:t>
            </a:r>
            <a:r>
              <a:rPr lang="en-US" sz="2000" dirty="0" err="1" smtClean="0"/>
              <a:t>una</a:t>
            </a:r>
            <a:r>
              <a:rPr lang="en-US" sz="2000" dirty="0" smtClean="0"/>
              <a:t> </a:t>
            </a:r>
            <a:r>
              <a:rPr lang="en-US" sz="2000" dirty="0" err="1" smtClean="0"/>
              <a:t>serie</a:t>
            </a:r>
            <a:r>
              <a:rPr lang="en-US" sz="2000" dirty="0" smtClean="0"/>
              <a:t> de </a:t>
            </a:r>
            <a:r>
              <a:rPr lang="en-US" sz="2000" dirty="0" err="1" smtClean="0"/>
              <a:t>pruebas</a:t>
            </a:r>
            <a:r>
              <a:rPr lang="en-US" sz="2000" dirty="0" smtClean="0"/>
              <a:t> para </a:t>
            </a:r>
            <a:r>
              <a:rPr lang="en-US" sz="2000" dirty="0" err="1" smtClean="0"/>
              <a:t>demostrar</a:t>
            </a:r>
            <a:r>
              <a:rPr lang="en-US" sz="2000" dirty="0" smtClean="0"/>
              <a:t> que el </a:t>
            </a:r>
            <a:r>
              <a:rPr lang="en-US" sz="2000" dirty="0" err="1" smtClean="0"/>
              <a:t>producto</a:t>
            </a:r>
            <a:r>
              <a:rPr lang="en-US" sz="2000" dirty="0" smtClean="0"/>
              <a:t> </a:t>
            </a:r>
            <a:r>
              <a:rPr lang="en-US" sz="2000" dirty="0" err="1" smtClean="0"/>
              <a:t>es</a:t>
            </a:r>
            <a:r>
              <a:rPr lang="en-US" sz="2000" dirty="0" smtClean="0"/>
              <a:t> </a:t>
            </a:r>
            <a:r>
              <a:rPr lang="en-US" sz="2000" dirty="0" err="1" smtClean="0"/>
              <a:t>seguro</a:t>
            </a:r>
            <a:r>
              <a:rPr lang="en-US" sz="2000" dirty="0" smtClean="0"/>
              <a:t> </a:t>
            </a:r>
            <a:r>
              <a:rPr lang="en-US" sz="2000" dirty="0" err="1" smtClean="0"/>
              <a:t>cuando</a:t>
            </a:r>
            <a:r>
              <a:rPr lang="en-US" sz="2000" dirty="0" smtClean="0"/>
              <a:t> se </a:t>
            </a:r>
            <a:r>
              <a:rPr lang="en-US" sz="2000" dirty="0" err="1" smtClean="0"/>
              <a:t>usa</a:t>
            </a:r>
            <a:r>
              <a:rPr lang="en-US" sz="2000" dirty="0" smtClean="0"/>
              <a:t> para la </a:t>
            </a:r>
            <a:r>
              <a:rPr lang="en-US" sz="2000" dirty="0" err="1" smtClean="0"/>
              <a:t>Aplicación</a:t>
            </a:r>
            <a:r>
              <a:rPr lang="en-US" sz="2000" dirty="0" smtClean="0"/>
              <a:t> </a:t>
            </a:r>
            <a:r>
              <a:rPr lang="en-US" sz="2000" dirty="0" err="1" smtClean="0"/>
              <a:t>prevista</a:t>
            </a:r>
            <a:r>
              <a:rPr lang="en-US" sz="2000" dirty="0" smtClean="0"/>
              <a:t>. Las </a:t>
            </a:r>
            <a:r>
              <a:rPr lang="en-US" sz="2000" dirty="0" err="1" smtClean="0"/>
              <a:t>exigencias</a:t>
            </a:r>
            <a:r>
              <a:rPr lang="en-US" sz="2000" dirty="0" smtClean="0"/>
              <a:t> </a:t>
            </a:r>
            <a:r>
              <a:rPr lang="en-US" sz="2000" dirty="0" err="1" smtClean="0"/>
              <a:t>esenciales</a:t>
            </a:r>
            <a:r>
              <a:rPr lang="en-US" sz="2000" dirty="0" smtClean="0"/>
              <a:t> son que el </a:t>
            </a:r>
            <a:r>
              <a:rPr lang="en-US" sz="2000" dirty="0" err="1" smtClean="0"/>
              <a:t>relé</a:t>
            </a:r>
            <a:r>
              <a:rPr lang="en-US" sz="2000" dirty="0" smtClean="0"/>
              <a:t> de </a:t>
            </a:r>
            <a:r>
              <a:rPr lang="en-US" sz="2000" dirty="0" err="1" smtClean="0"/>
              <a:t>protección</a:t>
            </a:r>
            <a:r>
              <a:rPr lang="en-US" sz="2000" dirty="0" smtClean="0"/>
              <a:t> sea </a:t>
            </a:r>
            <a:r>
              <a:rPr lang="en-US" sz="2000" dirty="0" err="1" smtClean="0"/>
              <a:t>seguro</a:t>
            </a:r>
            <a:r>
              <a:rPr lang="en-US" sz="2000" dirty="0" smtClean="0"/>
              <a:t> y no </a:t>
            </a:r>
            <a:r>
              <a:rPr lang="en-US" sz="2000" dirty="0" err="1" smtClean="0"/>
              <a:t>provoque</a:t>
            </a:r>
            <a:r>
              <a:rPr lang="en-US" sz="2000" dirty="0" smtClean="0"/>
              <a:t> </a:t>
            </a:r>
            <a:r>
              <a:rPr lang="en-US" sz="2000" dirty="0" err="1" smtClean="0"/>
              <a:t>descargas</a:t>
            </a:r>
            <a:r>
              <a:rPr lang="en-US" sz="2000" dirty="0" smtClean="0"/>
              <a:t> </a:t>
            </a:r>
            <a:r>
              <a:rPr lang="en-US" sz="2000" dirty="0" err="1" smtClean="0"/>
              <a:t>electricas</a:t>
            </a:r>
            <a:r>
              <a:rPr lang="en-US" sz="2000" dirty="0" smtClean="0"/>
              <a:t> </a:t>
            </a:r>
            <a:r>
              <a:rPr lang="en-US" sz="2000" dirty="0" err="1" smtClean="0"/>
              <a:t>ni</a:t>
            </a:r>
            <a:r>
              <a:rPr lang="en-US" sz="2000" dirty="0" smtClean="0"/>
              <a:t> </a:t>
            </a:r>
            <a:r>
              <a:rPr lang="en-US" sz="2000" dirty="0" err="1" smtClean="0"/>
              <a:t>riesgo</a:t>
            </a:r>
            <a:r>
              <a:rPr lang="en-US" sz="2000" dirty="0" smtClean="0"/>
              <a:t> de </a:t>
            </a:r>
            <a:r>
              <a:rPr lang="en-US" sz="2000" dirty="0" err="1" smtClean="0"/>
              <a:t>incendio</a:t>
            </a:r>
            <a:r>
              <a:rPr lang="en-US" sz="2000" dirty="0" smtClean="0"/>
              <a:t> </a:t>
            </a:r>
            <a:r>
              <a:rPr lang="en-US" sz="2000" dirty="0" err="1" smtClean="0"/>
              <a:t>en</a:t>
            </a:r>
            <a:r>
              <a:rPr lang="en-US" sz="2000" dirty="0" smtClean="0"/>
              <a:t> </a:t>
            </a:r>
            <a:r>
              <a:rPr lang="en-US" sz="2000" dirty="0" err="1" smtClean="0"/>
              <a:t>circunstancias</a:t>
            </a:r>
            <a:r>
              <a:rPr lang="en-US" sz="2000" dirty="0" smtClean="0"/>
              <a:t> </a:t>
            </a:r>
            <a:r>
              <a:rPr lang="en-US" sz="2000" dirty="0" err="1" smtClean="0"/>
              <a:t>normales</a:t>
            </a:r>
            <a:r>
              <a:rPr lang="en-US" sz="2000" dirty="0" smtClean="0"/>
              <a:t> y </a:t>
            </a:r>
            <a:r>
              <a:rPr lang="en-US" sz="2000" dirty="0" err="1" smtClean="0"/>
              <a:t>en</a:t>
            </a:r>
            <a:r>
              <a:rPr lang="en-US" sz="2000" dirty="0" smtClean="0"/>
              <a:t> </a:t>
            </a:r>
            <a:r>
              <a:rPr lang="en-US" sz="2000" dirty="0" err="1" smtClean="0"/>
              <a:t>presencia</a:t>
            </a:r>
            <a:r>
              <a:rPr lang="en-US" sz="2000" dirty="0" smtClean="0"/>
              <a:t> de </a:t>
            </a:r>
            <a:r>
              <a:rPr lang="en-US" sz="2000" dirty="0" err="1" smtClean="0"/>
              <a:t>una</a:t>
            </a:r>
            <a:r>
              <a:rPr lang="en-US" sz="2000" dirty="0" smtClean="0"/>
              <a:t> sola </a:t>
            </a:r>
            <a:r>
              <a:rPr lang="en-US" sz="2000" dirty="0" err="1" smtClean="0"/>
              <a:t>falla</a:t>
            </a:r>
            <a:r>
              <a:rPr lang="en-US" sz="2000" dirty="0" smtClean="0"/>
              <a:t> Se </a:t>
            </a:r>
            <a:r>
              <a:rPr lang="en-US" sz="2000" dirty="0" err="1" smtClean="0"/>
              <a:t>pueden</a:t>
            </a:r>
            <a:r>
              <a:rPr lang="en-US" sz="2000" dirty="0" smtClean="0"/>
              <a:t> </a:t>
            </a:r>
            <a:r>
              <a:rPr lang="en-US" sz="2000" dirty="0" err="1" smtClean="0"/>
              <a:t>completar</a:t>
            </a:r>
            <a:r>
              <a:rPr lang="en-US" sz="2000" dirty="0" smtClean="0"/>
              <a:t> </a:t>
            </a:r>
            <a:r>
              <a:rPr lang="en-US" sz="2000" dirty="0" err="1" smtClean="0"/>
              <a:t>una</a:t>
            </a:r>
            <a:r>
              <a:rPr lang="en-US" sz="2000" dirty="0" smtClean="0"/>
              <a:t> </a:t>
            </a:r>
            <a:r>
              <a:rPr lang="en-US" sz="2000" dirty="0" err="1" smtClean="0"/>
              <a:t>serie</a:t>
            </a:r>
            <a:r>
              <a:rPr lang="en-US" sz="2000" dirty="0" smtClean="0"/>
              <a:t> de </a:t>
            </a:r>
            <a:r>
              <a:rPr lang="en-US" sz="2000" dirty="0" err="1" smtClean="0"/>
              <a:t>pruebas</a:t>
            </a:r>
            <a:r>
              <a:rPr lang="en-US" sz="2000" dirty="0" smtClean="0"/>
              <a:t> </a:t>
            </a:r>
            <a:r>
              <a:rPr lang="en-US" sz="2000" dirty="0" err="1" smtClean="0"/>
              <a:t>requeridas</a:t>
            </a:r>
            <a:r>
              <a:rPr lang="en-US" sz="2000" dirty="0" smtClean="0"/>
              <a:t> para </a:t>
            </a:r>
            <a:r>
              <a:rPr lang="en-US" sz="2000" dirty="0" err="1" smtClean="0"/>
              <a:t>demostrar</a:t>
            </a:r>
            <a:r>
              <a:rPr lang="en-US" sz="2000" dirty="0" smtClean="0"/>
              <a:t> </a:t>
            </a:r>
            <a:r>
              <a:rPr lang="en-US" sz="2000" dirty="0" err="1" smtClean="0"/>
              <a:t>esto</a:t>
            </a:r>
            <a:r>
              <a:rPr lang="en-US" sz="2000" dirty="0" smtClean="0"/>
              <a:t>.</a:t>
            </a:r>
          </a:p>
          <a:p>
            <a:pPr algn="just">
              <a:lnSpc>
                <a:spcPts val="2300"/>
              </a:lnSpc>
            </a:pPr>
            <a:endParaRPr lang="en-US" sz="2000" dirty="0" smtClean="0"/>
          </a:p>
          <a:p>
            <a:pPr algn="just">
              <a:lnSpc>
                <a:spcPts val="2300"/>
              </a:lnSpc>
            </a:pPr>
            <a:r>
              <a:rPr lang="en-US" sz="2000" b="1" dirty="0" smtClean="0"/>
              <a:t>SOPORTE DE TENSIÓN DIELÉCTRICA</a:t>
            </a:r>
          </a:p>
          <a:p>
            <a:pPr algn="just">
              <a:lnSpc>
                <a:spcPts val="2300"/>
              </a:lnSpc>
            </a:pPr>
            <a:endParaRPr lang="en-US" sz="2000" dirty="0" smtClean="0"/>
          </a:p>
          <a:p>
            <a:pPr algn="just">
              <a:lnSpc>
                <a:spcPts val="2300"/>
              </a:lnSpc>
            </a:pPr>
            <a:r>
              <a:rPr lang="en-US" sz="2000" dirty="0" smtClean="0"/>
              <a:t>La </a:t>
            </a:r>
            <a:r>
              <a:rPr lang="en-US" sz="2000" dirty="0" err="1" smtClean="0"/>
              <a:t>prueba</a:t>
            </a:r>
            <a:r>
              <a:rPr lang="en-US" sz="2000" dirty="0" smtClean="0"/>
              <a:t> de </a:t>
            </a:r>
            <a:r>
              <a:rPr lang="en-US" sz="2000" dirty="0" err="1" smtClean="0"/>
              <a:t>resistencia</a:t>
            </a:r>
            <a:r>
              <a:rPr lang="en-US" sz="2000" dirty="0" smtClean="0"/>
              <a:t> a la </a:t>
            </a:r>
            <a:r>
              <a:rPr lang="en-US" sz="2000" dirty="0" err="1" smtClean="0"/>
              <a:t>tensión</a:t>
            </a:r>
            <a:r>
              <a:rPr lang="en-US" sz="2000" dirty="0" smtClean="0"/>
              <a:t> </a:t>
            </a:r>
            <a:r>
              <a:rPr lang="en-US" sz="2000" dirty="0" err="1" smtClean="0"/>
              <a:t>dieléctrica</a:t>
            </a:r>
            <a:r>
              <a:rPr lang="en-US" sz="2000" dirty="0" smtClean="0"/>
              <a:t> se </a:t>
            </a:r>
            <a:r>
              <a:rPr lang="en-US" sz="2000" dirty="0" err="1" smtClean="0"/>
              <a:t>completa</a:t>
            </a:r>
            <a:r>
              <a:rPr lang="en-US" sz="2000" dirty="0" smtClean="0"/>
              <a:t> </a:t>
            </a:r>
            <a:r>
              <a:rPr lang="en-US" sz="2000" dirty="0" err="1" smtClean="0"/>
              <a:t>como</a:t>
            </a:r>
            <a:r>
              <a:rPr lang="en-US" sz="2000" dirty="0" smtClean="0"/>
              <a:t> </a:t>
            </a:r>
            <a:r>
              <a:rPr lang="en-US" sz="2000" dirty="0" err="1" smtClean="0"/>
              <a:t>una</a:t>
            </a:r>
            <a:r>
              <a:rPr lang="en-US" sz="2000" dirty="0" smtClean="0"/>
              <a:t> </a:t>
            </a:r>
            <a:r>
              <a:rPr lang="en-US" sz="2000" dirty="0" err="1" smtClean="0"/>
              <a:t>prueba</a:t>
            </a:r>
            <a:r>
              <a:rPr lang="en-US" sz="2000" dirty="0" smtClean="0"/>
              <a:t> de </a:t>
            </a:r>
            <a:r>
              <a:rPr lang="en-US" sz="2000" dirty="0" err="1" smtClean="0"/>
              <a:t>rutina</a:t>
            </a:r>
            <a:r>
              <a:rPr lang="en-US" sz="2000" dirty="0" smtClean="0"/>
              <a:t>, </a:t>
            </a:r>
            <a:r>
              <a:rPr lang="en-US" sz="2000" dirty="0" err="1" smtClean="0"/>
              <a:t>es</a:t>
            </a:r>
            <a:r>
              <a:rPr lang="en-US" sz="2000" dirty="0" smtClean="0"/>
              <a:t> </a:t>
            </a:r>
            <a:r>
              <a:rPr lang="en-US" sz="2000" dirty="0" err="1" smtClean="0"/>
              <a:t>decir</a:t>
            </a:r>
            <a:r>
              <a:rPr lang="en-US" sz="2000" dirty="0" smtClean="0"/>
              <a:t>, </a:t>
            </a:r>
            <a:r>
              <a:rPr lang="en-US" sz="2000" dirty="0" err="1" smtClean="0"/>
              <a:t>en</a:t>
            </a:r>
            <a:r>
              <a:rPr lang="en-US" sz="2000" dirty="0" smtClean="0"/>
              <a:t> </a:t>
            </a:r>
            <a:r>
              <a:rPr lang="en-US" sz="2000" dirty="0" err="1" smtClean="0"/>
              <a:t>cada</a:t>
            </a:r>
            <a:r>
              <a:rPr lang="en-US" sz="2000" dirty="0" smtClean="0"/>
              <a:t> </a:t>
            </a:r>
            <a:r>
              <a:rPr lang="en-US" sz="2000" dirty="0" err="1" smtClean="0"/>
              <a:t>unidad</a:t>
            </a:r>
            <a:r>
              <a:rPr lang="en-US" sz="2000" dirty="0" smtClean="0"/>
              <a:t> antes del </a:t>
            </a:r>
            <a:r>
              <a:rPr lang="en-US" sz="2000" dirty="0" err="1" smtClean="0"/>
              <a:t>envío</a:t>
            </a:r>
            <a:r>
              <a:rPr lang="en-US" sz="2000" dirty="0" smtClean="0"/>
              <a:t>. El </a:t>
            </a:r>
            <a:r>
              <a:rPr lang="en-US" sz="2000" dirty="0" err="1" smtClean="0"/>
              <a:t>objetivo</a:t>
            </a:r>
            <a:r>
              <a:rPr lang="en-US" sz="2000" dirty="0" smtClean="0"/>
              <a:t> de </a:t>
            </a:r>
            <a:r>
              <a:rPr lang="en-US" sz="2000" dirty="0" err="1" smtClean="0"/>
              <a:t>esta</a:t>
            </a:r>
            <a:r>
              <a:rPr lang="en-US" sz="2000" dirty="0" smtClean="0"/>
              <a:t> </a:t>
            </a:r>
            <a:r>
              <a:rPr lang="en-US" sz="2000" dirty="0" err="1" smtClean="0"/>
              <a:t>prueba</a:t>
            </a:r>
            <a:r>
              <a:rPr lang="en-US" sz="2000" dirty="0" smtClean="0"/>
              <a:t> </a:t>
            </a:r>
            <a:r>
              <a:rPr lang="en-US" sz="2000" dirty="0" err="1" smtClean="0"/>
              <a:t>es</a:t>
            </a:r>
            <a:r>
              <a:rPr lang="en-US" sz="2000" dirty="0" smtClean="0"/>
              <a:t> </a:t>
            </a:r>
            <a:r>
              <a:rPr lang="en-US" sz="2000" dirty="0" err="1" smtClean="0"/>
              <a:t>asegurarse</a:t>
            </a:r>
            <a:r>
              <a:rPr lang="en-US" sz="2000" dirty="0" smtClean="0"/>
              <a:t> de que la </a:t>
            </a:r>
            <a:r>
              <a:rPr lang="en-US" sz="2000" dirty="0" err="1" smtClean="0"/>
              <a:t>construcción</a:t>
            </a:r>
            <a:r>
              <a:rPr lang="en-US" sz="2000" dirty="0" smtClean="0"/>
              <a:t> del </a:t>
            </a:r>
            <a:r>
              <a:rPr lang="en-US" sz="2000" dirty="0" err="1" smtClean="0"/>
              <a:t>producto</a:t>
            </a:r>
            <a:r>
              <a:rPr lang="en-US" sz="2000" dirty="0" smtClean="0"/>
              <a:t> sea la </a:t>
            </a:r>
            <a:r>
              <a:rPr lang="en-US" sz="2000" dirty="0" err="1" smtClean="0"/>
              <a:t>prevista</a:t>
            </a:r>
            <a:r>
              <a:rPr lang="en-US" sz="2000" dirty="0" smtClean="0"/>
              <a:t> </a:t>
            </a:r>
            <a:r>
              <a:rPr lang="en-US" sz="2000" dirty="0" err="1" smtClean="0"/>
              <a:t>por</a:t>
            </a:r>
            <a:r>
              <a:rPr lang="en-US" sz="2000" dirty="0" smtClean="0"/>
              <a:t> el </a:t>
            </a:r>
            <a:r>
              <a:rPr lang="en-US" sz="2000" dirty="0" err="1" smtClean="0"/>
              <a:t>diseño</a:t>
            </a:r>
            <a:r>
              <a:rPr lang="en-US" sz="2000" dirty="0" smtClean="0"/>
              <a:t>. </a:t>
            </a:r>
            <a:r>
              <a:rPr lang="en-US" sz="2000" dirty="0" err="1" smtClean="0"/>
              <a:t>Esto</a:t>
            </a:r>
            <a:r>
              <a:rPr lang="en-US" sz="2000" dirty="0" smtClean="0"/>
              <a:t> se </a:t>
            </a:r>
            <a:r>
              <a:rPr lang="en-US" sz="2000" dirty="0" err="1" smtClean="0"/>
              <a:t>logra</a:t>
            </a:r>
            <a:r>
              <a:rPr lang="en-US" sz="2000" dirty="0" smtClean="0"/>
              <a:t> </a:t>
            </a:r>
            <a:r>
              <a:rPr lang="en-US" sz="2000" dirty="0" err="1" smtClean="0"/>
              <a:t>verificando</a:t>
            </a:r>
            <a:r>
              <a:rPr lang="en-US" sz="2000" dirty="0" smtClean="0"/>
              <a:t> la </a:t>
            </a:r>
            <a:r>
              <a:rPr lang="en-US" sz="2000" dirty="0" err="1" smtClean="0"/>
              <a:t>holgura</a:t>
            </a:r>
            <a:r>
              <a:rPr lang="en-US" sz="2000" dirty="0" smtClean="0"/>
              <a:t> </a:t>
            </a:r>
            <a:r>
              <a:rPr lang="en-US" sz="2000" dirty="0" err="1" smtClean="0"/>
              <a:t>en</a:t>
            </a:r>
            <a:r>
              <a:rPr lang="en-US" sz="2000" dirty="0" smtClean="0"/>
              <a:t> el </a:t>
            </a:r>
            <a:r>
              <a:rPr lang="en-US" sz="2000" dirty="0" err="1" smtClean="0"/>
              <a:t>aire</a:t>
            </a:r>
            <a:r>
              <a:rPr lang="en-US" sz="2000" dirty="0" smtClean="0"/>
              <a:t>, lo que </a:t>
            </a:r>
            <a:r>
              <a:rPr lang="en-US" sz="2000" dirty="0" err="1" smtClean="0"/>
              <a:t>garantiza</a:t>
            </a:r>
            <a:r>
              <a:rPr lang="en-US" sz="2000" dirty="0" smtClean="0"/>
              <a:t> que el product sea ​​</a:t>
            </a:r>
            <a:r>
              <a:rPr lang="en-US" sz="2000" dirty="0" err="1" smtClean="0"/>
              <a:t>seguro</a:t>
            </a:r>
            <a:r>
              <a:rPr lang="en-US" sz="2000" dirty="0" smtClean="0"/>
              <a:t> para </a:t>
            </a:r>
            <a:r>
              <a:rPr lang="en-US" sz="2000" dirty="0" err="1" smtClean="0"/>
              <a:t>trabajar</a:t>
            </a:r>
            <a:r>
              <a:rPr lang="en-US" sz="2000" dirty="0" smtClean="0"/>
              <a:t> </a:t>
            </a:r>
            <a:r>
              <a:rPr lang="en-US" sz="2000" dirty="0" err="1" smtClean="0"/>
              <a:t>en</a:t>
            </a:r>
            <a:r>
              <a:rPr lang="en-US" sz="2000" dirty="0" smtClean="0"/>
              <a:t> </a:t>
            </a:r>
            <a:r>
              <a:rPr lang="en-US" sz="2000" dirty="0" err="1" smtClean="0"/>
              <a:t>condiciones</a:t>
            </a:r>
            <a:r>
              <a:rPr lang="en-US" sz="2000" dirty="0" smtClean="0"/>
              <a:t> </a:t>
            </a:r>
            <a:r>
              <a:rPr lang="en-US" sz="2000" dirty="0" err="1" smtClean="0"/>
              <a:t>normales</a:t>
            </a:r>
            <a:r>
              <a:rPr lang="en-US" sz="2000" dirty="0" smtClean="0"/>
              <a:t> de </a:t>
            </a:r>
            <a:r>
              <a:rPr lang="en-US" sz="2000" dirty="0" err="1" smtClean="0"/>
              <a:t>uso</a:t>
            </a:r>
            <a:r>
              <a:rPr lang="en-US" sz="2000" dirty="0" smtClean="0"/>
              <a:t>. Las </a:t>
            </a:r>
            <a:r>
              <a:rPr lang="en-US" sz="2000" dirty="0" err="1" smtClean="0"/>
              <a:t>siguientes</a:t>
            </a:r>
            <a:r>
              <a:rPr lang="en-US" sz="2000" dirty="0" smtClean="0"/>
              <a:t> </a:t>
            </a:r>
            <a:r>
              <a:rPr lang="en-US" sz="2000" dirty="0" err="1" smtClean="0"/>
              <a:t>pruebas</a:t>
            </a:r>
            <a:r>
              <a:rPr lang="en-US" sz="2000" dirty="0" smtClean="0"/>
              <a:t> se </a:t>
            </a:r>
            <a:r>
              <a:rPr lang="en-US" sz="2000" dirty="0" err="1" smtClean="0"/>
              <a:t>completan</a:t>
            </a:r>
            <a:r>
              <a:rPr lang="en-US" sz="2000" dirty="0" smtClean="0"/>
              <a:t> a </a:t>
            </a:r>
            <a:r>
              <a:rPr lang="en-US" sz="2000" dirty="0" err="1" smtClean="0"/>
              <a:t>menos</a:t>
            </a:r>
            <a:r>
              <a:rPr lang="en-US" sz="2000" dirty="0" smtClean="0"/>
              <a:t> que se define a </a:t>
            </a:r>
            <a:r>
              <a:rPr lang="en-US" sz="2000" dirty="0" err="1" smtClean="0"/>
              <a:t>contrario</a:t>
            </a:r>
            <a:r>
              <a:rPr lang="en-US" sz="2000" dirty="0" smtClean="0"/>
              <a:t> </a:t>
            </a:r>
            <a:r>
              <a:rPr lang="en-US" sz="2000" dirty="0" err="1" smtClean="0"/>
              <a:t>en</a:t>
            </a:r>
            <a:r>
              <a:rPr lang="en-US" sz="2000" dirty="0" smtClean="0"/>
              <a:t> la </a:t>
            </a:r>
            <a:r>
              <a:rPr lang="en-US" sz="2000" dirty="0" err="1" smtClean="0"/>
              <a:t>documentación</a:t>
            </a:r>
            <a:r>
              <a:rPr lang="en-US" sz="2000" dirty="0" smtClean="0"/>
              <a:t> del </a:t>
            </a:r>
            <a:r>
              <a:rPr lang="en-US" sz="2000" dirty="0" err="1" smtClean="0"/>
              <a:t>producto</a:t>
            </a:r>
            <a:r>
              <a:rPr lang="en-US" sz="2000" dirty="0" smtClean="0"/>
              <a:t>:</a:t>
            </a:r>
          </a:p>
          <a:p>
            <a:pPr algn="just">
              <a:lnSpc>
                <a:spcPts val="2300"/>
              </a:lnSpc>
            </a:pPr>
            <a:endParaRPr lang="en-US" sz="2000" dirty="0" smtClean="0"/>
          </a:p>
          <a:p>
            <a:pPr marL="285750" indent="-285750" algn="just">
              <a:lnSpc>
                <a:spcPts val="2300"/>
              </a:lnSpc>
              <a:buFontTx/>
              <a:buChar char="-"/>
            </a:pPr>
            <a:r>
              <a:rPr lang="en-US" sz="2000" dirty="0" smtClean="0"/>
              <a:t>1,0 kV </a:t>
            </a:r>
            <a:r>
              <a:rPr lang="en-US" sz="2000" dirty="0" err="1" smtClean="0"/>
              <a:t>rms</a:t>
            </a:r>
            <a:r>
              <a:rPr lang="en-US" sz="2000" dirty="0" smtClean="0"/>
              <a:t>, 50/60 Hz </a:t>
            </a:r>
            <a:r>
              <a:rPr lang="en-US" sz="2000" dirty="0" err="1" smtClean="0"/>
              <a:t>durante</a:t>
            </a:r>
            <a:r>
              <a:rPr lang="en-US" sz="2000" dirty="0" smtClean="0"/>
              <a:t> 1 </a:t>
            </a:r>
            <a:r>
              <a:rPr lang="en-US" sz="2000" dirty="0" err="1" smtClean="0"/>
              <a:t>minuto</a:t>
            </a:r>
            <a:r>
              <a:rPr lang="en-US" sz="2000" dirty="0" smtClean="0"/>
              <a:t> a </a:t>
            </a:r>
            <a:r>
              <a:rPr lang="en-US" sz="2000" dirty="0" err="1" smtClean="0"/>
              <a:t>través</a:t>
            </a:r>
            <a:r>
              <a:rPr lang="en-US" sz="2000" dirty="0" smtClean="0"/>
              <a:t> de </a:t>
            </a:r>
            <a:r>
              <a:rPr lang="en-US" sz="2000" dirty="0" err="1" smtClean="0"/>
              <a:t>los</a:t>
            </a:r>
            <a:r>
              <a:rPr lang="en-US" sz="2000" dirty="0" smtClean="0"/>
              <a:t> </a:t>
            </a:r>
            <a:r>
              <a:rPr lang="en-US" sz="2000" dirty="0" err="1" smtClean="0"/>
              <a:t>contactos</a:t>
            </a:r>
            <a:r>
              <a:rPr lang="en-US" sz="2000" dirty="0" smtClean="0"/>
              <a:t> </a:t>
            </a:r>
            <a:r>
              <a:rPr lang="en-US" sz="2000" dirty="0" err="1" smtClean="0"/>
              <a:t>normalmente</a:t>
            </a:r>
            <a:r>
              <a:rPr lang="en-US" sz="2000" dirty="0" smtClean="0"/>
              <a:t> </a:t>
            </a:r>
            <a:r>
              <a:rPr lang="en-US" sz="2000" dirty="0" err="1" smtClean="0"/>
              <a:t>abiertos</a:t>
            </a:r>
            <a:r>
              <a:rPr lang="en-US" sz="2000" dirty="0" smtClean="0"/>
              <a:t> de </a:t>
            </a:r>
            <a:r>
              <a:rPr lang="en-US" sz="2000" dirty="0" err="1" smtClean="0"/>
              <a:t>los</a:t>
            </a:r>
            <a:r>
              <a:rPr lang="en-US" sz="2000" dirty="0" smtClean="0"/>
              <a:t> </a:t>
            </a:r>
            <a:r>
              <a:rPr lang="en-US" sz="2000" dirty="0" err="1" smtClean="0"/>
              <a:t>reles</a:t>
            </a:r>
            <a:r>
              <a:rPr lang="en-US" sz="2000" dirty="0" smtClean="0"/>
              <a:t> de </a:t>
            </a:r>
            <a:r>
              <a:rPr lang="en-US" sz="2000" dirty="0" err="1" smtClean="0"/>
              <a:t>proteccion</a:t>
            </a:r>
            <a:r>
              <a:rPr lang="en-US" sz="2000" dirty="0" smtClean="0"/>
              <a:t> de </a:t>
            </a:r>
            <a:r>
              <a:rPr lang="en-US" sz="2000" dirty="0" err="1" smtClean="0"/>
              <a:t>salida</a:t>
            </a:r>
            <a:r>
              <a:rPr lang="en-US" sz="2000" dirty="0" smtClean="0"/>
              <a:t> de </a:t>
            </a:r>
            <a:r>
              <a:rPr lang="en-US" sz="2000" dirty="0" err="1" smtClean="0"/>
              <a:t>conmutacion</a:t>
            </a:r>
            <a:r>
              <a:rPr lang="en-US" sz="2000" dirty="0" smtClean="0"/>
              <a:t> o </a:t>
            </a:r>
            <a:r>
              <a:rPr lang="en-US" sz="2000" dirty="0" err="1" smtClean="0"/>
              <a:t>vigilancia</a:t>
            </a:r>
            <a:r>
              <a:rPr lang="en-US" sz="2000" dirty="0" smtClean="0"/>
              <a:t>, </a:t>
            </a:r>
            <a:r>
              <a:rPr lang="en-US" sz="2000" dirty="0" err="1" smtClean="0"/>
              <a:t>en</a:t>
            </a:r>
            <a:r>
              <a:rPr lang="en-US" sz="2000" dirty="0" smtClean="0"/>
              <a:t> </a:t>
            </a:r>
            <a:r>
              <a:rPr lang="en-US" sz="2000" dirty="0" err="1" smtClean="0"/>
              <a:t>línea</a:t>
            </a:r>
            <a:r>
              <a:rPr lang="en-US" sz="2000" dirty="0" smtClean="0"/>
              <a:t> con IEC 60255-27 </a:t>
            </a:r>
            <a:r>
              <a:rPr lang="en-US" sz="2000" dirty="0" err="1" smtClean="0"/>
              <a:t>permitir</a:t>
            </a:r>
            <a:r>
              <a:rPr lang="en-US" sz="2000" dirty="0" smtClean="0"/>
              <a:t> un </a:t>
            </a:r>
            <a:r>
              <a:rPr lang="en-US" sz="2000" dirty="0" err="1" smtClean="0"/>
              <a:t>rendimiento</a:t>
            </a:r>
            <a:r>
              <a:rPr lang="en-US" sz="2000" dirty="0" smtClean="0"/>
              <a:t> de </a:t>
            </a:r>
            <a:r>
              <a:rPr lang="en-US" sz="2000" dirty="0" err="1" smtClean="0"/>
              <a:t>producción</a:t>
            </a:r>
            <a:r>
              <a:rPr lang="en-US" sz="2000" dirty="0" smtClean="0"/>
              <a:t> </a:t>
            </a:r>
            <a:r>
              <a:rPr lang="en-US" sz="2000" dirty="0" err="1" smtClean="0"/>
              <a:t>razonable</a:t>
            </a:r>
            <a:r>
              <a:rPr lang="en-US" sz="2000" dirty="0" smtClean="0"/>
              <a:t>.</a:t>
            </a:r>
          </a:p>
          <a:p>
            <a:pPr marL="285750" indent="-285750" algn="just">
              <a:lnSpc>
                <a:spcPts val="2300"/>
              </a:lnSpc>
              <a:buFontTx/>
              <a:buChar char="-"/>
            </a:pPr>
            <a:endParaRPr lang="en-US" sz="2000" dirty="0" smtClean="0"/>
          </a:p>
          <a:p>
            <a:pPr marL="285750" indent="-285750" algn="just">
              <a:lnSpc>
                <a:spcPts val="2300"/>
              </a:lnSpc>
              <a:buFontTx/>
              <a:buChar char="-"/>
            </a:pPr>
            <a:r>
              <a:rPr lang="en-US" sz="2000" dirty="0" smtClean="0"/>
              <a:t>1,5 kV </a:t>
            </a:r>
            <a:r>
              <a:rPr lang="en-US" sz="2000" dirty="0" err="1" smtClean="0"/>
              <a:t>rms</a:t>
            </a:r>
            <a:r>
              <a:rPr lang="en-US" sz="2000" dirty="0" smtClean="0"/>
              <a:t>, 50/60 Hz </a:t>
            </a:r>
            <a:r>
              <a:rPr lang="en-US" sz="2000" dirty="0" err="1" smtClean="0"/>
              <a:t>durante</a:t>
            </a:r>
            <a:r>
              <a:rPr lang="en-US" sz="2000" dirty="0" smtClean="0"/>
              <a:t> 1 </a:t>
            </a:r>
            <a:r>
              <a:rPr lang="en-US" sz="2000" dirty="0" err="1" smtClean="0"/>
              <a:t>minuto</a:t>
            </a:r>
            <a:r>
              <a:rPr lang="en-US" sz="2000" dirty="0" smtClean="0"/>
              <a:t> a </a:t>
            </a:r>
            <a:r>
              <a:rPr lang="en-US" sz="2000" dirty="0" err="1" smtClean="0"/>
              <a:t>través</a:t>
            </a:r>
            <a:r>
              <a:rPr lang="en-US" sz="2000" dirty="0" smtClean="0"/>
              <a:t> de </a:t>
            </a:r>
            <a:r>
              <a:rPr lang="en-US" sz="2000" dirty="0" err="1" smtClean="0"/>
              <a:t>contactos</a:t>
            </a:r>
            <a:r>
              <a:rPr lang="en-US" sz="2000" dirty="0" smtClean="0"/>
              <a:t> </a:t>
            </a:r>
            <a:r>
              <a:rPr lang="en-US" sz="2000" dirty="0" err="1" smtClean="0"/>
              <a:t>normalmente</a:t>
            </a:r>
            <a:r>
              <a:rPr lang="en-US" sz="2000" dirty="0" smtClean="0"/>
              <a:t> </a:t>
            </a:r>
            <a:r>
              <a:rPr lang="en-US" sz="2000" dirty="0" err="1" smtClean="0"/>
              <a:t>abiertos</a:t>
            </a:r>
            <a:r>
              <a:rPr lang="en-US" sz="2000" dirty="0" smtClean="0"/>
              <a:t> </a:t>
            </a:r>
            <a:r>
              <a:rPr lang="en-US" sz="2000" dirty="0" err="1" smtClean="0"/>
              <a:t>destinados</a:t>
            </a:r>
            <a:r>
              <a:rPr lang="en-US" sz="2000" dirty="0" smtClean="0"/>
              <a:t> a</a:t>
            </a:r>
          </a:p>
          <a:p>
            <a:pPr algn="just">
              <a:lnSpc>
                <a:spcPts val="2300"/>
              </a:lnSpc>
            </a:pPr>
            <a:r>
              <a:rPr lang="en-US" sz="2000" dirty="0" smtClean="0"/>
              <a:t>la </a:t>
            </a:r>
            <a:r>
              <a:rPr lang="en-US" sz="2000" dirty="0" err="1" smtClean="0"/>
              <a:t>conexión</a:t>
            </a:r>
            <a:r>
              <a:rPr lang="en-US" sz="2000" dirty="0" smtClean="0"/>
              <a:t> a </a:t>
            </a:r>
            <a:r>
              <a:rPr lang="en-US" sz="2000" dirty="0" err="1" smtClean="0"/>
              <a:t>circuitos</a:t>
            </a:r>
            <a:r>
              <a:rPr lang="en-US" sz="2000" dirty="0" smtClean="0"/>
              <a:t> de </a:t>
            </a:r>
            <a:r>
              <a:rPr lang="en-US" sz="2000" dirty="0" err="1" smtClean="0"/>
              <a:t>disparo</a:t>
            </a:r>
            <a:r>
              <a:rPr lang="en-US" sz="2000" dirty="0" smtClean="0"/>
              <a:t>, </a:t>
            </a:r>
            <a:r>
              <a:rPr lang="en-US" sz="2000" dirty="0" err="1" smtClean="0"/>
              <a:t>en</a:t>
            </a:r>
            <a:r>
              <a:rPr lang="en-US" sz="2000" dirty="0" smtClean="0"/>
              <a:t> </a:t>
            </a:r>
            <a:r>
              <a:rPr lang="en-US" sz="2000" dirty="0" err="1" smtClean="0"/>
              <a:t>línea</a:t>
            </a:r>
            <a:r>
              <a:rPr lang="en-US" sz="2000" dirty="0" smtClean="0"/>
              <a:t> con ANSI/IEEE C37.90 21-9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381000" y="821687"/>
            <a:ext cx="12573000" cy="40344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2160"/>
              </a:lnSpc>
              <a:spcBef>
                <a:spcPts val="100"/>
              </a:spcBef>
              <a:tabLst>
                <a:tab pos="227965" algn="l"/>
              </a:tabLst>
            </a:pPr>
            <a:r>
              <a:rPr sz="1150" spc="-50" dirty="0">
                <a:solidFill>
                  <a:srgbClr val="1A3360"/>
                </a:solidFill>
                <a:latin typeface="Arial Unicode MS"/>
                <a:cs typeface="Arial Unicode MS"/>
              </a:rPr>
              <a:t>-</a:t>
            </a:r>
            <a:r>
              <a:rPr sz="1150" dirty="0">
                <a:solidFill>
                  <a:srgbClr val="1A3360"/>
                </a:solidFill>
                <a:latin typeface="Arial Unicode MS"/>
                <a:cs typeface="Arial Unicode MS"/>
              </a:rPr>
              <a:t>	</a:t>
            </a:r>
            <a:r>
              <a:rPr dirty="0">
                <a:latin typeface="Arial Unicode MS"/>
                <a:cs typeface="Arial Unicode MS"/>
              </a:rPr>
              <a:t>2,0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kV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rms,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50/60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Hz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durante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1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spc="55" dirty="0">
                <a:latin typeface="Arial Unicode MS"/>
                <a:cs typeface="Arial Unicode MS"/>
              </a:rPr>
              <a:t>minuto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entre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todos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terminales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tierra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caja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spc="-50" dirty="0">
                <a:latin typeface="Arial Unicode MS"/>
                <a:cs typeface="Arial Unicode MS"/>
              </a:rPr>
              <a:t>y</a:t>
            </a:r>
            <a:endParaRPr dirty="0">
              <a:latin typeface="Arial Unicode MS"/>
              <a:cs typeface="Arial Unicode MS"/>
            </a:endParaRPr>
          </a:p>
          <a:p>
            <a:pPr marL="227965" marR="5715" algn="just">
              <a:lnSpc>
                <a:spcPts val="2160"/>
              </a:lnSpc>
              <a:spcBef>
                <a:spcPts val="40"/>
              </a:spcBef>
            </a:pPr>
            <a:r>
              <a:rPr dirty="0">
                <a:latin typeface="Arial Unicode MS"/>
                <a:cs typeface="Arial Unicode MS"/>
              </a:rPr>
              <a:t>también</a:t>
            </a:r>
            <a:r>
              <a:rPr spc="1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entre</a:t>
            </a:r>
            <a:r>
              <a:rPr spc="1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circuitos</a:t>
            </a:r>
            <a:r>
              <a:rPr spc="1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independientes,</a:t>
            </a:r>
            <a:r>
              <a:rPr spc="1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acuerdo</a:t>
            </a:r>
            <a:r>
              <a:rPr spc="1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</a:t>
            </a:r>
            <a:r>
              <a:rPr spc="160" dirty="0">
                <a:latin typeface="Arial Unicode MS"/>
                <a:cs typeface="Arial Unicode MS"/>
              </a:rPr>
              <a:t> </a:t>
            </a:r>
            <a:r>
              <a:rPr spc="-50" dirty="0">
                <a:latin typeface="Arial Unicode MS"/>
                <a:cs typeface="Arial Unicode MS"/>
              </a:rPr>
              <a:t>IEC</a:t>
            </a:r>
            <a:r>
              <a:rPr spc="1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60255-27.</a:t>
            </a:r>
            <a:r>
              <a:rPr spc="1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Algunos</a:t>
            </a:r>
            <a:r>
              <a:rPr spc="1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circuitos</a:t>
            </a:r>
            <a:r>
              <a:rPr spc="160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de </a:t>
            </a:r>
            <a:r>
              <a:rPr dirty="0">
                <a:latin typeface="Arial Unicode MS"/>
                <a:cs typeface="Arial Unicode MS"/>
              </a:rPr>
              <a:t>comunicación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omiten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esta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prueba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tienen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demandas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prueba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modificadas,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spc="25" dirty="0">
                <a:latin typeface="Arial Unicode MS"/>
                <a:cs typeface="Arial Unicode MS"/>
              </a:rPr>
              <a:t>por </a:t>
            </a:r>
            <a:r>
              <a:rPr dirty="0">
                <a:latin typeface="Arial Unicode MS"/>
                <a:cs typeface="Arial Unicode MS"/>
              </a:rPr>
              <a:t>ejemplo,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aquellos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que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usan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conectores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spc="50" dirty="0">
                <a:latin typeface="Arial Unicode MS"/>
                <a:cs typeface="Arial Unicode MS"/>
              </a:rPr>
              <a:t>tipo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D</a:t>
            </a:r>
            <a:r>
              <a:rPr spc="-25" dirty="0" smtClean="0">
                <a:latin typeface="Arial Unicode MS"/>
                <a:cs typeface="Arial Unicode MS"/>
              </a:rPr>
              <a:t>.</a:t>
            </a:r>
            <a:endParaRPr lang="es-ES" spc="-25" dirty="0" smtClean="0">
              <a:latin typeface="Arial Unicode MS"/>
              <a:cs typeface="Arial Unicode MS"/>
            </a:endParaRPr>
          </a:p>
          <a:p>
            <a:pPr marL="227965" marR="5715" algn="just">
              <a:lnSpc>
                <a:spcPts val="2160"/>
              </a:lnSpc>
              <a:spcBef>
                <a:spcPts val="40"/>
              </a:spcBef>
            </a:pPr>
            <a:endParaRPr lang="es-ES" spc="-25" dirty="0">
              <a:latin typeface="Arial Unicode MS"/>
              <a:cs typeface="Arial Unicode MS"/>
            </a:endParaRPr>
          </a:p>
          <a:p>
            <a:pPr marL="12700" algn="just">
              <a:lnSpc>
                <a:spcPts val="2160"/>
              </a:lnSpc>
              <a:spcBef>
                <a:spcPts val="100"/>
              </a:spcBef>
            </a:pPr>
            <a:r>
              <a:rPr lang="es-ES" b="1" spc="-50" dirty="0" smtClean="0">
                <a:latin typeface="Arial"/>
                <a:cs typeface="Arial"/>
              </a:rPr>
              <a:t>SOPORTE</a:t>
            </a:r>
            <a:r>
              <a:rPr lang="es-ES" b="1" spc="5" dirty="0" smtClean="0">
                <a:latin typeface="Arial"/>
                <a:cs typeface="Arial"/>
              </a:rPr>
              <a:t> </a:t>
            </a:r>
            <a:r>
              <a:rPr lang="es-ES" b="1" spc="-50" dirty="0" smtClean="0">
                <a:latin typeface="Arial"/>
                <a:cs typeface="Arial"/>
              </a:rPr>
              <a:t>DE</a:t>
            </a:r>
            <a:r>
              <a:rPr lang="es-ES" b="1" spc="5" dirty="0" smtClean="0">
                <a:latin typeface="Arial"/>
                <a:cs typeface="Arial"/>
              </a:rPr>
              <a:t> </a:t>
            </a:r>
            <a:r>
              <a:rPr lang="es-ES" b="1" dirty="0" smtClean="0">
                <a:latin typeface="Arial"/>
                <a:cs typeface="Arial"/>
              </a:rPr>
              <a:t>AISLAMIENTO</a:t>
            </a:r>
            <a:r>
              <a:rPr lang="es-ES" b="1" spc="10" dirty="0" smtClean="0">
                <a:latin typeface="Arial"/>
                <a:cs typeface="Arial"/>
              </a:rPr>
              <a:t> </a:t>
            </a:r>
            <a:r>
              <a:rPr lang="es-ES" b="1" spc="-50" dirty="0" smtClean="0">
                <a:latin typeface="Arial"/>
                <a:cs typeface="Arial"/>
              </a:rPr>
              <a:t>PARA</a:t>
            </a:r>
            <a:r>
              <a:rPr lang="es-ES" b="1" spc="5" dirty="0" smtClean="0">
                <a:latin typeface="Arial"/>
                <a:cs typeface="Arial"/>
              </a:rPr>
              <a:t> </a:t>
            </a:r>
            <a:r>
              <a:rPr lang="es-ES" b="1" spc="-10" dirty="0" smtClean="0">
                <a:latin typeface="Arial"/>
                <a:cs typeface="Arial"/>
              </a:rPr>
              <a:t>SOBRETENSIONES</a:t>
            </a:r>
            <a:endParaRPr lang="es-ES" dirty="0" smtClean="0">
              <a:latin typeface="Arial"/>
              <a:cs typeface="Arial"/>
            </a:endParaRPr>
          </a:p>
          <a:p>
            <a:pPr marL="12700" marR="5080" algn="just">
              <a:lnSpc>
                <a:spcPts val="2160"/>
              </a:lnSpc>
              <a:spcBef>
                <a:spcPts val="550"/>
              </a:spcBef>
            </a:pPr>
            <a:r>
              <a:rPr lang="es-ES" spc="-35" dirty="0" smtClean="0">
                <a:latin typeface="Arial Unicode MS"/>
                <a:cs typeface="Arial Unicode MS"/>
              </a:rPr>
              <a:t>El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objetivo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prueba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spc="50" dirty="0" smtClean="0">
                <a:latin typeface="Arial Unicode MS"/>
                <a:cs typeface="Arial Unicode MS"/>
              </a:rPr>
              <a:t>tipo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resistencia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impulsos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alta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tensión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asegurarse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que </a:t>
            </a:r>
            <a:r>
              <a:rPr lang="es-ES" dirty="0" smtClean="0">
                <a:latin typeface="Arial Unicode MS"/>
                <a:cs typeface="Arial Unicode MS"/>
              </a:rPr>
              <a:t>los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circuitos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sus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elementos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resistirán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sobretensiones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sistema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potencia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creadas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spc="25" dirty="0" smtClean="0">
                <a:latin typeface="Arial Unicode MS"/>
                <a:cs typeface="Arial Unicode MS"/>
              </a:rPr>
              <a:t>por</a:t>
            </a:r>
            <a:r>
              <a:rPr lang="es-ES" spc="400" dirty="0" smtClean="0">
                <a:latin typeface="Arial Unicode MS"/>
                <a:cs typeface="Arial Unicode MS"/>
              </a:rPr>
              <a:t> </a:t>
            </a:r>
            <a:r>
              <a:rPr lang="es-ES" spc="55" dirty="0" smtClean="0">
                <a:latin typeface="Arial Unicode MS"/>
                <a:cs typeface="Arial Unicode MS"/>
              </a:rPr>
              <a:t>un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rayo.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spc="-60" dirty="0" smtClean="0">
                <a:latin typeface="Arial Unicode MS"/>
                <a:cs typeface="Arial Unicode MS"/>
              </a:rPr>
              <a:t>Se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aplican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tres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impulsos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alto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voltaje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positivos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tres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negativos,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pico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5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err="1" smtClean="0">
                <a:latin typeface="Arial Unicode MS"/>
                <a:cs typeface="Arial Unicode MS"/>
              </a:rPr>
              <a:t>kV</a:t>
            </a:r>
            <a:r>
              <a:rPr lang="es-ES" dirty="0" smtClean="0">
                <a:latin typeface="Arial Unicode MS"/>
                <a:cs typeface="Arial Unicode MS"/>
              </a:rPr>
              <a:t>,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entre </a:t>
            </a:r>
            <a:r>
              <a:rPr lang="es-ES" dirty="0" smtClean="0">
                <a:latin typeface="Arial Unicode MS"/>
                <a:cs typeface="Arial Unicode MS"/>
              </a:rPr>
              <a:t>todos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los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circuitos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tierra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caja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también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entre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las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terminales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circuitos</a:t>
            </a:r>
            <a:r>
              <a:rPr lang="es-ES" spc="4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independientes.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Como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antes,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aplican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requisitos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diferentes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caso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circuitos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que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utilizan </a:t>
            </a:r>
            <a:r>
              <a:rPr lang="es-ES" dirty="0" smtClean="0">
                <a:latin typeface="Arial Unicode MS"/>
                <a:cs typeface="Arial Unicode MS"/>
              </a:rPr>
              <a:t>conectores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spc="50" dirty="0" smtClean="0">
                <a:latin typeface="Arial Unicode MS"/>
                <a:cs typeface="Arial Unicode MS"/>
              </a:rPr>
              <a:t>tipo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D.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Las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características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del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generador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prueba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describen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spc="-50" dirty="0" smtClean="0">
                <a:latin typeface="Arial Unicode MS"/>
                <a:cs typeface="Arial Unicode MS"/>
              </a:rPr>
              <a:t>IEC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60255-27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spc="-50" dirty="0" smtClean="0">
                <a:latin typeface="Arial Unicode MS"/>
                <a:cs typeface="Arial Unicode MS"/>
              </a:rPr>
              <a:t>y</a:t>
            </a:r>
            <a:r>
              <a:rPr lang="es-ES" dirty="0" smtClean="0">
                <a:latin typeface="Arial Unicode MS"/>
                <a:cs typeface="Arial Unicode MS"/>
              </a:rPr>
              <a:t> se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presentan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Figura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8.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No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spc="50" dirty="0" smtClean="0">
                <a:latin typeface="Arial Unicode MS"/>
                <a:cs typeface="Arial Unicode MS"/>
              </a:rPr>
              <a:t>permiten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descargas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disruptivas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(es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decir,</a:t>
            </a:r>
            <a:r>
              <a:rPr lang="es-ES" spc="70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descargas</a:t>
            </a:r>
            <a:r>
              <a:rPr lang="es-ES" spc="2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disruptivas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o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pinchazos).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spc="-45" dirty="0" smtClean="0">
                <a:latin typeface="Arial Unicode MS"/>
                <a:cs typeface="Arial Unicode MS"/>
              </a:rPr>
              <a:t>Si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obligatorio</a:t>
            </a:r>
            <a:r>
              <a:rPr lang="es-ES" spc="15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repetir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las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pruebas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tensión</a:t>
            </a:r>
            <a:r>
              <a:rPr lang="es-ES" spc="15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dieléctrica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o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de </a:t>
            </a:r>
            <a:r>
              <a:rPr lang="es-ES" dirty="0" smtClean="0">
                <a:latin typeface="Arial Unicode MS"/>
                <a:cs typeface="Arial Unicode MS"/>
              </a:rPr>
              <a:t>resistencia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impulsos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alta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tensión.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Estos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deben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completarse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al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75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spc="-60" dirty="0" smtClean="0">
                <a:latin typeface="Arial Unicode MS"/>
                <a:cs typeface="Arial Unicode MS"/>
              </a:rPr>
              <a:t>%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del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nivel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definido,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de </a:t>
            </a:r>
            <a:r>
              <a:rPr lang="es-ES" dirty="0" smtClean="0">
                <a:latin typeface="Arial Unicode MS"/>
                <a:cs typeface="Arial Unicode MS"/>
              </a:rPr>
              <a:t>acuerdo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con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spc="-50" dirty="0" smtClean="0">
                <a:latin typeface="Arial Unicode MS"/>
                <a:cs typeface="Arial Unicode MS"/>
              </a:rPr>
              <a:t>IEC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60255-27,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para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evitar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sobrecargar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aislamiento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los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componentes.</a:t>
            </a:r>
            <a:endParaRPr lang="es-ES" dirty="0" smtClean="0">
              <a:latin typeface="Arial Unicode MS"/>
              <a:cs typeface="Arial Unicode MS"/>
            </a:endParaRPr>
          </a:p>
          <a:p>
            <a:pPr marL="227965" marR="5715" algn="just">
              <a:lnSpc>
                <a:spcPts val="2160"/>
              </a:lnSpc>
              <a:spcBef>
                <a:spcPts val="40"/>
              </a:spcBef>
            </a:pPr>
            <a:endParaRPr dirty="0">
              <a:latin typeface="Arial Unicode MS"/>
              <a:cs typeface="Arial Unicode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971800" y="9525000"/>
            <a:ext cx="78486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dirty="0">
                <a:latin typeface="Arial Unicode MS"/>
                <a:cs typeface="Arial Unicode MS"/>
              </a:rPr>
              <a:t>Figura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8.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Características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generador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prueba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para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prueba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resistencia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al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aislamiento</a:t>
            </a:r>
            <a:endParaRPr dirty="0">
              <a:latin typeface="Arial Unicode MS"/>
              <a:cs typeface="Arial Unicode MS"/>
            </a:endParaRPr>
          </a:p>
        </p:txBody>
      </p:sp>
      <p:grpSp>
        <p:nvGrpSpPr>
          <p:cNvPr id="11" name="Grupo 10"/>
          <p:cNvGrpSpPr/>
          <p:nvPr/>
        </p:nvGrpSpPr>
        <p:grpSpPr>
          <a:xfrm>
            <a:off x="3429000" y="5102352"/>
            <a:ext cx="6705600" cy="4103912"/>
            <a:chOff x="5193640" y="5102353"/>
            <a:chExt cx="2753385" cy="2856356"/>
          </a:xfrm>
        </p:grpSpPr>
        <p:grpSp>
          <p:nvGrpSpPr>
            <p:cNvPr id="2" name="object 2"/>
            <p:cNvGrpSpPr/>
            <p:nvPr/>
          </p:nvGrpSpPr>
          <p:grpSpPr>
            <a:xfrm>
              <a:off x="5497830" y="5102353"/>
              <a:ext cx="2449195" cy="2539365"/>
              <a:chOff x="2678429" y="5102352"/>
              <a:chExt cx="2449195" cy="2539365"/>
            </a:xfrm>
          </p:grpSpPr>
          <p:sp>
            <p:nvSpPr>
              <p:cNvPr id="3" name="object 3"/>
              <p:cNvSpPr/>
              <p:nvPr/>
            </p:nvSpPr>
            <p:spPr>
              <a:xfrm>
                <a:off x="2678430" y="5102351"/>
                <a:ext cx="2449195" cy="2539365"/>
              </a:xfrm>
              <a:custGeom>
                <a:avLst/>
                <a:gdLst/>
                <a:ahLst/>
                <a:cxnLst/>
                <a:rect l="l" t="t" r="r" b="b"/>
                <a:pathLst>
                  <a:path w="2449195" h="2539365">
                    <a:moveTo>
                      <a:pt x="2449068" y="2503170"/>
                    </a:moveTo>
                    <a:lnTo>
                      <a:pt x="2436876" y="2497074"/>
                    </a:lnTo>
                    <a:lnTo>
                      <a:pt x="2377440" y="2467356"/>
                    </a:lnTo>
                    <a:lnTo>
                      <a:pt x="2377440" y="2497074"/>
                    </a:lnTo>
                    <a:lnTo>
                      <a:pt x="41897" y="2497074"/>
                    </a:lnTo>
                    <a:lnTo>
                      <a:pt x="41897" y="71628"/>
                    </a:lnTo>
                    <a:lnTo>
                      <a:pt x="71628" y="71628"/>
                    </a:lnTo>
                    <a:lnTo>
                      <a:pt x="65532" y="59436"/>
                    </a:lnTo>
                    <a:lnTo>
                      <a:pt x="35814" y="0"/>
                    </a:lnTo>
                    <a:lnTo>
                      <a:pt x="0" y="71628"/>
                    </a:lnTo>
                    <a:lnTo>
                      <a:pt x="29718" y="71628"/>
                    </a:lnTo>
                    <a:lnTo>
                      <a:pt x="29718" y="2502408"/>
                    </a:lnTo>
                    <a:lnTo>
                      <a:pt x="35814" y="2502408"/>
                    </a:lnTo>
                    <a:lnTo>
                      <a:pt x="35814" y="2509278"/>
                    </a:lnTo>
                    <a:lnTo>
                      <a:pt x="2377440" y="2509278"/>
                    </a:lnTo>
                    <a:lnTo>
                      <a:pt x="2377440" y="2538984"/>
                    </a:lnTo>
                    <a:lnTo>
                      <a:pt x="2436863" y="2509278"/>
                    </a:lnTo>
                    <a:lnTo>
                      <a:pt x="2449068" y="2503170"/>
                    </a:lnTo>
                    <a:close/>
                  </a:path>
                </a:pathLst>
              </a:custGeom>
              <a:solidFill>
                <a:srgbClr val="4A7EB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" name="object 4"/>
              <p:cNvSpPr/>
              <p:nvPr/>
            </p:nvSpPr>
            <p:spPr>
              <a:xfrm>
                <a:off x="2839974" y="5227319"/>
                <a:ext cx="2188845" cy="2384425"/>
              </a:xfrm>
              <a:custGeom>
                <a:avLst/>
                <a:gdLst/>
                <a:ahLst/>
                <a:cxnLst/>
                <a:rect l="l" t="t" r="r" b="b"/>
                <a:pathLst>
                  <a:path w="2188845" h="2384425">
                    <a:moveTo>
                      <a:pt x="2188464" y="2373630"/>
                    </a:moveTo>
                    <a:lnTo>
                      <a:pt x="2148078" y="2372868"/>
                    </a:lnTo>
                    <a:lnTo>
                      <a:pt x="2107692" y="2370582"/>
                    </a:lnTo>
                    <a:lnTo>
                      <a:pt x="2057527" y="2365629"/>
                    </a:lnTo>
                    <a:lnTo>
                      <a:pt x="2008098" y="2358428"/>
                    </a:lnTo>
                    <a:lnTo>
                      <a:pt x="1959432" y="2349042"/>
                    </a:lnTo>
                    <a:lnTo>
                      <a:pt x="1911515" y="2337549"/>
                    </a:lnTo>
                    <a:lnTo>
                      <a:pt x="1864385" y="2324023"/>
                    </a:lnTo>
                    <a:lnTo>
                      <a:pt x="1818043" y="2308529"/>
                    </a:lnTo>
                    <a:lnTo>
                      <a:pt x="1772500" y="2291118"/>
                    </a:lnTo>
                    <a:lnTo>
                      <a:pt x="1727784" y="2271890"/>
                    </a:lnTo>
                    <a:lnTo>
                      <a:pt x="1683893" y="2250897"/>
                    </a:lnTo>
                    <a:lnTo>
                      <a:pt x="1640840" y="2228202"/>
                    </a:lnTo>
                    <a:lnTo>
                      <a:pt x="1598637" y="2203881"/>
                    </a:lnTo>
                    <a:lnTo>
                      <a:pt x="1557312" y="2177999"/>
                    </a:lnTo>
                    <a:lnTo>
                      <a:pt x="1516862" y="2150643"/>
                    </a:lnTo>
                    <a:lnTo>
                      <a:pt x="1477302" y="2121865"/>
                    </a:lnTo>
                    <a:lnTo>
                      <a:pt x="1438656" y="2091728"/>
                    </a:lnTo>
                    <a:lnTo>
                      <a:pt x="1400924" y="2060308"/>
                    </a:lnTo>
                    <a:lnTo>
                      <a:pt x="1364132" y="2027682"/>
                    </a:lnTo>
                    <a:lnTo>
                      <a:pt x="1328280" y="1993912"/>
                    </a:lnTo>
                    <a:lnTo>
                      <a:pt x="1293380" y="1959063"/>
                    </a:lnTo>
                    <a:lnTo>
                      <a:pt x="1259471" y="1923211"/>
                    </a:lnTo>
                    <a:lnTo>
                      <a:pt x="1226527" y="1886419"/>
                    </a:lnTo>
                    <a:lnTo>
                      <a:pt x="1194587" y="1848764"/>
                    </a:lnTo>
                    <a:lnTo>
                      <a:pt x="1163662" y="1810308"/>
                    </a:lnTo>
                    <a:lnTo>
                      <a:pt x="1133767" y="1771116"/>
                    </a:lnTo>
                    <a:lnTo>
                      <a:pt x="1104900" y="1731264"/>
                    </a:lnTo>
                    <a:lnTo>
                      <a:pt x="1078230" y="1692402"/>
                    </a:lnTo>
                    <a:lnTo>
                      <a:pt x="1051560" y="1652016"/>
                    </a:lnTo>
                    <a:lnTo>
                      <a:pt x="1024915" y="1609610"/>
                    </a:lnTo>
                    <a:lnTo>
                      <a:pt x="999185" y="1566570"/>
                    </a:lnTo>
                    <a:lnTo>
                      <a:pt x="974344" y="1522945"/>
                    </a:lnTo>
                    <a:lnTo>
                      <a:pt x="950391" y="1478762"/>
                    </a:lnTo>
                    <a:lnTo>
                      <a:pt x="927315" y="1434020"/>
                    </a:lnTo>
                    <a:lnTo>
                      <a:pt x="905116" y="1388770"/>
                    </a:lnTo>
                    <a:lnTo>
                      <a:pt x="883793" y="1343037"/>
                    </a:lnTo>
                    <a:lnTo>
                      <a:pt x="863346" y="1296835"/>
                    </a:lnTo>
                    <a:lnTo>
                      <a:pt x="843737" y="1250188"/>
                    </a:lnTo>
                    <a:lnTo>
                      <a:pt x="825004" y="1203134"/>
                    </a:lnTo>
                    <a:lnTo>
                      <a:pt x="807110" y="1155700"/>
                    </a:lnTo>
                    <a:lnTo>
                      <a:pt x="790067" y="1107897"/>
                    </a:lnTo>
                    <a:lnTo>
                      <a:pt x="773849" y="1059764"/>
                    </a:lnTo>
                    <a:lnTo>
                      <a:pt x="758482" y="1011313"/>
                    </a:lnTo>
                    <a:lnTo>
                      <a:pt x="743940" y="962583"/>
                    </a:lnTo>
                    <a:lnTo>
                      <a:pt x="730211" y="913599"/>
                    </a:lnTo>
                    <a:lnTo>
                      <a:pt x="717308" y="864374"/>
                    </a:lnTo>
                    <a:lnTo>
                      <a:pt x="705218" y="814959"/>
                    </a:lnTo>
                    <a:lnTo>
                      <a:pt x="693928" y="765352"/>
                    </a:lnTo>
                    <a:lnTo>
                      <a:pt x="683450" y="715594"/>
                    </a:lnTo>
                    <a:lnTo>
                      <a:pt x="673760" y="665695"/>
                    </a:lnTo>
                    <a:lnTo>
                      <a:pt x="664857" y="615708"/>
                    </a:lnTo>
                    <a:lnTo>
                      <a:pt x="656755" y="565632"/>
                    </a:lnTo>
                    <a:lnTo>
                      <a:pt x="649427" y="515505"/>
                    </a:lnTo>
                    <a:lnTo>
                      <a:pt x="642861" y="465366"/>
                    </a:lnTo>
                    <a:lnTo>
                      <a:pt x="637082" y="415213"/>
                    </a:lnTo>
                    <a:lnTo>
                      <a:pt x="632053" y="365086"/>
                    </a:lnTo>
                    <a:lnTo>
                      <a:pt x="627799" y="315010"/>
                    </a:lnTo>
                    <a:lnTo>
                      <a:pt x="624281" y="265023"/>
                    </a:lnTo>
                    <a:lnTo>
                      <a:pt x="621525" y="215125"/>
                    </a:lnTo>
                    <a:lnTo>
                      <a:pt x="619506" y="165354"/>
                    </a:lnTo>
                    <a:lnTo>
                      <a:pt x="617982" y="105918"/>
                    </a:lnTo>
                    <a:lnTo>
                      <a:pt x="617220" y="45720"/>
                    </a:lnTo>
                    <a:lnTo>
                      <a:pt x="617016" y="45720"/>
                    </a:lnTo>
                    <a:lnTo>
                      <a:pt x="619506" y="762"/>
                    </a:lnTo>
                    <a:lnTo>
                      <a:pt x="610362" y="0"/>
                    </a:lnTo>
                    <a:lnTo>
                      <a:pt x="479577" y="2372106"/>
                    </a:lnTo>
                    <a:lnTo>
                      <a:pt x="0" y="2372106"/>
                    </a:lnTo>
                    <a:lnTo>
                      <a:pt x="0" y="2384298"/>
                    </a:lnTo>
                    <a:lnTo>
                      <a:pt x="483870" y="2384298"/>
                    </a:lnTo>
                    <a:lnTo>
                      <a:pt x="483870" y="2377833"/>
                    </a:lnTo>
                    <a:lnTo>
                      <a:pt x="488429" y="2378202"/>
                    </a:lnTo>
                    <a:lnTo>
                      <a:pt x="610387" y="166090"/>
                    </a:lnTo>
                    <a:lnTo>
                      <a:pt x="612368" y="215353"/>
                    </a:lnTo>
                    <a:lnTo>
                      <a:pt x="615124" y="265468"/>
                    </a:lnTo>
                    <a:lnTo>
                      <a:pt x="618642" y="315671"/>
                    </a:lnTo>
                    <a:lnTo>
                      <a:pt x="622909" y="365937"/>
                    </a:lnTo>
                    <a:lnTo>
                      <a:pt x="627938" y="416255"/>
                    </a:lnTo>
                    <a:lnTo>
                      <a:pt x="633742" y="466598"/>
                    </a:lnTo>
                    <a:lnTo>
                      <a:pt x="640321" y="516928"/>
                    </a:lnTo>
                    <a:lnTo>
                      <a:pt x="647674" y="567220"/>
                    </a:lnTo>
                    <a:lnTo>
                      <a:pt x="655802" y="617461"/>
                    </a:lnTo>
                    <a:lnTo>
                      <a:pt x="664730" y="667613"/>
                    </a:lnTo>
                    <a:lnTo>
                      <a:pt x="674458" y="717664"/>
                    </a:lnTo>
                    <a:lnTo>
                      <a:pt x="684974" y="767588"/>
                    </a:lnTo>
                    <a:lnTo>
                      <a:pt x="696302" y="817346"/>
                    </a:lnTo>
                    <a:lnTo>
                      <a:pt x="708444" y="866914"/>
                    </a:lnTo>
                    <a:lnTo>
                      <a:pt x="721398" y="916292"/>
                    </a:lnTo>
                    <a:lnTo>
                      <a:pt x="735177" y="965428"/>
                    </a:lnTo>
                    <a:lnTo>
                      <a:pt x="749782" y="1014298"/>
                    </a:lnTo>
                    <a:lnTo>
                      <a:pt x="765213" y="1062888"/>
                    </a:lnTo>
                    <a:lnTo>
                      <a:pt x="781481" y="1111173"/>
                    </a:lnTo>
                    <a:lnTo>
                      <a:pt x="798588" y="1159129"/>
                    </a:lnTo>
                    <a:lnTo>
                      <a:pt x="816559" y="1206715"/>
                    </a:lnTo>
                    <a:lnTo>
                      <a:pt x="835367" y="1253921"/>
                    </a:lnTo>
                    <a:lnTo>
                      <a:pt x="855040" y="1300721"/>
                    </a:lnTo>
                    <a:lnTo>
                      <a:pt x="875576" y="1347089"/>
                    </a:lnTo>
                    <a:lnTo>
                      <a:pt x="896975" y="1392986"/>
                    </a:lnTo>
                    <a:lnTo>
                      <a:pt x="919251" y="1438414"/>
                    </a:lnTo>
                    <a:lnTo>
                      <a:pt x="942416" y="1483321"/>
                    </a:lnTo>
                    <a:lnTo>
                      <a:pt x="966457" y="1527695"/>
                    </a:lnTo>
                    <a:lnTo>
                      <a:pt x="991387" y="1571510"/>
                    </a:lnTo>
                    <a:lnTo>
                      <a:pt x="1017206" y="1614741"/>
                    </a:lnTo>
                    <a:lnTo>
                      <a:pt x="1043940" y="1657350"/>
                    </a:lnTo>
                    <a:lnTo>
                      <a:pt x="1070610" y="1697736"/>
                    </a:lnTo>
                    <a:lnTo>
                      <a:pt x="1097280" y="1736598"/>
                    </a:lnTo>
                    <a:lnTo>
                      <a:pt x="1126337" y="1776730"/>
                    </a:lnTo>
                    <a:lnTo>
                      <a:pt x="1156436" y="1816188"/>
                    </a:lnTo>
                    <a:lnTo>
                      <a:pt x="1187577" y="1854911"/>
                    </a:lnTo>
                    <a:lnTo>
                      <a:pt x="1219733" y="1892820"/>
                    </a:lnTo>
                    <a:lnTo>
                      <a:pt x="1252893" y="1929853"/>
                    </a:lnTo>
                    <a:lnTo>
                      <a:pt x="1287056" y="1965934"/>
                    </a:lnTo>
                    <a:lnTo>
                      <a:pt x="1322184" y="2000999"/>
                    </a:lnTo>
                    <a:lnTo>
                      <a:pt x="1358290" y="2034984"/>
                    </a:lnTo>
                    <a:lnTo>
                      <a:pt x="1395336" y="2067814"/>
                    </a:lnTo>
                    <a:lnTo>
                      <a:pt x="1433322" y="2099411"/>
                    </a:lnTo>
                    <a:lnTo>
                      <a:pt x="1472247" y="2129726"/>
                    </a:lnTo>
                    <a:lnTo>
                      <a:pt x="1512074" y="2158669"/>
                    </a:lnTo>
                    <a:lnTo>
                      <a:pt x="1552803" y="2186190"/>
                    </a:lnTo>
                    <a:lnTo>
                      <a:pt x="1594421" y="2212200"/>
                    </a:lnTo>
                    <a:lnTo>
                      <a:pt x="1636915" y="2236660"/>
                    </a:lnTo>
                    <a:lnTo>
                      <a:pt x="1680260" y="2259469"/>
                    </a:lnTo>
                    <a:lnTo>
                      <a:pt x="1724456" y="2280577"/>
                    </a:lnTo>
                    <a:lnTo>
                      <a:pt x="1769491" y="2299906"/>
                    </a:lnTo>
                    <a:lnTo>
                      <a:pt x="1815338" y="2317394"/>
                    </a:lnTo>
                    <a:lnTo>
                      <a:pt x="1861997" y="2332977"/>
                    </a:lnTo>
                    <a:lnTo>
                      <a:pt x="1909445" y="2346566"/>
                    </a:lnTo>
                    <a:lnTo>
                      <a:pt x="1957679" y="2358110"/>
                    </a:lnTo>
                    <a:lnTo>
                      <a:pt x="2006676" y="2367521"/>
                    </a:lnTo>
                    <a:lnTo>
                      <a:pt x="2056434" y="2374760"/>
                    </a:lnTo>
                    <a:lnTo>
                      <a:pt x="2106930" y="2379726"/>
                    </a:lnTo>
                    <a:lnTo>
                      <a:pt x="2147316" y="2382012"/>
                    </a:lnTo>
                    <a:lnTo>
                      <a:pt x="2187702" y="2382774"/>
                    </a:lnTo>
                    <a:lnTo>
                      <a:pt x="2188464" y="2373630"/>
                    </a:lnTo>
                    <a:close/>
                  </a:path>
                </a:pathLst>
              </a:custGeom>
              <a:solidFill>
                <a:srgbClr val="FF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7" name="object 7"/>
            <p:cNvSpPr txBox="1"/>
            <p:nvPr/>
          </p:nvSpPr>
          <p:spPr>
            <a:xfrm>
              <a:off x="5970523" y="7799833"/>
              <a:ext cx="489584" cy="158876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400" dirty="0">
                  <a:latin typeface="Arial Unicode MS"/>
                  <a:cs typeface="Arial Unicode MS"/>
                </a:rPr>
                <a:t>pico</a:t>
              </a:r>
              <a:r>
                <a:rPr sz="1400" spc="20" dirty="0">
                  <a:latin typeface="Arial Unicode MS"/>
                  <a:cs typeface="Arial Unicode MS"/>
                </a:rPr>
                <a:t> </a:t>
              </a:r>
              <a:r>
                <a:rPr sz="1400" dirty="0">
                  <a:latin typeface="Arial Unicode MS"/>
                  <a:cs typeface="Arial Unicode MS"/>
                </a:rPr>
                <a:t>de</a:t>
              </a:r>
              <a:r>
                <a:rPr sz="1400" spc="25" dirty="0">
                  <a:latin typeface="Arial Unicode MS"/>
                  <a:cs typeface="Arial Unicode MS"/>
                </a:rPr>
                <a:t> </a:t>
              </a:r>
              <a:r>
                <a:rPr sz="1400" dirty="0">
                  <a:latin typeface="Arial Unicode MS"/>
                  <a:cs typeface="Arial Unicode MS"/>
                </a:rPr>
                <a:t>5</a:t>
              </a:r>
              <a:r>
                <a:rPr sz="1400" spc="20" dirty="0">
                  <a:latin typeface="Arial Unicode MS"/>
                  <a:cs typeface="Arial Unicode MS"/>
                </a:rPr>
                <a:t> </a:t>
              </a:r>
              <a:r>
                <a:rPr sz="1400" spc="-25" dirty="0">
                  <a:latin typeface="Arial Unicode MS"/>
                  <a:cs typeface="Arial Unicode MS"/>
                </a:rPr>
                <a:t>kV</a:t>
              </a:r>
              <a:endParaRPr sz="1400" dirty="0">
                <a:latin typeface="Arial Unicode MS"/>
                <a:cs typeface="Arial Unicode MS"/>
              </a:endParaRPr>
            </a:p>
          </p:txBody>
        </p:sp>
        <p:sp>
          <p:nvSpPr>
            <p:cNvPr id="8" name="object 8"/>
            <p:cNvSpPr txBox="1"/>
            <p:nvPr/>
          </p:nvSpPr>
          <p:spPr>
            <a:xfrm>
              <a:off x="6908399" y="7787132"/>
              <a:ext cx="972185" cy="158876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400" dirty="0">
                  <a:latin typeface="Arial Unicode MS"/>
                  <a:cs typeface="Arial Unicode MS"/>
                </a:rPr>
                <a:t>Duración</a:t>
              </a:r>
              <a:r>
                <a:rPr sz="1400" spc="195" dirty="0">
                  <a:latin typeface="Arial Unicode MS"/>
                  <a:cs typeface="Arial Unicode MS"/>
                </a:rPr>
                <a:t> </a:t>
              </a:r>
              <a:r>
                <a:rPr sz="1400" spc="-10" dirty="0">
                  <a:latin typeface="Arial Unicode MS"/>
                  <a:cs typeface="Arial Unicode MS"/>
                </a:rPr>
                <a:t>(50%)=50μs</a:t>
              </a:r>
              <a:endParaRPr sz="1400" dirty="0">
                <a:latin typeface="Arial Unicode MS"/>
                <a:cs typeface="Arial Unicode MS"/>
              </a:endParaRPr>
            </a:p>
          </p:txBody>
        </p:sp>
        <p:sp>
          <p:nvSpPr>
            <p:cNvPr id="10" name="object 10"/>
            <p:cNvSpPr txBox="1"/>
            <p:nvPr/>
          </p:nvSpPr>
          <p:spPr>
            <a:xfrm>
              <a:off x="5193640" y="5900012"/>
              <a:ext cx="88463" cy="490425"/>
            </a:xfrm>
            <a:prstGeom prst="rect">
              <a:avLst/>
            </a:prstGeom>
          </p:spPr>
          <p:txBody>
            <a:bodyPr vert="vert270" wrap="square" lIns="0" tIns="19685" rIns="0" bIns="0" rtlCol="0">
              <a:spAutoFit/>
            </a:bodyPr>
            <a:lstStyle/>
            <a:p>
              <a:pPr marL="12700">
                <a:spcBef>
                  <a:spcPts val="155"/>
                </a:spcBef>
              </a:pPr>
              <a:r>
                <a:rPr sz="1400" spc="-10" dirty="0">
                  <a:latin typeface="Arial Unicode MS"/>
                  <a:cs typeface="Arial Unicode MS"/>
                </a:rPr>
                <a:t>Voltaje</a:t>
              </a:r>
              <a:endParaRPr sz="1400" dirty="0">
                <a:latin typeface="Arial Unicode MS"/>
                <a:cs typeface="Arial Unicode MS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533400" y="381000"/>
            <a:ext cx="12496800" cy="9517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100"/>
              </a:lnSpc>
            </a:pPr>
            <a:r>
              <a:rPr lang="en-US" sz="2000" b="1" dirty="0" smtClean="0"/>
              <a:t>EVALUACIÓN DE LA CONDICIÓN DE FALLA ÚNICA</a:t>
            </a:r>
          </a:p>
          <a:p>
            <a:pPr algn="just">
              <a:lnSpc>
                <a:spcPts val="2100"/>
              </a:lnSpc>
            </a:pPr>
            <a:endParaRPr lang="en-US" sz="2000" dirty="0" smtClean="0"/>
          </a:p>
          <a:p>
            <a:pPr algn="just">
              <a:lnSpc>
                <a:spcPts val="2100"/>
              </a:lnSpc>
            </a:pPr>
            <a:r>
              <a:rPr lang="en-US" sz="2000" dirty="0" smtClean="0"/>
              <a:t>La </a:t>
            </a:r>
            <a:r>
              <a:rPr lang="en-US" sz="2000" dirty="0" err="1" smtClean="0"/>
              <a:t>verificación</a:t>
            </a:r>
            <a:r>
              <a:rPr lang="en-US" sz="2000" dirty="0" smtClean="0"/>
              <a:t> se </a:t>
            </a:r>
            <a:r>
              <a:rPr lang="en-US" sz="2000" dirty="0" err="1" smtClean="0"/>
              <a:t>realiza</a:t>
            </a:r>
            <a:r>
              <a:rPr lang="en-US" sz="2000" dirty="0" smtClean="0"/>
              <a:t> para </a:t>
            </a:r>
            <a:r>
              <a:rPr lang="en-US" sz="2000" dirty="0" err="1" smtClean="0"/>
              <a:t>comprender</a:t>
            </a:r>
            <a:r>
              <a:rPr lang="en-US" sz="2000" dirty="0" smtClean="0"/>
              <a:t> </a:t>
            </a:r>
            <a:r>
              <a:rPr lang="en-US" sz="2000" dirty="0" err="1" smtClean="0"/>
              <a:t>si</a:t>
            </a:r>
            <a:r>
              <a:rPr lang="en-US" sz="2000" dirty="0" smtClean="0"/>
              <a:t> </a:t>
            </a:r>
            <a:r>
              <a:rPr lang="en-US" sz="2000" dirty="0" err="1" smtClean="0"/>
              <a:t>una</a:t>
            </a:r>
            <a:r>
              <a:rPr lang="en-US" sz="2000" dirty="0" smtClean="0"/>
              <a:t> sola </a:t>
            </a:r>
            <a:r>
              <a:rPr lang="en-US" sz="2000" dirty="0" err="1" smtClean="0"/>
              <a:t>condición</a:t>
            </a:r>
            <a:r>
              <a:rPr lang="en-US" sz="2000" dirty="0" smtClean="0"/>
              <a:t> de </a:t>
            </a:r>
            <a:r>
              <a:rPr lang="en-US" sz="2000" dirty="0" err="1" smtClean="0"/>
              <a:t>falla</a:t>
            </a:r>
            <a:r>
              <a:rPr lang="en-US" sz="2000" dirty="0" smtClean="0"/>
              <a:t>, </a:t>
            </a:r>
            <a:r>
              <a:rPr lang="en-US" sz="2000" dirty="0" err="1" smtClean="0"/>
              <a:t>como</a:t>
            </a:r>
            <a:r>
              <a:rPr lang="en-US" sz="2000" dirty="0" smtClean="0"/>
              <a:t> </a:t>
            </a:r>
            <a:r>
              <a:rPr lang="en-US" sz="2000" dirty="0" err="1" smtClean="0"/>
              <a:t>una</a:t>
            </a:r>
            <a:r>
              <a:rPr lang="en-US" sz="2000" dirty="0" smtClean="0"/>
              <a:t> </a:t>
            </a:r>
            <a:r>
              <a:rPr lang="en-US" sz="2000" dirty="0" err="1" smtClean="0"/>
              <a:t>sobrecarga</a:t>
            </a:r>
            <a:r>
              <a:rPr lang="en-US" sz="2000" dirty="0" smtClean="0"/>
              <a:t>, un </a:t>
            </a:r>
            <a:r>
              <a:rPr lang="en-US" sz="2000" dirty="0" err="1" smtClean="0"/>
              <a:t>circuito</a:t>
            </a:r>
            <a:r>
              <a:rPr lang="en-US" sz="2000" dirty="0" smtClean="0"/>
              <a:t> </a:t>
            </a:r>
            <a:r>
              <a:rPr lang="en-US" sz="2000" dirty="0" err="1" smtClean="0"/>
              <a:t>abierto</a:t>
            </a:r>
            <a:r>
              <a:rPr lang="en-US" sz="2000" dirty="0" smtClean="0"/>
              <a:t> o un </a:t>
            </a:r>
            <a:r>
              <a:rPr lang="en-US" sz="2000" dirty="0" err="1" smtClean="0"/>
              <a:t>cortocircuito</a:t>
            </a:r>
            <a:r>
              <a:rPr lang="en-US" sz="2000" dirty="0" smtClean="0"/>
              <a:t>, </a:t>
            </a:r>
            <a:r>
              <a:rPr lang="en-US" sz="2000" dirty="0" err="1" smtClean="0"/>
              <a:t>aplicado</a:t>
            </a:r>
            <a:r>
              <a:rPr lang="en-US" sz="2000" dirty="0" smtClean="0"/>
              <a:t> al </a:t>
            </a:r>
            <a:r>
              <a:rPr lang="en-US" sz="2000" dirty="0" err="1" smtClean="0"/>
              <a:t>equipo</a:t>
            </a:r>
            <a:r>
              <a:rPr lang="en-US" sz="2000" dirty="0" smtClean="0"/>
              <a:t> </a:t>
            </a:r>
            <a:r>
              <a:rPr lang="en-US" sz="2000" dirty="0" err="1" smtClean="0"/>
              <a:t>puede</a:t>
            </a:r>
            <a:r>
              <a:rPr lang="en-US" sz="2000" dirty="0" smtClean="0"/>
              <a:t> </a:t>
            </a:r>
            <a:r>
              <a:rPr lang="en-US" sz="2000" dirty="0" err="1" smtClean="0"/>
              <a:t>causar</a:t>
            </a:r>
            <a:r>
              <a:rPr lang="en-US" sz="2000" dirty="0" smtClean="0"/>
              <a:t> </a:t>
            </a:r>
            <a:r>
              <a:rPr lang="en-US" sz="2000" dirty="0" err="1" smtClean="0"/>
              <a:t>una</a:t>
            </a:r>
            <a:r>
              <a:rPr lang="en-US" sz="2000" dirty="0" smtClean="0"/>
              <a:t> </a:t>
            </a:r>
            <a:r>
              <a:rPr lang="en-US" sz="2000" dirty="0" err="1" smtClean="0"/>
              <a:t>descarga</a:t>
            </a:r>
            <a:r>
              <a:rPr lang="en-US" sz="2000" dirty="0" smtClean="0"/>
              <a:t> </a:t>
            </a:r>
            <a:r>
              <a:rPr lang="en-US" sz="2000" dirty="0" err="1" smtClean="0"/>
              <a:t>eléctrica</a:t>
            </a:r>
            <a:r>
              <a:rPr lang="en-US" sz="2000" dirty="0" smtClean="0"/>
              <a:t> o </a:t>
            </a:r>
            <a:r>
              <a:rPr lang="en-US" sz="2000" dirty="0" err="1" smtClean="0"/>
              <a:t>riesgo</a:t>
            </a:r>
            <a:r>
              <a:rPr lang="en-US" sz="2000" dirty="0" smtClean="0"/>
              <a:t> de </a:t>
            </a:r>
            <a:r>
              <a:rPr lang="en-US" sz="2000" dirty="0" err="1" smtClean="0"/>
              <a:t>incendio</a:t>
            </a:r>
            <a:r>
              <a:rPr lang="en-US" sz="2000" dirty="0" smtClean="0"/>
              <a:t>. </a:t>
            </a:r>
            <a:r>
              <a:rPr lang="en-US" sz="2000" dirty="0" err="1" smtClean="0"/>
              <a:t>Es</a:t>
            </a:r>
            <a:r>
              <a:rPr lang="en-US" sz="2000" dirty="0" smtClean="0"/>
              <a:t> </a:t>
            </a:r>
            <a:r>
              <a:rPr lang="en-US" sz="2000" dirty="0" err="1" smtClean="0"/>
              <a:t>caso</a:t>
            </a:r>
            <a:r>
              <a:rPr lang="en-US" sz="2000" dirty="0" smtClean="0"/>
              <a:t> de </a:t>
            </a:r>
            <a:r>
              <a:rPr lang="en-US" sz="2000" dirty="0" err="1" smtClean="0"/>
              <a:t>incertidumbre</a:t>
            </a:r>
            <a:r>
              <a:rPr lang="en-US" sz="2000" dirty="0" smtClean="0"/>
              <a:t>, se </a:t>
            </a:r>
            <a:r>
              <a:rPr lang="en-US" sz="2000" dirty="0" err="1" smtClean="0"/>
              <a:t>completan</a:t>
            </a:r>
            <a:r>
              <a:rPr lang="en-US" sz="2000" dirty="0" smtClean="0"/>
              <a:t> las </a:t>
            </a:r>
            <a:r>
              <a:rPr lang="en-US" sz="2000" dirty="0" err="1" smtClean="0"/>
              <a:t>pruebas</a:t>
            </a:r>
            <a:r>
              <a:rPr lang="en-US" sz="2000" dirty="0" smtClean="0"/>
              <a:t> de </a:t>
            </a:r>
            <a:r>
              <a:rPr lang="en-US" sz="2000" dirty="0" err="1" smtClean="0"/>
              <a:t>tipo</a:t>
            </a:r>
            <a:r>
              <a:rPr lang="en-US" sz="2000" dirty="0" smtClean="0"/>
              <a:t> para </a:t>
            </a:r>
            <a:r>
              <a:rPr lang="en-US" sz="2000" dirty="0" err="1" smtClean="0"/>
              <a:t>asegurarse</a:t>
            </a:r>
            <a:r>
              <a:rPr lang="en-US" sz="2000" dirty="0" smtClean="0"/>
              <a:t> de que el </a:t>
            </a:r>
            <a:r>
              <a:rPr lang="en-US" sz="2000" dirty="0" err="1" smtClean="0"/>
              <a:t>producto</a:t>
            </a:r>
            <a:r>
              <a:rPr lang="en-US" sz="2000" dirty="0" smtClean="0"/>
              <a:t> </a:t>
            </a:r>
            <a:r>
              <a:rPr lang="en-US" sz="2000" dirty="0" err="1" smtClean="0"/>
              <a:t>es</a:t>
            </a:r>
            <a:r>
              <a:rPr lang="en-US" sz="2000" dirty="0" smtClean="0"/>
              <a:t> </a:t>
            </a:r>
            <a:r>
              <a:rPr lang="en-US" sz="2000" dirty="0" err="1" smtClean="0"/>
              <a:t>seguro</a:t>
            </a:r>
            <a:r>
              <a:rPr lang="en-US" sz="2000" dirty="0" smtClean="0"/>
              <a:t>.</a:t>
            </a:r>
          </a:p>
          <a:p>
            <a:pPr algn="just">
              <a:lnSpc>
                <a:spcPts val="2100"/>
              </a:lnSpc>
            </a:pPr>
            <a:endParaRPr lang="en-US" sz="2000" dirty="0" smtClean="0"/>
          </a:p>
          <a:p>
            <a:pPr algn="just">
              <a:lnSpc>
                <a:spcPts val="2100"/>
              </a:lnSpc>
            </a:pPr>
            <a:r>
              <a:rPr lang="en-US" sz="2000" b="1" dirty="0" smtClean="0"/>
              <a:t>IMPEDANCIA DE CONEXION A TIERRA</a:t>
            </a:r>
          </a:p>
          <a:p>
            <a:pPr algn="just">
              <a:lnSpc>
                <a:spcPts val="2100"/>
              </a:lnSpc>
            </a:pPr>
            <a:endParaRPr lang="en-US" sz="2000" dirty="0" smtClean="0"/>
          </a:p>
          <a:p>
            <a:pPr algn="just">
              <a:lnSpc>
                <a:spcPts val="2100"/>
              </a:lnSpc>
            </a:pPr>
            <a:r>
              <a:rPr lang="en-US" sz="2000" dirty="0" smtClean="0"/>
              <a:t>Los </a:t>
            </a:r>
            <a:r>
              <a:rPr lang="en-US" sz="2000" dirty="0" err="1" smtClean="0"/>
              <a:t>productos</a:t>
            </a:r>
            <a:r>
              <a:rPr lang="en-US" sz="2000" dirty="0" smtClean="0"/>
              <a:t> de </a:t>
            </a:r>
            <a:r>
              <a:rPr lang="en-US" sz="2000" dirty="0" err="1" smtClean="0"/>
              <a:t>Clase</a:t>
            </a:r>
            <a:r>
              <a:rPr lang="en-US" sz="2000" dirty="0" smtClean="0"/>
              <a:t> 1 que se </a:t>
            </a:r>
            <a:r>
              <a:rPr lang="en-US" sz="2000" dirty="0" err="1" smtClean="0"/>
              <a:t>basan</a:t>
            </a:r>
            <a:r>
              <a:rPr lang="en-US" sz="2000" dirty="0" smtClean="0"/>
              <a:t> </a:t>
            </a:r>
            <a:r>
              <a:rPr lang="en-US" sz="2000" dirty="0" err="1" smtClean="0"/>
              <a:t>en</a:t>
            </a:r>
            <a:r>
              <a:rPr lang="en-US" sz="2000" dirty="0" smtClean="0"/>
              <a:t> </a:t>
            </a:r>
            <a:r>
              <a:rPr lang="en-US" sz="2000" dirty="0" err="1" smtClean="0"/>
              <a:t>una</a:t>
            </a:r>
            <a:r>
              <a:rPr lang="en-US" sz="2000" dirty="0" smtClean="0"/>
              <a:t> </a:t>
            </a:r>
            <a:r>
              <a:rPr lang="en-US" sz="2000" dirty="0" err="1" smtClean="0"/>
              <a:t>conexión</a:t>
            </a:r>
            <a:r>
              <a:rPr lang="en-US" sz="2000" dirty="0" smtClean="0"/>
              <a:t> a </a:t>
            </a:r>
            <a:r>
              <a:rPr lang="en-US" sz="2000" dirty="0" err="1" smtClean="0"/>
              <a:t>tierra</a:t>
            </a:r>
            <a:r>
              <a:rPr lang="en-US" sz="2000" dirty="0" smtClean="0"/>
              <a:t> </a:t>
            </a:r>
            <a:r>
              <a:rPr lang="en-US" sz="2000" dirty="0" err="1" smtClean="0"/>
              <a:t>protectora</a:t>
            </a:r>
            <a:r>
              <a:rPr lang="en-US" sz="2000" dirty="0" smtClean="0"/>
              <a:t> </a:t>
            </a:r>
            <a:r>
              <a:rPr lang="en-US" sz="2000" dirty="0" err="1" smtClean="0"/>
              <a:t>por</a:t>
            </a:r>
            <a:r>
              <a:rPr lang="en-US" sz="2000" dirty="0" smtClean="0"/>
              <a:t> </a:t>
            </a:r>
            <a:r>
              <a:rPr lang="en-US" sz="2000" dirty="0" err="1" smtClean="0"/>
              <a:t>seguridad</a:t>
            </a:r>
            <a:r>
              <a:rPr lang="en-US" sz="2000" dirty="0" smtClean="0"/>
              <a:t> </a:t>
            </a:r>
            <a:r>
              <a:rPr lang="en-US" sz="2000" dirty="0" err="1" smtClean="0"/>
              <a:t>están</a:t>
            </a:r>
            <a:r>
              <a:rPr lang="en-US" sz="2000" dirty="0" smtClean="0"/>
              <a:t> </a:t>
            </a:r>
            <a:r>
              <a:rPr lang="en-US" sz="2000" dirty="0" err="1" smtClean="0"/>
              <a:t>sujetos</a:t>
            </a:r>
            <a:r>
              <a:rPr lang="en-US" sz="2000" dirty="0" smtClean="0"/>
              <a:t> a </a:t>
            </a:r>
            <a:r>
              <a:rPr lang="en-US" sz="2000" dirty="0" err="1" smtClean="0"/>
              <a:t>una</a:t>
            </a:r>
            <a:r>
              <a:rPr lang="en-US" sz="2000" dirty="0" smtClean="0"/>
              <a:t> </a:t>
            </a:r>
            <a:r>
              <a:rPr lang="en-US" sz="2000" dirty="0" err="1" smtClean="0"/>
              <a:t>prueba</a:t>
            </a:r>
            <a:r>
              <a:rPr lang="en-US" sz="2000" dirty="0" smtClean="0"/>
              <a:t> de </a:t>
            </a:r>
            <a:r>
              <a:rPr lang="en-US" sz="2000" dirty="0" err="1" smtClean="0"/>
              <a:t>tipo</a:t>
            </a:r>
            <a:r>
              <a:rPr lang="en-US" sz="2000" dirty="0" smtClean="0"/>
              <a:t> de </a:t>
            </a:r>
            <a:r>
              <a:rPr lang="en-US" sz="2000" dirty="0" err="1" smtClean="0"/>
              <a:t>impedancia</a:t>
            </a:r>
            <a:r>
              <a:rPr lang="en-US" sz="2000" dirty="0" smtClean="0"/>
              <a:t> de </a:t>
            </a:r>
            <a:r>
              <a:rPr lang="en-US" sz="2000" dirty="0" err="1" smtClean="0"/>
              <a:t>conexión</a:t>
            </a:r>
            <a:r>
              <a:rPr lang="en-US" sz="2000" dirty="0" smtClean="0"/>
              <a:t> a </a:t>
            </a:r>
            <a:r>
              <a:rPr lang="en-US" sz="2000" dirty="0" err="1" smtClean="0"/>
              <a:t>tierra</a:t>
            </a:r>
            <a:r>
              <a:rPr lang="en-US" sz="2000" dirty="0" smtClean="0"/>
              <a:t> (EBI). </a:t>
            </a:r>
            <a:r>
              <a:rPr lang="en-US" sz="2000" dirty="0" err="1" smtClean="0"/>
              <a:t>Esto</a:t>
            </a:r>
            <a:r>
              <a:rPr lang="en-US" sz="2000" dirty="0" smtClean="0"/>
              <a:t> </a:t>
            </a:r>
            <a:r>
              <a:rPr lang="en-US" sz="2000" dirty="0" err="1" smtClean="0"/>
              <a:t>asegura</a:t>
            </a:r>
            <a:r>
              <a:rPr lang="en-US" sz="2000" dirty="0" smtClean="0"/>
              <a:t> que la </a:t>
            </a:r>
            <a:r>
              <a:rPr lang="en-US" sz="2000" dirty="0" err="1" smtClean="0"/>
              <a:t>ruta</a:t>
            </a:r>
            <a:r>
              <a:rPr lang="en-US" sz="2000" dirty="0" smtClean="0"/>
              <a:t> de </a:t>
            </a:r>
            <a:r>
              <a:rPr lang="en-US" sz="2000" dirty="0" err="1" smtClean="0"/>
              <a:t>tierra</a:t>
            </a:r>
            <a:r>
              <a:rPr lang="en-US" sz="2000" dirty="0" smtClean="0"/>
              <a:t> entre la </a:t>
            </a:r>
            <a:r>
              <a:rPr lang="en-US" sz="2000" dirty="0" err="1" smtClean="0"/>
              <a:t>conexión</a:t>
            </a:r>
            <a:r>
              <a:rPr lang="en-US" sz="2000" dirty="0" smtClean="0"/>
              <a:t> a </a:t>
            </a:r>
            <a:r>
              <a:rPr lang="en-US" sz="2000" dirty="0" err="1" smtClean="0"/>
              <a:t>tierra</a:t>
            </a:r>
            <a:r>
              <a:rPr lang="en-US" sz="2000" dirty="0" smtClean="0"/>
              <a:t> de </a:t>
            </a:r>
            <a:r>
              <a:rPr lang="en-US" sz="2000" dirty="0" err="1" smtClean="0"/>
              <a:t>protección</a:t>
            </a:r>
            <a:r>
              <a:rPr lang="en-US" sz="2000" dirty="0" smtClean="0"/>
              <a:t> y </a:t>
            </a:r>
            <a:r>
              <a:rPr lang="en-US" sz="2000" dirty="0" err="1" smtClean="0"/>
              <a:t>cualquier</a:t>
            </a:r>
            <a:r>
              <a:rPr lang="en-US" sz="2000" dirty="0" smtClean="0"/>
              <a:t> parte </a:t>
            </a:r>
            <a:r>
              <a:rPr lang="en-US" sz="2000" dirty="0" err="1" smtClean="0"/>
              <a:t>conectada</a:t>
            </a:r>
            <a:r>
              <a:rPr lang="en-US" sz="2000" dirty="0" smtClean="0"/>
              <a:t> a </a:t>
            </a:r>
            <a:r>
              <a:rPr lang="en-US" sz="2000" dirty="0" err="1" smtClean="0"/>
              <a:t>tierra</a:t>
            </a:r>
            <a:r>
              <a:rPr lang="en-US" sz="2000" dirty="0" smtClean="0"/>
              <a:t> </a:t>
            </a:r>
            <a:r>
              <a:rPr lang="en-US" sz="2000" dirty="0" err="1" smtClean="0"/>
              <a:t>accesible</a:t>
            </a:r>
            <a:r>
              <a:rPr lang="en-US" sz="2000" dirty="0" smtClean="0"/>
              <a:t> sea lo </a:t>
            </a:r>
            <a:r>
              <a:rPr lang="en-US" sz="2000" dirty="0" err="1" smtClean="0"/>
              <a:t>suficientemente</a:t>
            </a:r>
            <a:r>
              <a:rPr lang="en-US" sz="2000" dirty="0" smtClean="0"/>
              <a:t> </a:t>
            </a:r>
            <a:r>
              <a:rPr lang="en-US" sz="2000" dirty="0" err="1" smtClean="0"/>
              <a:t>baja</a:t>
            </a:r>
            <a:r>
              <a:rPr lang="en-US" sz="2000" dirty="0" smtClean="0"/>
              <a:t> para </a:t>
            </a:r>
            <a:r>
              <a:rPr lang="en-US" sz="2000" dirty="0" err="1" smtClean="0"/>
              <a:t>evitar</a:t>
            </a:r>
            <a:r>
              <a:rPr lang="en-US" sz="2000" dirty="0" smtClean="0"/>
              <a:t> </a:t>
            </a:r>
            <a:r>
              <a:rPr lang="en-US" sz="2000" dirty="0" err="1" smtClean="0"/>
              <a:t>danos</a:t>
            </a:r>
            <a:r>
              <a:rPr lang="en-US" sz="2000" dirty="0" smtClean="0"/>
              <a:t> </a:t>
            </a:r>
            <a:r>
              <a:rPr lang="en-US" sz="2000" dirty="0" err="1" smtClean="0"/>
              <a:t>en</a:t>
            </a:r>
            <a:r>
              <a:rPr lang="en-US" sz="2000" dirty="0" smtClean="0"/>
              <a:t> el </a:t>
            </a:r>
            <a:r>
              <a:rPr lang="en-US" sz="2000" dirty="0" err="1" smtClean="0"/>
              <a:t>caso</a:t>
            </a:r>
            <a:r>
              <a:rPr lang="en-US" sz="2000" dirty="0" smtClean="0"/>
              <a:t> de </a:t>
            </a:r>
            <a:r>
              <a:rPr lang="en-US" sz="2000" dirty="0" err="1" smtClean="0"/>
              <a:t>una</a:t>
            </a:r>
            <a:r>
              <a:rPr lang="en-US" sz="2000" dirty="0" smtClean="0"/>
              <a:t> sola </a:t>
            </a:r>
            <a:r>
              <a:rPr lang="en-US" sz="2000" dirty="0" err="1" smtClean="0"/>
              <a:t>falla</a:t>
            </a:r>
            <a:r>
              <a:rPr lang="en-US" sz="2000" dirty="0" smtClean="0"/>
              <a:t>. La </a:t>
            </a:r>
            <a:r>
              <a:rPr lang="en-US" sz="2000" dirty="0" err="1" smtClean="0"/>
              <a:t>prueba</a:t>
            </a:r>
            <a:r>
              <a:rPr lang="en-US" sz="2000" dirty="0" smtClean="0"/>
              <a:t> se </a:t>
            </a:r>
            <a:r>
              <a:rPr lang="en-US" sz="2000" dirty="0" err="1" smtClean="0"/>
              <a:t>completa</a:t>
            </a:r>
            <a:r>
              <a:rPr lang="en-US" sz="2000" dirty="0" smtClean="0"/>
              <a:t> </a:t>
            </a:r>
            <a:r>
              <a:rPr lang="en-US" sz="2000" dirty="0" err="1" smtClean="0"/>
              <a:t>usando</a:t>
            </a:r>
            <a:r>
              <a:rPr lang="en-US" sz="2000" dirty="0" smtClean="0"/>
              <a:t> un </a:t>
            </a:r>
            <a:r>
              <a:rPr lang="en-US" sz="2000" dirty="0" err="1" smtClean="0"/>
              <a:t>voltaje</a:t>
            </a:r>
            <a:r>
              <a:rPr lang="en-US" sz="2000" dirty="0" smtClean="0"/>
              <a:t> de </a:t>
            </a:r>
            <a:r>
              <a:rPr lang="en-US" sz="2000" dirty="0" err="1" smtClean="0"/>
              <a:t>prueba</a:t>
            </a:r>
            <a:r>
              <a:rPr lang="en-US" sz="2000" dirty="0" smtClean="0"/>
              <a:t> </a:t>
            </a:r>
            <a:r>
              <a:rPr lang="en-US" sz="2000" dirty="0" err="1" smtClean="0"/>
              <a:t>máximo</a:t>
            </a:r>
            <a:r>
              <a:rPr lang="en-US" sz="2000" dirty="0" smtClean="0"/>
              <a:t> de 12 V y </a:t>
            </a:r>
            <a:r>
              <a:rPr lang="en-US" sz="2000" dirty="0" err="1" smtClean="0"/>
              <a:t>una</a:t>
            </a:r>
            <a:r>
              <a:rPr lang="en-US" sz="2000" dirty="0" smtClean="0"/>
              <a:t> </a:t>
            </a:r>
            <a:r>
              <a:rPr lang="en-US" sz="2000" dirty="0" err="1" smtClean="0"/>
              <a:t>corriente</a:t>
            </a:r>
            <a:r>
              <a:rPr lang="en-US" sz="2000" dirty="0" smtClean="0"/>
              <a:t> de </a:t>
            </a:r>
            <a:r>
              <a:rPr lang="en-US" sz="2000" dirty="0" err="1" smtClean="0"/>
              <a:t>prueba</a:t>
            </a:r>
            <a:r>
              <a:rPr lang="en-US" sz="2000" dirty="0" smtClean="0"/>
              <a:t> del </a:t>
            </a:r>
            <a:r>
              <a:rPr lang="en-US" sz="2000" dirty="0" err="1" smtClean="0"/>
              <a:t>doble</a:t>
            </a:r>
            <a:r>
              <a:rPr lang="en-US" sz="2000" dirty="0" smtClean="0"/>
              <a:t> de la </a:t>
            </a:r>
            <a:r>
              <a:rPr lang="en-US" sz="2000" dirty="0" err="1" smtClean="0"/>
              <a:t>clasificación</a:t>
            </a:r>
            <a:r>
              <a:rPr lang="en-US" sz="2000" dirty="0" smtClean="0"/>
              <a:t> </a:t>
            </a:r>
            <a:r>
              <a:rPr lang="en-US" sz="2000" dirty="0" err="1" smtClean="0"/>
              <a:t>máxima</a:t>
            </a:r>
            <a:r>
              <a:rPr lang="en-US" sz="2000" dirty="0" smtClean="0"/>
              <a:t> </a:t>
            </a:r>
            <a:r>
              <a:rPr lang="en-US" sz="2000" dirty="0" err="1" smtClean="0"/>
              <a:t>sugerida</a:t>
            </a:r>
            <a:r>
              <a:rPr lang="en-US" sz="2000" dirty="0" smtClean="0"/>
              <a:t> del fusible de </a:t>
            </a:r>
            <a:r>
              <a:rPr lang="en-US" sz="2000" dirty="0" err="1" smtClean="0"/>
              <a:t>protección</a:t>
            </a:r>
            <a:r>
              <a:rPr lang="en-US" sz="2000" dirty="0" smtClean="0"/>
              <a:t>. </a:t>
            </a:r>
            <a:r>
              <a:rPr lang="en-US" sz="2000" dirty="0" err="1" smtClean="0"/>
              <a:t>Después</a:t>
            </a:r>
            <a:r>
              <a:rPr lang="en-US" sz="2000" dirty="0" smtClean="0"/>
              <a:t> de 1 </a:t>
            </a:r>
            <a:r>
              <a:rPr lang="en-US" sz="2000" dirty="0" err="1" smtClean="0"/>
              <a:t>minuto</a:t>
            </a:r>
            <a:r>
              <a:rPr lang="en-US" sz="2000" dirty="0" smtClean="0"/>
              <a:t> con la </a:t>
            </a:r>
            <a:r>
              <a:rPr lang="en-US" sz="2000" dirty="0" err="1" smtClean="0"/>
              <a:t>corriente</a:t>
            </a:r>
            <a:r>
              <a:rPr lang="en-US" sz="2000" dirty="0" smtClean="0"/>
              <a:t> </a:t>
            </a:r>
            <a:r>
              <a:rPr lang="en-US" sz="2000" dirty="0" err="1" smtClean="0"/>
              <a:t>funcionando</a:t>
            </a:r>
            <a:r>
              <a:rPr lang="en-US" sz="2000" dirty="0" smtClean="0"/>
              <a:t> </a:t>
            </a:r>
            <a:r>
              <a:rPr lang="en-US" sz="2000" dirty="0" err="1" smtClean="0"/>
              <a:t>en</a:t>
            </a:r>
            <a:r>
              <a:rPr lang="en-US" sz="2000" dirty="0" smtClean="0"/>
              <a:t> el </a:t>
            </a:r>
            <a:r>
              <a:rPr lang="en-US" sz="2000" dirty="0" err="1" smtClean="0"/>
              <a:t>circuito</a:t>
            </a:r>
            <a:r>
              <a:rPr lang="en-US" sz="2000" dirty="0" smtClean="0"/>
              <a:t> </a:t>
            </a:r>
            <a:r>
              <a:rPr lang="en-US" sz="2000" dirty="0" err="1" smtClean="0"/>
              <a:t>bajo</a:t>
            </a:r>
            <a:r>
              <a:rPr lang="en-US" sz="2000" dirty="0" smtClean="0"/>
              <a:t> </a:t>
            </a:r>
            <a:r>
              <a:rPr lang="en-US" sz="2000" dirty="0" err="1" smtClean="0"/>
              <a:t>prueba</a:t>
            </a:r>
            <a:r>
              <a:rPr lang="en-US" sz="2000" dirty="0" smtClean="0"/>
              <a:t>, el EBI no </a:t>
            </a:r>
            <a:r>
              <a:rPr lang="en-US" sz="2000" dirty="0" err="1" smtClean="0"/>
              <a:t>debe</a:t>
            </a:r>
            <a:r>
              <a:rPr lang="en-US" sz="2000" dirty="0" smtClean="0"/>
              <a:t> </a:t>
            </a:r>
            <a:r>
              <a:rPr lang="en-US" sz="2000" dirty="0" err="1" smtClean="0"/>
              <a:t>superar</a:t>
            </a:r>
            <a:r>
              <a:rPr lang="en-US" sz="2000" dirty="0" smtClean="0"/>
              <a:t> </a:t>
            </a:r>
            <a:r>
              <a:rPr lang="en-US" sz="2000" dirty="0" err="1" smtClean="0"/>
              <a:t>los</a:t>
            </a:r>
            <a:r>
              <a:rPr lang="en-US" sz="2000" dirty="0" smtClean="0"/>
              <a:t> 0,1 Ω.</a:t>
            </a:r>
          </a:p>
          <a:p>
            <a:pPr algn="just">
              <a:lnSpc>
                <a:spcPts val="2100"/>
              </a:lnSpc>
            </a:pPr>
            <a:endParaRPr lang="en-US" sz="2000" dirty="0" smtClean="0"/>
          </a:p>
          <a:p>
            <a:pPr algn="just">
              <a:lnSpc>
                <a:spcPts val="2100"/>
              </a:lnSpc>
            </a:pPr>
            <a:r>
              <a:rPr lang="en-US" sz="2000" dirty="0" smtClean="0"/>
              <a:t>MARCADO CE</a:t>
            </a:r>
          </a:p>
          <a:p>
            <a:pPr algn="just">
              <a:lnSpc>
                <a:spcPts val="2100"/>
              </a:lnSpc>
            </a:pPr>
            <a:endParaRPr lang="en-US" sz="2000" dirty="0" smtClean="0"/>
          </a:p>
          <a:p>
            <a:pPr algn="just">
              <a:lnSpc>
                <a:spcPts val="2100"/>
              </a:lnSpc>
            </a:pPr>
            <a:r>
              <a:rPr lang="en-US" sz="2000" dirty="0" err="1" smtClean="0"/>
              <a:t>Una</a:t>
            </a:r>
            <a:r>
              <a:rPr lang="en-US" sz="2000" dirty="0" smtClean="0"/>
              <a:t> </a:t>
            </a:r>
            <a:r>
              <a:rPr lang="en-US" sz="2000" dirty="0" err="1" smtClean="0"/>
              <a:t>marca</a:t>
            </a:r>
            <a:r>
              <a:rPr lang="en-US" sz="2000" dirty="0" smtClean="0"/>
              <a:t> CE </a:t>
            </a:r>
            <a:r>
              <a:rPr lang="en-US" sz="2000" dirty="0" err="1" smtClean="0"/>
              <a:t>en</a:t>
            </a:r>
            <a:r>
              <a:rPr lang="en-US" sz="2000" dirty="0" smtClean="0"/>
              <a:t> el </a:t>
            </a:r>
            <a:r>
              <a:rPr lang="en-US" sz="2000" dirty="0" err="1" smtClean="0"/>
              <a:t>equipo</a:t>
            </a:r>
            <a:r>
              <a:rPr lang="en-US" sz="2000" dirty="0" smtClean="0"/>
              <a:t>, o </a:t>
            </a:r>
            <a:r>
              <a:rPr lang="en-US" sz="2000" dirty="0" err="1" smtClean="0"/>
              <a:t>en</a:t>
            </a:r>
            <a:r>
              <a:rPr lang="en-US" sz="2000" dirty="0" smtClean="0"/>
              <a:t> </a:t>
            </a:r>
            <a:r>
              <a:rPr lang="en-US" sz="2000" dirty="0" err="1" smtClean="0"/>
              <a:t>su</a:t>
            </a:r>
            <a:r>
              <a:rPr lang="en-US" sz="2000" dirty="0" smtClean="0"/>
              <a:t> </a:t>
            </a:r>
            <a:r>
              <a:rPr lang="en-US" sz="2000" dirty="0" err="1" smtClean="0"/>
              <a:t>embalaje</a:t>
            </a:r>
            <a:r>
              <a:rPr lang="en-US" sz="2000" dirty="0" smtClean="0"/>
              <a:t>, </a:t>
            </a:r>
            <a:r>
              <a:rPr lang="en-US" sz="2000" dirty="0" err="1" smtClean="0"/>
              <a:t>indica</a:t>
            </a:r>
            <a:r>
              <a:rPr lang="en-US" sz="2000" dirty="0" smtClean="0"/>
              <a:t> que se </a:t>
            </a:r>
            <a:r>
              <a:rPr lang="en-US" sz="2000" dirty="0" err="1" smtClean="0"/>
              <a:t>reclama</a:t>
            </a:r>
            <a:r>
              <a:rPr lang="en-US" sz="2000" dirty="0" smtClean="0"/>
              <a:t> el </a:t>
            </a:r>
            <a:r>
              <a:rPr lang="en-US" sz="2000" dirty="0" err="1" smtClean="0"/>
              <a:t>cumplimiento</a:t>
            </a:r>
            <a:r>
              <a:rPr lang="en-US" sz="2000" dirty="0" smtClean="0"/>
              <a:t> de las </a:t>
            </a:r>
            <a:r>
              <a:rPr lang="en-US" sz="2000" dirty="0" err="1" smtClean="0"/>
              <a:t>directivas</a:t>
            </a:r>
            <a:r>
              <a:rPr lang="en-US" sz="2000" dirty="0" smtClean="0"/>
              <a:t> de la UE </a:t>
            </a:r>
            <a:r>
              <a:rPr lang="en-US" sz="2000" dirty="0" err="1" smtClean="0"/>
              <a:t>pertinentes</a:t>
            </a:r>
            <a:r>
              <a:rPr lang="en-US" sz="2000" dirty="0" smtClean="0"/>
              <a:t>, </a:t>
            </a:r>
            <a:r>
              <a:rPr lang="en-US" sz="2000" dirty="0" err="1" smtClean="0"/>
              <a:t>por</a:t>
            </a:r>
            <a:r>
              <a:rPr lang="en-US" sz="2000" dirty="0" smtClean="0"/>
              <a:t> </a:t>
            </a:r>
            <a:r>
              <a:rPr lang="en-US" sz="2000" dirty="0" err="1" smtClean="0"/>
              <a:t>ejemplo</a:t>
            </a:r>
            <a:r>
              <a:rPr lang="en-US" sz="2000" dirty="0" smtClean="0"/>
              <a:t>, la </a:t>
            </a:r>
            <a:r>
              <a:rPr lang="en-US" sz="2000" dirty="0" err="1" smtClean="0"/>
              <a:t>Directiva</a:t>
            </a:r>
            <a:r>
              <a:rPr lang="en-US" sz="2000" dirty="0" smtClean="0"/>
              <a:t> de </a:t>
            </a:r>
            <a:r>
              <a:rPr lang="en-US" sz="2000" dirty="0" err="1" smtClean="0"/>
              <a:t>bajo</a:t>
            </a:r>
            <a:r>
              <a:rPr lang="en-US" sz="2000" dirty="0" smtClean="0"/>
              <a:t> </a:t>
            </a:r>
            <a:r>
              <a:rPr lang="en-US" sz="2000" dirty="0" err="1" smtClean="0"/>
              <a:t>voltaje</a:t>
            </a:r>
            <a:r>
              <a:rPr lang="en-US" sz="2000" dirty="0" smtClean="0"/>
              <a:t> 2006/95/EC y la </a:t>
            </a:r>
            <a:r>
              <a:rPr lang="en-US" sz="2000" dirty="0" err="1" smtClean="0"/>
              <a:t>Directiva</a:t>
            </a:r>
            <a:r>
              <a:rPr lang="en-US" sz="2000" dirty="0" smtClean="0"/>
              <a:t> de </a:t>
            </a:r>
            <a:r>
              <a:rPr lang="en-US" sz="2000" dirty="0" err="1" smtClean="0"/>
              <a:t>compatibilidad</a:t>
            </a:r>
            <a:r>
              <a:rPr lang="en-US" sz="2000" dirty="0" smtClean="0"/>
              <a:t> </a:t>
            </a:r>
            <a:r>
              <a:rPr lang="en-US" sz="2000" dirty="0" err="1" smtClean="0"/>
              <a:t>electromagnética</a:t>
            </a:r>
            <a:r>
              <a:rPr lang="en-US" sz="2000" dirty="0" smtClean="0"/>
              <a:t> (EMC) 2004/108/EC.</a:t>
            </a:r>
          </a:p>
          <a:p>
            <a:pPr algn="just">
              <a:lnSpc>
                <a:spcPts val="2100"/>
              </a:lnSpc>
            </a:pPr>
            <a:endParaRPr lang="en-US" sz="2000" dirty="0" smtClean="0"/>
          </a:p>
          <a:p>
            <a:pPr algn="just">
              <a:lnSpc>
                <a:spcPts val="2100"/>
              </a:lnSpc>
            </a:pPr>
            <a:r>
              <a:rPr lang="en-US" sz="2000" b="1" dirty="0" smtClean="0"/>
              <a:t>OTRAS NORMAS REGIONALES O DE LA INDUSTRIA</a:t>
            </a:r>
          </a:p>
          <a:p>
            <a:pPr algn="just">
              <a:lnSpc>
                <a:spcPts val="2100"/>
              </a:lnSpc>
            </a:pPr>
            <a:endParaRPr lang="en-US" sz="2000" dirty="0" smtClean="0"/>
          </a:p>
          <a:p>
            <a:pPr algn="just">
              <a:lnSpc>
                <a:spcPts val="2100"/>
              </a:lnSpc>
            </a:pPr>
            <a:r>
              <a:rPr lang="en-US" sz="2000" dirty="0" err="1" smtClean="0"/>
              <a:t>Muchos</a:t>
            </a:r>
            <a:r>
              <a:rPr lang="en-US" sz="2000" dirty="0" smtClean="0"/>
              <a:t> </a:t>
            </a:r>
            <a:r>
              <a:rPr lang="en-US" sz="2000" dirty="0" err="1" smtClean="0"/>
              <a:t>dispositivos</a:t>
            </a:r>
            <a:r>
              <a:rPr lang="en-US" sz="2000" dirty="0" smtClean="0"/>
              <a:t> </a:t>
            </a:r>
            <a:r>
              <a:rPr lang="en-US" sz="2000" dirty="0" err="1" smtClean="0"/>
              <a:t>destinados</a:t>
            </a:r>
            <a:r>
              <a:rPr lang="en-US" sz="2000" dirty="0" smtClean="0"/>
              <a:t> a la </a:t>
            </a:r>
            <a:r>
              <a:rPr lang="en-US" sz="2000" dirty="0" err="1" smtClean="0"/>
              <a:t>instalación</a:t>
            </a:r>
            <a:r>
              <a:rPr lang="en-US" sz="2000" dirty="0" smtClean="0"/>
              <a:t> </a:t>
            </a:r>
            <a:r>
              <a:rPr lang="en-US" sz="2000" dirty="0" err="1" smtClean="0"/>
              <a:t>en</a:t>
            </a:r>
            <a:r>
              <a:rPr lang="en-US" sz="2000" dirty="0" smtClean="0"/>
              <a:t> </a:t>
            </a:r>
            <a:r>
              <a:rPr lang="en-US" sz="2000" dirty="0" err="1" smtClean="0"/>
              <a:t>América</a:t>
            </a:r>
            <a:r>
              <a:rPr lang="en-US" sz="2000" dirty="0" smtClean="0"/>
              <a:t> del Norte </a:t>
            </a:r>
            <a:r>
              <a:rPr lang="en-US" sz="2000" dirty="0" err="1" smtClean="0"/>
              <a:t>necesitarán</a:t>
            </a:r>
            <a:r>
              <a:rPr lang="en-US" sz="2000" dirty="0" smtClean="0"/>
              <a:t> </a:t>
            </a:r>
            <a:r>
              <a:rPr lang="en-US" sz="2000" dirty="0" err="1" smtClean="0"/>
              <a:t>una</a:t>
            </a:r>
            <a:r>
              <a:rPr lang="en-US" sz="2000" dirty="0" smtClean="0"/>
              <a:t> </a:t>
            </a:r>
            <a:r>
              <a:rPr lang="en-US" sz="2000" dirty="0" err="1" smtClean="0"/>
              <a:t>certificación</a:t>
            </a:r>
            <a:r>
              <a:rPr lang="en-US" sz="2000" dirty="0" smtClean="0"/>
              <a:t> </a:t>
            </a:r>
            <a:r>
              <a:rPr lang="en-US" sz="2000" dirty="0" err="1" smtClean="0"/>
              <a:t>adicional</a:t>
            </a:r>
            <a:r>
              <a:rPr lang="en-US" sz="2000" dirty="0" smtClean="0"/>
              <a:t> para </a:t>
            </a:r>
            <a:r>
              <a:rPr lang="en-US" sz="2000" dirty="0" err="1" smtClean="0"/>
              <a:t>cumplir</a:t>
            </a:r>
            <a:r>
              <a:rPr lang="en-US" sz="2000" dirty="0" smtClean="0"/>
              <a:t> con </a:t>
            </a:r>
            <a:r>
              <a:rPr lang="en-US" sz="2000" dirty="0" err="1" smtClean="0"/>
              <a:t>los</a:t>
            </a:r>
            <a:r>
              <a:rPr lang="en-US" sz="2000" dirty="0" smtClean="0"/>
              <a:t> </a:t>
            </a:r>
            <a:r>
              <a:rPr lang="en-US" sz="2000" dirty="0" err="1" smtClean="0"/>
              <a:t>requisitos</a:t>
            </a:r>
            <a:r>
              <a:rPr lang="en-US" sz="2000" dirty="0" smtClean="0"/>
              <a:t> de UL (Underwriter's Laboratory) o CUL para </a:t>
            </a:r>
            <a:r>
              <a:rPr lang="en-US" sz="2000" dirty="0" err="1" smtClean="0"/>
              <a:t>Canadá</a:t>
            </a:r>
            <a:r>
              <a:rPr lang="en-US" sz="2000" dirty="0" smtClean="0"/>
              <a:t>. Los </a:t>
            </a:r>
            <a:r>
              <a:rPr lang="en-US" sz="2000" dirty="0" err="1" smtClean="0"/>
              <a:t>equipos</a:t>
            </a:r>
            <a:r>
              <a:rPr lang="en-US" sz="2000" dirty="0" smtClean="0"/>
              <a:t> para la </a:t>
            </a:r>
            <a:r>
              <a:rPr lang="en-US" sz="2000" dirty="0" err="1" smtClean="0"/>
              <a:t>instalacion</a:t>
            </a:r>
            <a:r>
              <a:rPr lang="en-US" sz="2000" dirty="0" smtClean="0"/>
              <a:t> </a:t>
            </a:r>
            <a:r>
              <a:rPr lang="en-US" sz="2000" dirty="0" err="1" smtClean="0"/>
              <a:t>en</a:t>
            </a:r>
            <a:r>
              <a:rPr lang="en-US" sz="2000" dirty="0" smtClean="0"/>
              <a:t> </a:t>
            </a:r>
            <a:r>
              <a:rPr lang="en-US" sz="2000" dirty="0" err="1" smtClean="0"/>
              <a:t>entornos</a:t>
            </a:r>
            <a:r>
              <a:rPr lang="en-US" sz="2000" dirty="0" smtClean="0"/>
              <a:t> </a:t>
            </a:r>
            <a:r>
              <a:rPr lang="en-US" sz="2000" dirty="0" err="1" smtClean="0"/>
              <a:t>mineros</a:t>
            </a:r>
            <a:r>
              <a:rPr lang="en-US" sz="2000" dirty="0" smtClean="0"/>
              <a:t> o </a:t>
            </a:r>
            <a:r>
              <a:rPr lang="en-US" sz="2000" dirty="0" err="1" smtClean="0"/>
              <a:t>explosivos</a:t>
            </a:r>
            <a:r>
              <a:rPr lang="en-US" sz="2000" dirty="0" smtClean="0"/>
              <a:t> </a:t>
            </a:r>
            <a:r>
              <a:rPr lang="en-US" sz="2000" dirty="0" err="1" smtClean="0"/>
              <a:t>normalmente</a:t>
            </a:r>
            <a:r>
              <a:rPr lang="en-US" sz="2000" dirty="0" smtClean="0"/>
              <a:t> </a:t>
            </a:r>
            <a:r>
              <a:rPr lang="en-US" sz="2000" dirty="0" err="1" smtClean="0"/>
              <a:t>deberan</a:t>
            </a:r>
            <a:r>
              <a:rPr lang="en-US" sz="2000" dirty="0" smtClean="0"/>
              <a:t> </a:t>
            </a:r>
            <a:r>
              <a:rPr lang="en-US" sz="2000" dirty="0" err="1" smtClean="0"/>
              <a:t>demostrar</a:t>
            </a:r>
            <a:r>
              <a:rPr lang="en-US" sz="2000" dirty="0" smtClean="0"/>
              <a:t> </a:t>
            </a:r>
            <a:r>
              <a:rPr lang="en-US" sz="2000" dirty="0" err="1" smtClean="0"/>
              <a:t>una</a:t>
            </a:r>
            <a:r>
              <a:rPr lang="en-US" sz="2000" dirty="0" smtClean="0"/>
              <a:t> </a:t>
            </a:r>
            <a:r>
              <a:rPr lang="en-US" sz="2000" dirty="0" err="1" smtClean="0"/>
              <a:t>Declaración</a:t>
            </a:r>
            <a:r>
              <a:rPr lang="en-US" sz="2000" dirty="0" smtClean="0"/>
              <a:t> ATEX.</a:t>
            </a:r>
          </a:p>
          <a:p>
            <a:pPr algn="just">
              <a:lnSpc>
                <a:spcPts val="2100"/>
              </a:lnSpc>
            </a:pPr>
            <a:endParaRPr lang="en-US" sz="2000" dirty="0" smtClean="0"/>
          </a:p>
          <a:p>
            <a:pPr algn="just">
              <a:lnSpc>
                <a:spcPts val="2100"/>
              </a:lnSpc>
            </a:pPr>
            <a:r>
              <a:rPr lang="en-US" sz="2000" b="1" dirty="0" smtClean="0"/>
              <a:t>PRUEBAS </a:t>
            </a:r>
            <a:r>
              <a:rPr lang="en-US" sz="2000" b="1" dirty="0" smtClean="0"/>
              <a:t>DE TIPO </a:t>
            </a:r>
            <a:r>
              <a:rPr lang="en-US" sz="2000" b="1" dirty="0" smtClean="0"/>
              <a:t>AMBIENTALES</a:t>
            </a:r>
          </a:p>
          <a:p>
            <a:pPr algn="just">
              <a:lnSpc>
                <a:spcPts val="2100"/>
              </a:lnSpc>
            </a:pPr>
            <a:endParaRPr lang="en-US" sz="2000" dirty="0" smtClean="0"/>
          </a:p>
          <a:p>
            <a:pPr algn="just">
              <a:lnSpc>
                <a:spcPts val="2100"/>
              </a:lnSpc>
            </a:pPr>
            <a:r>
              <a:rPr lang="en-US" sz="2000" dirty="0" smtClean="0"/>
              <a:t>Se </a:t>
            </a:r>
            <a:r>
              <a:rPr lang="en-US" sz="2000" dirty="0" err="1" smtClean="0"/>
              <a:t>deben</a:t>
            </a:r>
            <a:r>
              <a:rPr lang="en-US" sz="2000" dirty="0" smtClean="0"/>
              <a:t> </a:t>
            </a:r>
            <a:r>
              <a:rPr lang="en-US" sz="2000" dirty="0" err="1" smtClean="0"/>
              <a:t>completar</a:t>
            </a:r>
            <a:r>
              <a:rPr lang="en-US" sz="2000" dirty="0" smtClean="0"/>
              <a:t> </a:t>
            </a:r>
            <a:r>
              <a:rPr lang="en-US" sz="2000" dirty="0" err="1" smtClean="0"/>
              <a:t>diferentes</a:t>
            </a:r>
            <a:r>
              <a:rPr lang="en-US" sz="2000" dirty="0" smtClean="0"/>
              <a:t> </a:t>
            </a:r>
            <a:r>
              <a:rPr lang="en-US" sz="2000" dirty="0" err="1" smtClean="0"/>
              <a:t>pruebas</a:t>
            </a:r>
            <a:r>
              <a:rPr lang="en-US" sz="2000" dirty="0" smtClean="0"/>
              <a:t> para </a:t>
            </a:r>
            <a:r>
              <a:rPr lang="en-US" sz="2000" dirty="0" err="1" smtClean="0"/>
              <a:t>demostrar</a:t>
            </a:r>
            <a:r>
              <a:rPr lang="en-US" sz="2000" dirty="0" smtClean="0"/>
              <a:t> que un </a:t>
            </a:r>
            <a:r>
              <a:rPr lang="en-US" sz="2000" dirty="0" err="1" smtClean="0"/>
              <a:t>relé</a:t>
            </a:r>
            <a:r>
              <a:rPr lang="en-US" sz="2000" dirty="0" smtClean="0"/>
              <a:t> de </a:t>
            </a:r>
            <a:r>
              <a:rPr lang="en-US" sz="2000" dirty="0" err="1" smtClean="0"/>
              <a:t>protección</a:t>
            </a:r>
            <a:r>
              <a:rPr lang="en-US" sz="2000" dirty="0" smtClean="0"/>
              <a:t> </a:t>
            </a:r>
            <a:r>
              <a:rPr lang="en-US" sz="2000" dirty="0" err="1" smtClean="0"/>
              <a:t>puede</a:t>
            </a:r>
            <a:r>
              <a:rPr lang="en-US" sz="2000" dirty="0" smtClean="0"/>
              <a:t> </a:t>
            </a:r>
            <a:r>
              <a:rPr lang="en-US" sz="2000" dirty="0" err="1" smtClean="0"/>
              <a:t>los</a:t>
            </a:r>
            <a:r>
              <a:rPr lang="en-US" sz="2000" dirty="0" smtClean="0"/>
              <a:t> </a:t>
            </a:r>
            <a:r>
              <a:rPr lang="en-US" sz="2000" dirty="0" err="1" smtClean="0"/>
              <a:t>efectos</a:t>
            </a:r>
            <a:r>
              <a:rPr lang="en-US" sz="2000" dirty="0" smtClean="0"/>
              <a:t> </a:t>
            </a:r>
            <a:r>
              <a:rPr lang="en-US" sz="2000" dirty="0" err="1" smtClean="0"/>
              <a:t>ambientales</a:t>
            </a:r>
            <a:r>
              <a:rPr lang="en-US" sz="2000" dirty="0" smtClean="0"/>
              <a:t> </a:t>
            </a:r>
            <a:r>
              <a:rPr lang="en-US" sz="2000" dirty="0" err="1" smtClean="0"/>
              <a:t>en</a:t>
            </a:r>
            <a:r>
              <a:rPr lang="en-US" sz="2000" dirty="0" smtClean="0"/>
              <a:t> </a:t>
            </a:r>
            <a:r>
              <a:rPr lang="en-US" sz="2000" dirty="0" err="1" smtClean="0"/>
              <a:t>los</a:t>
            </a:r>
            <a:r>
              <a:rPr lang="en-US" sz="2000" dirty="0" smtClean="0"/>
              <a:t> que se </a:t>
            </a:r>
            <a:r>
              <a:rPr lang="en-US" sz="2000" dirty="0" err="1" smtClean="0"/>
              <a:t>espera</a:t>
            </a:r>
            <a:r>
              <a:rPr lang="en-US" sz="2000" dirty="0" smtClean="0"/>
              <a:t> que </a:t>
            </a:r>
            <a:r>
              <a:rPr lang="en-US" sz="2000" dirty="0" err="1" smtClean="0"/>
              <a:t>funcionen</a:t>
            </a:r>
            <a:r>
              <a:rPr lang="en-US" sz="2000" dirty="0" smtClean="0"/>
              <a:t>. </a:t>
            </a:r>
            <a:r>
              <a:rPr lang="en-US" sz="2000" dirty="0" err="1" smtClean="0"/>
              <a:t>Constan</a:t>
            </a:r>
            <a:r>
              <a:rPr lang="en-US" sz="2000" dirty="0" smtClean="0"/>
              <a:t> de las </a:t>
            </a:r>
            <a:r>
              <a:rPr lang="en-US" sz="2000" dirty="0" err="1" smtClean="0"/>
              <a:t>siguientes</a:t>
            </a:r>
            <a:r>
              <a:rPr lang="en-US" sz="2000" dirty="0" smtClean="0"/>
              <a:t> </a:t>
            </a:r>
            <a:r>
              <a:rPr lang="en-US" sz="2000" dirty="0" err="1" smtClean="0"/>
              <a:t>pruebas</a:t>
            </a:r>
            <a:r>
              <a:rPr lang="en-US" sz="2000" dirty="0" smtClean="0"/>
              <a:t>:</a:t>
            </a:r>
          </a:p>
          <a:p>
            <a:pPr algn="just">
              <a:lnSpc>
                <a:spcPts val="2100"/>
              </a:lnSpc>
            </a:pPr>
            <a:endParaRPr lang="en-US" sz="2000" dirty="0" smtClean="0"/>
          </a:p>
          <a:p>
            <a:pPr algn="just">
              <a:lnSpc>
                <a:spcPts val="2100"/>
              </a:lnSpc>
            </a:pPr>
            <a:r>
              <a:rPr lang="en-US" sz="2000" dirty="0" smtClean="0"/>
              <a:t>- </a:t>
            </a:r>
            <a:r>
              <a:rPr lang="en-US" sz="2000" dirty="0" err="1" smtClean="0"/>
              <a:t>Humedad</a:t>
            </a:r>
            <a:endParaRPr lang="en-US" sz="2000" dirty="0" smtClean="0"/>
          </a:p>
          <a:p>
            <a:pPr algn="just">
              <a:lnSpc>
                <a:spcPts val="2100"/>
              </a:lnSpc>
            </a:pPr>
            <a:r>
              <a:rPr lang="en-US" sz="2000" dirty="0" smtClean="0"/>
              <a:t>- </a:t>
            </a:r>
            <a:r>
              <a:rPr lang="en-US" sz="2000" dirty="0" err="1" smtClean="0"/>
              <a:t>temperatura</a:t>
            </a:r>
            <a:endParaRPr lang="en-US" sz="2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457200" y="152400"/>
            <a:ext cx="12649200" cy="96847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200"/>
              </a:lnSpc>
            </a:pPr>
            <a:r>
              <a:rPr lang="en-US" dirty="0" smtClean="0"/>
              <a:t>- </a:t>
            </a:r>
            <a:r>
              <a:rPr lang="en-US" sz="2000" dirty="0" err="1" smtClean="0"/>
              <a:t>mecánico</a:t>
            </a:r>
            <a:endParaRPr lang="en-US" sz="2000" dirty="0" smtClean="0"/>
          </a:p>
          <a:p>
            <a:pPr marL="285750" indent="-285750" algn="just">
              <a:lnSpc>
                <a:spcPts val="2200"/>
              </a:lnSpc>
              <a:buFontTx/>
              <a:buChar char="-"/>
            </a:pPr>
            <a:r>
              <a:rPr lang="en-US" sz="2000" dirty="0" err="1" smtClean="0"/>
              <a:t>protección</a:t>
            </a:r>
            <a:r>
              <a:rPr lang="en-US" sz="2000" dirty="0" smtClean="0"/>
              <a:t> del </a:t>
            </a:r>
            <a:r>
              <a:rPr lang="en-US" sz="2000" dirty="0" err="1" smtClean="0"/>
              <a:t>recinto</a:t>
            </a:r>
            <a:endParaRPr lang="en-US" sz="2000" dirty="0" smtClean="0"/>
          </a:p>
          <a:p>
            <a:pPr marL="285750" indent="-285750" algn="just">
              <a:lnSpc>
                <a:spcPts val="2200"/>
              </a:lnSpc>
              <a:buFontTx/>
              <a:buChar char="-"/>
            </a:pPr>
            <a:endParaRPr lang="en-US" sz="2000" dirty="0" smtClean="0"/>
          </a:p>
          <a:p>
            <a:pPr algn="just">
              <a:lnSpc>
                <a:spcPts val="2200"/>
              </a:lnSpc>
            </a:pPr>
            <a:r>
              <a:rPr lang="en-US" sz="2000" dirty="0" err="1" smtClean="0"/>
              <a:t>Estas</a:t>
            </a:r>
            <a:r>
              <a:rPr lang="en-US" sz="2000" dirty="0" smtClean="0"/>
              <a:t> </a:t>
            </a:r>
            <a:r>
              <a:rPr lang="en-US" sz="2000" dirty="0" err="1" smtClean="0"/>
              <a:t>pruebas</a:t>
            </a:r>
            <a:r>
              <a:rPr lang="en-US" sz="2000" dirty="0" smtClean="0"/>
              <a:t> se </a:t>
            </a:r>
            <a:r>
              <a:rPr lang="en-US" sz="2000" dirty="0" err="1" smtClean="0"/>
              <a:t>discuten</a:t>
            </a:r>
            <a:r>
              <a:rPr lang="en-US" sz="2000" dirty="0" smtClean="0"/>
              <a:t> </a:t>
            </a:r>
            <a:r>
              <a:rPr lang="en-US" sz="2000" dirty="0" err="1" smtClean="0"/>
              <a:t>en</a:t>
            </a:r>
            <a:r>
              <a:rPr lang="en-US" sz="2000" dirty="0" smtClean="0"/>
              <a:t> </a:t>
            </a:r>
            <a:r>
              <a:rPr lang="en-US" sz="2000" dirty="0" err="1" smtClean="0"/>
              <a:t>los</a:t>
            </a:r>
            <a:r>
              <a:rPr lang="en-US" sz="2000" dirty="0" smtClean="0"/>
              <a:t> </a:t>
            </a:r>
            <a:r>
              <a:rPr lang="en-US" sz="2000" dirty="0" err="1" smtClean="0"/>
              <a:t>siguientes</a:t>
            </a:r>
            <a:r>
              <a:rPr lang="en-US" sz="2000" dirty="0" smtClean="0"/>
              <a:t> </a:t>
            </a:r>
            <a:r>
              <a:rPr lang="en-US" sz="2000" dirty="0" err="1" smtClean="0"/>
              <a:t>párrafos</a:t>
            </a:r>
            <a:r>
              <a:rPr lang="en-US" sz="2000" dirty="0" smtClean="0"/>
              <a:t>.</a:t>
            </a:r>
          </a:p>
          <a:p>
            <a:pPr algn="just">
              <a:lnSpc>
                <a:spcPts val="2200"/>
              </a:lnSpc>
            </a:pPr>
            <a:endParaRPr lang="en-US" sz="2000" dirty="0" smtClean="0"/>
          </a:p>
          <a:p>
            <a:pPr algn="just">
              <a:lnSpc>
                <a:spcPts val="2200"/>
              </a:lnSpc>
            </a:pPr>
            <a:r>
              <a:rPr lang="en-US" sz="2000" b="1" dirty="0" smtClean="0"/>
              <a:t>PRUEBA DE TEMPERATURA</a:t>
            </a:r>
          </a:p>
          <a:p>
            <a:pPr algn="just">
              <a:lnSpc>
                <a:spcPts val="2200"/>
              </a:lnSpc>
            </a:pPr>
            <a:endParaRPr lang="en-US" sz="2000" dirty="0" smtClean="0"/>
          </a:p>
          <a:p>
            <a:pPr algn="just">
              <a:lnSpc>
                <a:spcPts val="2200"/>
              </a:lnSpc>
            </a:pPr>
            <a:r>
              <a:rPr lang="en-US" sz="2000" dirty="0" smtClean="0"/>
              <a:t>Las </a:t>
            </a:r>
            <a:r>
              <a:rPr lang="en-US" sz="2000" dirty="0" err="1" smtClean="0"/>
              <a:t>pruebas</a:t>
            </a:r>
            <a:r>
              <a:rPr lang="en-US" sz="2000" dirty="0" smtClean="0"/>
              <a:t> de </a:t>
            </a:r>
            <a:r>
              <a:rPr lang="en-US" sz="2000" dirty="0" err="1" smtClean="0"/>
              <a:t>temperatura</a:t>
            </a:r>
            <a:r>
              <a:rPr lang="en-US" sz="2000" dirty="0" smtClean="0"/>
              <a:t> se </a:t>
            </a:r>
            <a:r>
              <a:rPr lang="en-US" sz="2000" dirty="0" err="1" smtClean="0"/>
              <a:t>completan</a:t>
            </a:r>
            <a:r>
              <a:rPr lang="en-US" sz="2000" dirty="0" smtClean="0"/>
              <a:t> para </a:t>
            </a:r>
            <a:r>
              <a:rPr lang="en-US" sz="2000" dirty="0" err="1" smtClean="0"/>
              <a:t>garantizar</a:t>
            </a:r>
            <a:r>
              <a:rPr lang="en-US" sz="2000" dirty="0" smtClean="0"/>
              <a:t> que un </a:t>
            </a:r>
            <a:r>
              <a:rPr lang="en-US" sz="2000" dirty="0" err="1" smtClean="0"/>
              <a:t>producto</a:t>
            </a:r>
            <a:r>
              <a:rPr lang="en-US" sz="2000" dirty="0" smtClean="0"/>
              <a:t> </a:t>
            </a:r>
            <a:r>
              <a:rPr lang="en-US" sz="2000" dirty="0" err="1" smtClean="0"/>
              <a:t>pueda</a:t>
            </a:r>
            <a:r>
              <a:rPr lang="en-US" sz="2000" dirty="0" smtClean="0"/>
              <a:t> </a:t>
            </a:r>
            <a:r>
              <a:rPr lang="en-US" sz="2000" dirty="0" err="1" smtClean="0"/>
              <a:t>soportar</a:t>
            </a:r>
            <a:r>
              <a:rPr lang="en-US" sz="2000" dirty="0" smtClean="0"/>
              <a:t> </a:t>
            </a:r>
            <a:r>
              <a:rPr lang="en-US" sz="2000" dirty="0" err="1" smtClean="0"/>
              <a:t>temperaturas</a:t>
            </a:r>
            <a:r>
              <a:rPr lang="en-US" sz="2000" dirty="0" smtClean="0"/>
              <a:t> </a:t>
            </a:r>
            <a:r>
              <a:rPr lang="en-US" sz="2000" dirty="0" err="1" smtClean="0"/>
              <a:t>extremas</a:t>
            </a:r>
            <a:r>
              <a:rPr lang="en-US" sz="2000" dirty="0" smtClean="0"/>
              <a:t>, </a:t>
            </a:r>
            <a:r>
              <a:rPr lang="en-US" sz="2000" dirty="0" err="1" smtClean="0"/>
              <a:t>tanto</a:t>
            </a:r>
            <a:r>
              <a:rPr lang="en-US" sz="2000" dirty="0" smtClean="0"/>
              <a:t> </a:t>
            </a:r>
            <a:r>
              <a:rPr lang="en-US" sz="2000" dirty="0" err="1" smtClean="0"/>
              <a:t>frias</a:t>
            </a:r>
            <a:r>
              <a:rPr lang="en-US" sz="2000" dirty="0" smtClean="0"/>
              <a:t> </a:t>
            </a:r>
            <a:r>
              <a:rPr lang="en-US" sz="2000" dirty="0" err="1" smtClean="0"/>
              <a:t>como</a:t>
            </a:r>
            <a:r>
              <a:rPr lang="en-US" sz="2000" dirty="0" smtClean="0"/>
              <a:t> </a:t>
            </a:r>
            <a:r>
              <a:rPr lang="en-US" sz="2000" dirty="0" err="1" smtClean="0"/>
              <a:t>calientes</a:t>
            </a:r>
            <a:r>
              <a:rPr lang="en-US" sz="2000" dirty="0" smtClean="0"/>
              <a:t>, </a:t>
            </a:r>
            <a:r>
              <a:rPr lang="en-US" sz="2000" dirty="0" err="1" smtClean="0"/>
              <a:t>durante</a:t>
            </a:r>
            <a:r>
              <a:rPr lang="en-US" sz="2000" dirty="0" smtClean="0"/>
              <a:t> el </a:t>
            </a:r>
            <a:r>
              <a:rPr lang="en-US" sz="2000" dirty="0" err="1" smtClean="0"/>
              <a:t>transito</a:t>
            </a:r>
            <a:r>
              <a:rPr lang="en-US" sz="2000" dirty="0" smtClean="0"/>
              <a:t>, el </a:t>
            </a:r>
            <a:r>
              <a:rPr lang="en-US" sz="2000" dirty="0" err="1" smtClean="0"/>
              <a:t>almacenamiento</a:t>
            </a:r>
            <a:r>
              <a:rPr lang="en-US" sz="2000" dirty="0" smtClean="0"/>
              <a:t> y las </a:t>
            </a:r>
            <a:r>
              <a:rPr lang="en-US" sz="2000" dirty="0" err="1" smtClean="0"/>
              <a:t>condiciones</a:t>
            </a:r>
            <a:r>
              <a:rPr lang="en-US" sz="2000" dirty="0" smtClean="0"/>
              <a:t> de </a:t>
            </a:r>
            <a:r>
              <a:rPr lang="en-US" sz="2000" dirty="0" err="1" smtClean="0"/>
              <a:t>funcionamiento</a:t>
            </a:r>
            <a:r>
              <a:rPr lang="en-US" sz="2000" dirty="0" smtClean="0"/>
              <a:t>. Las </a:t>
            </a:r>
            <a:r>
              <a:rPr lang="en-US" sz="2000" dirty="0" err="1" smtClean="0"/>
              <a:t>condiciones</a:t>
            </a:r>
            <a:r>
              <a:rPr lang="en-US" sz="2000" dirty="0" smtClean="0"/>
              <a:t> de </a:t>
            </a:r>
            <a:r>
              <a:rPr lang="en-US" sz="2000" dirty="0" err="1" smtClean="0"/>
              <a:t>almacenamiento</a:t>
            </a:r>
            <a:r>
              <a:rPr lang="en-US" sz="2000" dirty="0" smtClean="0"/>
              <a:t> y </a:t>
            </a:r>
            <a:r>
              <a:rPr lang="en-US" sz="2000" dirty="0" err="1" smtClean="0"/>
              <a:t>tránsito</a:t>
            </a:r>
            <a:r>
              <a:rPr lang="en-US" sz="2000" dirty="0" smtClean="0"/>
              <a:t> se </a:t>
            </a:r>
            <a:r>
              <a:rPr lang="en-US" sz="2000" dirty="0" err="1" smtClean="0"/>
              <a:t>especifican</a:t>
            </a:r>
            <a:r>
              <a:rPr lang="en-US" sz="2000" dirty="0" smtClean="0"/>
              <a:t> </a:t>
            </a:r>
            <a:r>
              <a:rPr lang="en-US" sz="2000" dirty="0" err="1" smtClean="0"/>
              <a:t>como</a:t>
            </a:r>
            <a:r>
              <a:rPr lang="en-US" sz="2000" dirty="0" smtClean="0"/>
              <a:t> un </a:t>
            </a:r>
            <a:r>
              <a:rPr lang="en-US" sz="2000" dirty="0" err="1" smtClean="0"/>
              <a:t>rango</a:t>
            </a:r>
            <a:r>
              <a:rPr lang="en-US" sz="2000" dirty="0" smtClean="0"/>
              <a:t> de </a:t>
            </a:r>
            <a:r>
              <a:rPr lang="en-US" sz="2000" dirty="0" err="1" smtClean="0"/>
              <a:t>temperatura</a:t>
            </a:r>
            <a:r>
              <a:rPr lang="en-US" sz="2000" dirty="0" smtClean="0"/>
              <a:t> de –25 °C a +70 °C y </a:t>
            </a:r>
            <a:r>
              <a:rPr lang="en-US" sz="2000" dirty="0" err="1" smtClean="0"/>
              <a:t>funcionamiento</a:t>
            </a:r>
            <a:r>
              <a:rPr lang="en-US" sz="2000" dirty="0" smtClean="0"/>
              <a:t> de –25 °C a +55 °C. </a:t>
            </a:r>
            <a:r>
              <a:rPr lang="en-US" sz="2000" dirty="0" err="1" smtClean="0"/>
              <a:t>Muchos</a:t>
            </a:r>
            <a:r>
              <a:rPr lang="en-US" sz="2000" dirty="0" smtClean="0"/>
              <a:t> </a:t>
            </a:r>
            <a:r>
              <a:rPr lang="en-US" sz="2000" dirty="0" err="1" smtClean="0"/>
              <a:t>productos</a:t>
            </a:r>
            <a:r>
              <a:rPr lang="en-US" sz="2000" dirty="0" smtClean="0"/>
              <a:t> </a:t>
            </a:r>
            <a:r>
              <a:rPr lang="en-US" sz="2000" dirty="0" err="1" smtClean="0"/>
              <a:t>afirman</a:t>
            </a:r>
            <a:r>
              <a:rPr lang="en-US" sz="2000" dirty="0" smtClean="0"/>
              <a:t> </a:t>
            </a:r>
            <a:r>
              <a:rPr lang="en-US" sz="2000" dirty="0" err="1" smtClean="0"/>
              <a:t>ahora</a:t>
            </a:r>
            <a:r>
              <a:rPr lang="en-US" sz="2000" dirty="0" smtClean="0"/>
              <a:t> las </a:t>
            </a:r>
            <a:r>
              <a:rPr lang="en-US" sz="2000" dirty="0" err="1" smtClean="0"/>
              <a:t>temperaturas</a:t>
            </a:r>
            <a:r>
              <a:rPr lang="en-US" sz="2000" dirty="0" smtClean="0"/>
              <a:t> de </a:t>
            </a:r>
            <a:r>
              <a:rPr lang="en-US" sz="2000" dirty="0" err="1" smtClean="0"/>
              <a:t>funcionamiento</a:t>
            </a:r>
            <a:r>
              <a:rPr lang="en-US" sz="2000" dirty="0" smtClean="0"/>
              <a:t> de +70 °C o </a:t>
            </a:r>
            <a:r>
              <a:rPr lang="en-US" sz="2000" dirty="0" err="1" smtClean="0"/>
              <a:t>incluso</a:t>
            </a:r>
            <a:r>
              <a:rPr lang="en-US" sz="2000" dirty="0" smtClean="0"/>
              <a:t> superior. Las </a:t>
            </a:r>
            <a:r>
              <a:rPr lang="en-US" sz="2000" dirty="0" err="1" smtClean="0"/>
              <a:t>pruebas</a:t>
            </a:r>
            <a:r>
              <a:rPr lang="en-US" sz="2000" dirty="0" smtClean="0"/>
              <a:t> de </a:t>
            </a:r>
            <a:r>
              <a:rPr lang="en-US" sz="2000" dirty="0" err="1" smtClean="0"/>
              <a:t>resistencia</a:t>
            </a:r>
            <a:r>
              <a:rPr lang="en-US" sz="2000" dirty="0" smtClean="0"/>
              <a:t> al </a:t>
            </a:r>
            <a:r>
              <a:rPr lang="en-US" sz="2000" dirty="0" err="1" smtClean="0"/>
              <a:t>calor</a:t>
            </a:r>
            <a:r>
              <a:rPr lang="en-US" sz="2000" dirty="0" smtClean="0"/>
              <a:t> </a:t>
            </a:r>
            <a:r>
              <a:rPr lang="en-US" sz="2000" dirty="0" err="1" smtClean="0"/>
              <a:t>seco</a:t>
            </a:r>
            <a:r>
              <a:rPr lang="en-US" sz="2000" dirty="0" smtClean="0"/>
              <a:t> se </a:t>
            </a:r>
            <a:r>
              <a:rPr lang="en-US" sz="2000" dirty="0" err="1" smtClean="0"/>
              <a:t>realizan</a:t>
            </a:r>
            <a:r>
              <a:rPr lang="en-US" sz="2000" dirty="0" smtClean="0"/>
              <a:t> a 70 °C </a:t>
            </a:r>
            <a:r>
              <a:rPr lang="en-US" sz="2000" dirty="0" err="1" smtClean="0"/>
              <a:t>durante</a:t>
            </a:r>
            <a:r>
              <a:rPr lang="en-US" sz="2000" dirty="0" smtClean="0"/>
              <a:t> 96 horas con el </a:t>
            </a:r>
            <a:r>
              <a:rPr lang="en-US" sz="2000" dirty="0" err="1" smtClean="0"/>
              <a:t>relé</a:t>
            </a:r>
            <a:r>
              <a:rPr lang="en-US" sz="2000" dirty="0" smtClean="0"/>
              <a:t> de </a:t>
            </a:r>
            <a:r>
              <a:rPr lang="en-US" sz="2000" dirty="0" err="1" smtClean="0"/>
              <a:t>protección</a:t>
            </a:r>
            <a:r>
              <a:rPr lang="en-US" sz="2000" dirty="0" smtClean="0"/>
              <a:t> </a:t>
            </a:r>
            <a:r>
              <a:rPr lang="en-US" sz="2000" dirty="0" err="1" smtClean="0"/>
              <a:t>desenergizado</a:t>
            </a:r>
            <a:r>
              <a:rPr lang="en-US" sz="2000" dirty="0" smtClean="0"/>
              <a:t>. Las </a:t>
            </a:r>
            <a:r>
              <a:rPr lang="en-US" sz="2000" dirty="0" err="1" smtClean="0"/>
              <a:t>pruebas</a:t>
            </a:r>
            <a:r>
              <a:rPr lang="en-US" sz="2000" dirty="0" smtClean="0"/>
              <a:t> de </a:t>
            </a:r>
            <a:r>
              <a:rPr lang="en-US" sz="2000" dirty="0" err="1" smtClean="0"/>
              <a:t>resistencia</a:t>
            </a:r>
            <a:r>
              <a:rPr lang="en-US" sz="2000" dirty="0" smtClean="0"/>
              <a:t> al </a:t>
            </a:r>
            <a:r>
              <a:rPr lang="en-US" sz="2000" dirty="0" err="1" smtClean="0"/>
              <a:t>frío</a:t>
            </a:r>
            <a:r>
              <a:rPr lang="en-US" sz="2000" dirty="0" smtClean="0"/>
              <a:t> se </a:t>
            </a:r>
            <a:r>
              <a:rPr lang="en-US" sz="2000" dirty="0" err="1" smtClean="0"/>
              <a:t>completan</a:t>
            </a:r>
            <a:r>
              <a:rPr lang="en-US" sz="2000" dirty="0" smtClean="0"/>
              <a:t> a –40 °C </a:t>
            </a:r>
            <a:r>
              <a:rPr lang="en-US" sz="2000" dirty="0" err="1" smtClean="0"/>
              <a:t>durante</a:t>
            </a:r>
            <a:r>
              <a:rPr lang="en-US" sz="2000" dirty="0" smtClean="0"/>
              <a:t> 96 horas con el </a:t>
            </a:r>
            <a:r>
              <a:rPr lang="en-US" sz="2000" dirty="0" err="1" smtClean="0"/>
              <a:t>relé</a:t>
            </a:r>
            <a:r>
              <a:rPr lang="en-US" sz="2000" dirty="0" smtClean="0"/>
              <a:t> de </a:t>
            </a:r>
            <a:r>
              <a:rPr lang="en-US" sz="2000" dirty="0" err="1" smtClean="0"/>
              <a:t>protección</a:t>
            </a:r>
            <a:r>
              <a:rPr lang="en-US" sz="2000" dirty="0" smtClean="0"/>
              <a:t> </a:t>
            </a:r>
            <a:r>
              <a:rPr lang="en-US" sz="2000" dirty="0" err="1" smtClean="0"/>
              <a:t>desenergizado</a:t>
            </a:r>
            <a:r>
              <a:rPr lang="en-US" sz="2000" dirty="0" smtClean="0"/>
              <a:t>. Las </a:t>
            </a:r>
            <a:r>
              <a:rPr lang="en-US" sz="2000" dirty="0" err="1" smtClean="0"/>
              <a:t>pruebas</a:t>
            </a:r>
            <a:r>
              <a:rPr lang="en-US" sz="2000" dirty="0" smtClean="0"/>
              <a:t> de </a:t>
            </a:r>
            <a:r>
              <a:rPr lang="en-US" sz="2000" dirty="0" err="1" smtClean="0"/>
              <a:t>rango</a:t>
            </a:r>
            <a:r>
              <a:rPr lang="en-US" sz="2000" dirty="0" smtClean="0"/>
              <a:t> de </a:t>
            </a:r>
            <a:r>
              <a:rPr lang="en-US" sz="2000" dirty="0" err="1" smtClean="0"/>
              <a:t>operación</a:t>
            </a:r>
            <a:r>
              <a:rPr lang="en-US" sz="2000" dirty="0" smtClean="0"/>
              <a:t> se </a:t>
            </a:r>
            <a:r>
              <a:rPr lang="en-US" sz="2000" dirty="0" err="1" smtClean="0"/>
              <a:t>completan</a:t>
            </a:r>
            <a:r>
              <a:rPr lang="en-US" sz="2000" dirty="0" smtClean="0"/>
              <a:t> on el </a:t>
            </a:r>
            <a:r>
              <a:rPr lang="en-US" sz="2000" dirty="0" err="1" smtClean="0"/>
              <a:t>producto</a:t>
            </a:r>
            <a:r>
              <a:rPr lang="en-US" sz="2000" dirty="0" smtClean="0"/>
              <a:t> </a:t>
            </a:r>
            <a:r>
              <a:rPr lang="en-US" sz="2000" dirty="0" err="1" smtClean="0"/>
              <a:t>energizado</a:t>
            </a:r>
            <a:r>
              <a:rPr lang="en-US" sz="2000" dirty="0" smtClean="0"/>
              <a:t>, </a:t>
            </a:r>
            <a:r>
              <a:rPr lang="en-US" sz="2000" dirty="0" err="1" smtClean="0"/>
              <a:t>verificando</a:t>
            </a:r>
            <a:r>
              <a:rPr lang="en-US" sz="2000" dirty="0" smtClean="0"/>
              <a:t> que </a:t>
            </a:r>
            <a:r>
              <a:rPr lang="en-US" sz="2000" dirty="0" err="1" smtClean="0"/>
              <a:t>todas</a:t>
            </a:r>
            <a:r>
              <a:rPr lang="en-US" sz="2000" dirty="0" smtClean="0"/>
              <a:t> las </a:t>
            </a:r>
            <a:r>
              <a:rPr lang="en-US" sz="2000" dirty="0" err="1" smtClean="0"/>
              <a:t>funciones</a:t>
            </a:r>
            <a:r>
              <a:rPr lang="en-US" sz="2000" dirty="0" smtClean="0"/>
              <a:t> </a:t>
            </a:r>
            <a:r>
              <a:rPr lang="en-US" sz="2000" dirty="0" err="1" smtClean="0"/>
              <a:t>principales</a:t>
            </a:r>
            <a:r>
              <a:rPr lang="en-US" sz="2000" dirty="0" smtClean="0"/>
              <a:t> </a:t>
            </a:r>
            <a:r>
              <a:rPr lang="en-US" sz="2000" dirty="0" err="1" smtClean="0"/>
              <a:t>operen</a:t>
            </a:r>
            <a:r>
              <a:rPr lang="en-US" sz="2000" dirty="0" smtClean="0"/>
              <a:t> </a:t>
            </a:r>
            <a:r>
              <a:rPr lang="en-US" sz="2000" dirty="0" err="1" smtClean="0"/>
              <a:t>dentro</a:t>
            </a:r>
            <a:r>
              <a:rPr lang="en-US" sz="2000" dirty="0" smtClean="0"/>
              <a:t> de la </a:t>
            </a:r>
            <a:r>
              <a:rPr lang="en-US" sz="2000" dirty="0" err="1" smtClean="0"/>
              <a:t>tolerancia</a:t>
            </a:r>
            <a:r>
              <a:rPr lang="en-US" sz="2000" dirty="0" smtClean="0"/>
              <a:t> </a:t>
            </a:r>
            <a:r>
              <a:rPr lang="en-US" sz="2000" dirty="0" err="1" smtClean="0"/>
              <a:t>sobre</a:t>
            </a:r>
            <a:r>
              <a:rPr lang="en-US" sz="2000" dirty="0" smtClean="0"/>
              <a:t> el </a:t>
            </a:r>
            <a:r>
              <a:rPr lang="en-US" sz="2000" dirty="0" err="1" smtClean="0"/>
              <a:t>rango</a:t>
            </a:r>
            <a:r>
              <a:rPr lang="en-US" sz="2000" dirty="0" smtClean="0"/>
              <a:t> de </a:t>
            </a:r>
            <a:r>
              <a:rPr lang="en-US" sz="2000" dirty="0" err="1" smtClean="0"/>
              <a:t>temperatura</a:t>
            </a:r>
            <a:r>
              <a:rPr lang="en-US" sz="2000" dirty="0" smtClean="0"/>
              <a:t> de </a:t>
            </a:r>
            <a:r>
              <a:rPr lang="en-US" sz="2000" dirty="0" err="1" smtClean="0"/>
              <a:t>trabajo</a:t>
            </a:r>
            <a:r>
              <a:rPr lang="en-US" sz="2000" dirty="0" smtClean="0"/>
              <a:t> </a:t>
            </a:r>
            <a:r>
              <a:rPr lang="en-US" sz="2000" dirty="0" err="1" smtClean="0"/>
              <a:t>definido</a:t>
            </a:r>
            <a:r>
              <a:rPr lang="en-US" sz="2000" dirty="0" smtClean="0"/>
              <a:t> –25°C a +55°C.</a:t>
            </a:r>
          </a:p>
          <a:p>
            <a:pPr algn="just">
              <a:lnSpc>
                <a:spcPts val="2200"/>
              </a:lnSpc>
            </a:pPr>
            <a:endParaRPr lang="en-US" sz="2000" dirty="0" smtClean="0"/>
          </a:p>
          <a:p>
            <a:pPr algn="just">
              <a:lnSpc>
                <a:spcPts val="2200"/>
              </a:lnSpc>
            </a:pPr>
            <a:r>
              <a:rPr lang="en-US" sz="2000" b="1" dirty="0" smtClean="0"/>
              <a:t>PRUEBA DE HUMEDAD</a:t>
            </a:r>
          </a:p>
          <a:p>
            <a:pPr algn="just">
              <a:lnSpc>
                <a:spcPts val="2200"/>
              </a:lnSpc>
            </a:pPr>
            <a:endParaRPr lang="en-US" sz="2000" dirty="0" smtClean="0"/>
          </a:p>
          <a:p>
            <a:pPr algn="just">
              <a:lnSpc>
                <a:spcPts val="2200"/>
              </a:lnSpc>
            </a:pPr>
            <a:r>
              <a:rPr lang="en-US" sz="2000" dirty="0" smtClean="0"/>
              <a:t>La </a:t>
            </a:r>
            <a:r>
              <a:rPr lang="en-US" sz="2000" dirty="0" err="1" smtClean="0"/>
              <a:t>prueba</a:t>
            </a:r>
            <a:r>
              <a:rPr lang="en-US" sz="2000" dirty="0" smtClean="0"/>
              <a:t> de </a:t>
            </a:r>
            <a:r>
              <a:rPr lang="en-US" sz="2000" dirty="0" err="1" smtClean="0"/>
              <a:t>humedad</a:t>
            </a:r>
            <a:r>
              <a:rPr lang="en-US" sz="2000" dirty="0" smtClean="0"/>
              <a:t> se </a:t>
            </a:r>
            <a:r>
              <a:rPr lang="en-US" sz="2000" dirty="0" err="1" smtClean="0"/>
              <a:t>completa</a:t>
            </a:r>
            <a:r>
              <a:rPr lang="en-US" sz="2000" dirty="0" smtClean="0"/>
              <a:t> para </a:t>
            </a:r>
            <a:r>
              <a:rPr lang="en-US" sz="2000" dirty="0" err="1" smtClean="0"/>
              <a:t>garantizar</a:t>
            </a:r>
            <a:r>
              <a:rPr lang="en-US" sz="2000" dirty="0" smtClean="0"/>
              <a:t> que el </a:t>
            </a:r>
            <a:r>
              <a:rPr lang="en-US" sz="2000" dirty="0" err="1" smtClean="0"/>
              <a:t>producto</a:t>
            </a:r>
            <a:r>
              <a:rPr lang="en-US" sz="2000" dirty="0" smtClean="0"/>
              <a:t> </a:t>
            </a:r>
            <a:r>
              <a:rPr lang="en-US" sz="2000" dirty="0" err="1" smtClean="0"/>
              <a:t>resistirá</a:t>
            </a:r>
            <a:r>
              <a:rPr lang="en-US" sz="2000" dirty="0" smtClean="0"/>
              <a:t> y </a:t>
            </a:r>
            <a:r>
              <a:rPr lang="en-US" sz="2000" dirty="0" err="1" smtClean="0"/>
              <a:t>funcionará</a:t>
            </a:r>
            <a:r>
              <a:rPr lang="en-US" sz="2000" dirty="0" smtClean="0"/>
              <a:t> </a:t>
            </a:r>
            <a:r>
              <a:rPr lang="en-US" sz="2000" dirty="0" err="1" smtClean="0"/>
              <a:t>correctamente</a:t>
            </a:r>
            <a:r>
              <a:rPr lang="en-US" sz="2000" dirty="0" smtClean="0"/>
              <a:t> </a:t>
            </a:r>
            <a:r>
              <a:rPr lang="en-US" sz="2000" dirty="0" err="1" smtClean="0"/>
              <a:t>cuando</a:t>
            </a:r>
            <a:r>
              <a:rPr lang="en-US" sz="2000" dirty="0" smtClean="0"/>
              <a:t> se </a:t>
            </a:r>
            <a:r>
              <a:rPr lang="en-US" sz="2000" dirty="0" err="1" smtClean="0"/>
              <a:t>exponga</a:t>
            </a:r>
            <a:r>
              <a:rPr lang="en-US" sz="2000" dirty="0" smtClean="0"/>
              <a:t> a </a:t>
            </a:r>
            <a:r>
              <a:rPr lang="en-US" sz="2000" dirty="0" err="1" smtClean="0"/>
              <a:t>una</a:t>
            </a:r>
            <a:r>
              <a:rPr lang="en-US" sz="2000" dirty="0" smtClean="0"/>
              <a:t> </a:t>
            </a:r>
            <a:r>
              <a:rPr lang="en-US" sz="2000" dirty="0" err="1" smtClean="0"/>
              <a:t>humedad</a:t>
            </a:r>
            <a:r>
              <a:rPr lang="en-US" sz="2000" dirty="0" smtClean="0"/>
              <a:t> </a:t>
            </a:r>
            <a:r>
              <a:rPr lang="en-US" sz="2000" dirty="0" err="1" smtClean="0"/>
              <a:t>relativa</a:t>
            </a:r>
            <a:r>
              <a:rPr lang="en-US" sz="2000" dirty="0" smtClean="0"/>
              <a:t> del 93 % a </a:t>
            </a:r>
            <a:r>
              <a:rPr lang="en-US" sz="2000" dirty="0" err="1" smtClean="0"/>
              <a:t>una</a:t>
            </a:r>
            <a:r>
              <a:rPr lang="en-US" sz="2000" dirty="0" smtClean="0"/>
              <a:t> </a:t>
            </a:r>
            <a:r>
              <a:rPr lang="en-US" sz="2000" dirty="0" err="1" smtClean="0"/>
              <a:t>temperatura</a:t>
            </a:r>
            <a:r>
              <a:rPr lang="en-US" sz="2000" dirty="0" smtClean="0"/>
              <a:t> </a:t>
            </a:r>
            <a:r>
              <a:rPr lang="en-US" sz="2000" dirty="0" err="1" smtClean="0"/>
              <a:t>constante</a:t>
            </a:r>
            <a:r>
              <a:rPr lang="en-US" sz="2000" dirty="0" smtClean="0"/>
              <a:t> de 40 °C </a:t>
            </a:r>
            <a:r>
              <a:rPr lang="en-US" sz="2000" dirty="0" err="1" smtClean="0"/>
              <a:t>durante</a:t>
            </a:r>
            <a:r>
              <a:rPr lang="en-US" sz="2000" dirty="0" smtClean="0"/>
              <a:t> 56 </a:t>
            </a:r>
            <a:r>
              <a:rPr lang="en-US" sz="2000" dirty="0" err="1" smtClean="0"/>
              <a:t>días</a:t>
            </a:r>
            <a:r>
              <a:rPr lang="en-US" sz="2000" dirty="0" smtClean="0"/>
              <a:t>. Se </a:t>
            </a:r>
            <a:r>
              <a:rPr lang="en-US" sz="2000" dirty="0" err="1" smtClean="0"/>
              <a:t>completan</a:t>
            </a:r>
            <a:r>
              <a:rPr lang="en-US" sz="2000" dirty="0" smtClean="0"/>
              <a:t> las </a:t>
            </a:r>
            <a:r>
              <a:rPr lang="en-US" sz="2000" dirty="0" err="1" smtClean="0"/>
              <a:t>pruebas</a:t>
            </a:r>
            <a:r>
              <a:rPr lang="en-US" sz="2000" dirty="0" smtClean="0"/>
              <a:t> para </a:t>
            </a:r>
            <a:r>
              <a:rPr lang="en-US" sz="2000" dirty="0" err="1" smtClean="0"/>
              <a:t>asegurarse</a:t>
            </a:r>
            <a:r>
              <a:rPr lang="en-US" sz="2000" dirty="0" smtClean="0"/>
              <a:t> de que el </a:t>
            </a:r>
            <a:r>
              <a:rPr lang="en-US" sz="2000" dirty="0" err="1" smtClean="0"/>
              <a:t>producto</a:t>
            </a:r>
            <a:r>
              <a:rPr lang="en-US" sz="2000" dirty="0" smtClean="0"/>
              <a:t> </a:t>
            </a:r>
            <a:r>
              <a:rPr lang="en-US" sz="2000" dirty="0" err="1" smtClean="0"/>
              <a:t>funciona</a:t>
            </a:r>
            <a:r>
              <a:rPr lang="en-US" sz="2000" dirty="0" smtClean="0"/>
              <a:t> </a:t>
            </a:r>
            <a:r>
              <a:rPr lang="en-US" sz="2000" dirty="0" err="1" smtClean="0"/>
              <a:t>correctamente</a:t>
            </a:r>
            <a:r>
              <a:rPr lang="en-US" sz="2000" dirty="0" smtClean="0"/>
              <a:t> </a:t>
            </a:r>
            <a:r>
              <a:rPr lang="en-US" sz="2000" dirty="0" err="1" smtClean="0"/>
              <a:t>dentro</a:t>
            </a:r>
            <a:r>
              <a:rPr lang="en-US" sz="2000" dirty="0" smtClean="0"/>
              <a:t> de las </a:t>
            </a:r>
            <a:r>
              <a:rPr lang="en-US" sz="2000" dirty="0" err="1" smtClean="0"/>
              <a:t>especificaciones</a:t>
            </a:r>
            <a:r>
              <a:rPr lang="en-US" sz="2000" dirty="0" smtClean="0"/>
              <a:t> </a:t>
            </a:r>
            <a:r>
              <a:rPr lang="en-US" sz="2000" dirty="0" err="1" smtClean="0"/>
              <a:t>después</a:t>
            </a:r>
            <a:r>
              <a:rPr lang="en-US" sz="2000" dirty="0" smtClean="0"/>
              <a:t> de 21 y 56 </a:t>
            </a:r>
            <a:r>
              <a:rPr lang="en-US" sz="2000" dirty="0" err="1" smtClean="0"/>
              <a:t>días</a:t>
            </a:r>
            <a:r>
              <a:rPr lang="en-US" sz="2000" dirty="0" smtClean="0"/>
              <a:t>. </a:t>
            </a:r>
            <a:r>
              <a:rPr lang="en-US" sz="2000" dirty="0" err="1" smtClean="0"/>
              <a:t>Después</a:t>
            </a:r>
            <a:r>
              <a:rPr lang="en-US" sz="2000" dirty="0" smtClean="0"/>
              <a:t> de la </a:t>
            </a:r>
            <a:r>
              <a:rPr lang="en-US" sz="2000" dirty="0" err="1" smtClean="0"/>
              <a:t>prueba</a:t>
            </a:r>
            <a:r>
              <a:rPr lang="en-US" sz="2000" dirty="0" smtClean="0"/>
              <a:t>, se </a:t>
            </a:r>
            <a:r>
              <a:rPr lang="en-US" sz="2000" dirty="0" err="1" smtClean="0"/>
              <a:t>realizan</a:t>
            </a:r>
            <a:r>
              <a:rPr lang="en-US" sz="2000" dirty="0" smtClean="0"/>
              <a:t> </a:t>
            </a:r>
            <a:r>
              <a:rPr lang="en-US" sz="2000" dirty="0" err="1" smtClean="0"/>
              <a:t>verificaciones</a:t>
            </a:r>
            <a:r>
              <a:rPr lang="en-US" sz="2000" dirty="0" smtClean="0"/>
              <a:t> </a:t>
            </a:r>
            <a:r>
              <a:rPr lang="en-US" sz="2000" dirty="0" err="1" smtClean="0"/>
              <a:t>visuales</a:t>
            </a:r>
            <a:r>
              <a:rPr lang="en-US" sz="2000" dirty="0" smtClean="0"/>
              <a:t> para </a:t>
            </a:r>
            <a:r>
              <a:rPr lang="en-US" sz="2000" dirty="0" err="1" smtClean="0"/>
              <a:t>detectar</a:t>
            </a:r>
            <a:r>
              <a:rPr lang="en-US" sz="2000" dirty="0" smtClean="0"/>
              <a:t> </a:t>
            </a:r>
            <a:r>
              <a:rPr lang="en-US" sz="2000" dirty="0" err="1" smtClean="0"/>
              <a:t>signos</a:t>
            </a:r>
            <a:r>
              <a:rPr lang="en-US" sz="2000" dirty="0" smtClean="0"/>
              <a:t> de </a:t>
            </a:r>
            <a:r>
              <a:rPr lang="en-US" sz="2000" dirty="0" err="1" smtClean="0"/>
              <a:t>corrosión</a:t>
            </a:r>
            <a:r>
              <a:rPr lang="en-US" sz="2000" dirty="0" smtClean="0"/>
              <a:t> </a:t>
            </a:r>
            <a:r>
              <a:rPr lang="en-US" sz="2000" dirty="0" err="1" smtClean="0"/>
              <a:t>inaceptables</a:t>
            </a:r>
            <a:r>
              <a:rPr lang="en-US" sz="2000" dirty="0" smtClean="0"/>
              <a:t>.</a:t>
            </a:r>
          </a:p>
          <a:p>
            <a:pPr algn="just">
              <a:lnSpc>
                <a:spcPts val="2200"/>
              </a:lnSpc>
            </a:pPr>
            <a:endParaRPr lang="en-US" sz="2000" dirty="0" smtClean="0"/>
          </a:p>
          <a:p>
            <a:pPr algn="just">
              <a:lnSpc>
                <a:spcPts val="2200"/>
              </a:lnSpc>
            </a:pPr>
            <a:r>
              <a:rPr lang="en-US" sz="2000" b="1" dirty="0" smtClean="0"/>
              <a:t>PRUEBA CÍCLICA DE TEMPERATURA/HUMEDAD</a:t>
            </a:r>
          </a:p>
          <a:p>
            <a:pPr algn="just">
              <a:lnSpc>
                <a:spcPts val="2200"/>
              </a:lnSpc>
            </a:pPr>
            <a:endParaRPr lang="en-US" sz="2000" dirty="0" smtClean="0"/>
          </a:p>
          <a:p>
            <a:pPr algn="just">
              <a:lnSpc>
                <a:spcPts val="2200"/>
              </a:lnSpc>
            </a:pPr>
            <a:r>
              <a:rPr lang="en-US" sz="2000" dirty="0" err="1" smtClean="0"/>
              <a:t>Esta</a:t>
            </a:r>
            <a:r>
              <a:rPr lang="en-US" sz="2000" dirty="0" smtClean="0"/>
              <a:t> </a:t>
            </a:r>
            <a:r>
              <a:rPr lang="en-US" sz="2000" dirty="0" err="1" smtClean="0"/>
              <a:t>es</a:t>
            </a:r>
            <a:r>
              <a:rPr lang="en-US" sz="2000" dirty="0" smtClean="0"/>
              <a:t> </a:t>
            </a:r>
            <a:r>
              <a:rPr lang="en-US" sz="2000" dirty="0" err="1" smtClean="0"/>
              <a:t>una</a:t>
            </a:r>
            <a:r>
              <a:rPr lang="en-US" sz="2000" dirty="0" smtClean="0"/>
              <a:t> </a:t>
            </a:r>
            <a:r>
              <a:rPr lang="en-US" sz="2000" dirty="0" err="1" smtClean="0"/>
              <a:t>prueba</a:t>
            </a:r>
            <a:r>
              <a:rPr lang="en-US" sz="2000" dirty="0" smtClean="0"/>
              <a:t> a </a:t>
            </a:r>
            <a:r>
              <a:rPr lang="en-US" sz="2000" dirty="0" err="1" smtClean="0"/>
              <a:t>corto</a:t>
            </a:r>
            <a:r>
              <a:rPr lang="en-US" sz="2000" dirty="0" smtClean="0"/>
              <a:t> </a:t>
            </a:r>
            <a:r>
              <a:rPr lang="en-US" sz="2000" dirty="0" err="1" smtClean="0"/>
              <a:t>plazo</a:t>
            </a:r>
            <a:r>
              <a:rPr lang="en-US" sz="2000" dirty="0" smtClean="0"/>
              <a:t> que </a:t>
            </a:r>
            <a:r>
              <a:rPr lang="en-US" sz="2000" dirty="0" err="1" smtClean="0"/>
              <a:t>tensiona</a:t>
            </a:r>
            <a:r>
              <a:rPr lang="en-US" sz="2000" dirty="0" smtClean="0"/>
              <a:t> el </a:t>
            </a:r>
            <a:r>
              <a:rPr lang="en-US" sz="2000" dirty="0" err="1" smtClean="0"/>
              <a:t>relé</a:t>
            </a:r>
            <a:r>
              <a:rPr lang="en-US" sz="2000" dirty="0" smtClean="0"/>
              <a:t> de </a:t>
            </a:r>
            <a:r>
              <a:rPr lang="en-US" sz="2000" dirty="0" err="1" smtClean="0"/>
              <a:t>protección</a:t>
            </a:r>
            <a:r>
              <a:rPr lang="en-US" sz="2000" dirty="0" smtClean="0"/>
              <a:t> al </a:t>
            </a:r>
            <a:r>
              <a:rPr lang="en-US" sz="2000" dirty="0" err="1" smtClean="0"/>
              <a:t>exponerlo</a:t>
            </a:r>
            <a:r>
              <a:rPr lang="en-US" sz="2000" dirty="0" smtClean="0"/>
              <a:t> a </a:t>
            </a:r>
            <a:r>
              <a:rPr lang="en-US" sz="2000" dirty="0" err="1" smtClean="0"/>
              <a:t>ciclos</a:t>
            </a:r>
            <a:r>
              <a:rPr lang="en-US" sz="2000" dirty="0" smtClean="0"/>
              <a:t> de </a:t>
            </a:r>
            <a:r>
              <a:rPr lang="en-US" sz="2000" dirty="0" err="1" smtClean="0"/>
              <a:t>temperatura</a:t>
            </a:r>
            <a:r>
              <a:rPr lang="en-US" sz="2000" dirty="0" smtClean="0"/>
              <a:t> junto con </a:t>
            </a:r>
            <a:r>
              <a:rPr lang="en-US" sz="2000" dirty="0" err="1" smtClean="0"/>
              <a:t>alta</a:t>
            </a:r>
            <a:r>
              <a:rPr lang="en-US" sz="2000" dirty="0" smtClean="0"/>
              <a:t> </a:t>
            </a:r>
            <a:r>
              <a:rPr lang="en-US" sz="2000" dirty="0" err="1" smtClean="0"/>
              <a:t>humedad</a:t>
            </a:r>
            <a:r>
              <a:rPr lang="en-US" sz="2000" dirty="0" smtClean="0"/>
              <a:t>. La </a:t>
            </a:r>
            <a:r>
              <a:rPr lang="en-US" sz="2000" dirty="0" err="1" smtClean="0"/>
              <a:t>prueba</a:t>
            </a:r>
            <a:r>
              <a:rPr lang="en-US" sz="2000" dirty="0" smtClean="0"/>
              <a:t> no </a:t>
            </a:r>
            <a:r>
              <a:rPr lang="en-US" sz="2000" dirty="0" err="1" smtClean="0"/>
              <a:t>reemplaza</a:t>
            </a:r>
            <a:r>
              <a:rPr lang="en-US" sz="2000" dirty="0" smtClean="0"/>
              <a:t> la </a:t>
            </a:r>
            <a:r>
              <a:rPr lang="en-US" sz="2000" dirty="0" err="1" smtClean="0"/>
              <a:t>prueba</a:t>
            </a:r>
            <a:r>
              <a:rPr lang="en-US" sz="2000" dirty="0" smtClean="0"/>
              <a:t> de </a:t>
            </a:r>
            <a:r>
              <a:rPr lang="en-US" sz="2000" dirty="0" err="1" smtClean="0"/>
              <a:t>humedad</a:t>
            </a:r>
            <a:r>
              <a:rPr lang="en-US" sz="2000" dirty="0" smtClean="0"/>
              <a:t> de 56 </a:t>
            </a:r>
            <a:r>
              <a:rPr lang="en-US" sz="2000" dirty="0" err="1" smtClean="0"/>
              <a:t>días</a:t>
            </a:r>
            <a:r>
              <a:rPr lang="en-US" sz="2000" dirty="0" smtClean="0"/>
              <a:t>, </a:t>
            </a:r>
            <a:r>
              <a:rPr lang="en-US" sz="2000" dirty="0" err="1" smtClean="0"/>
              <a:t>pero</a:t>
            </a:r>
            <a:r>
              <a:rPr lang="en-US" sz="2000" dirty="0" smtClean="0"/>
              <a:t> se </a:t>
            </a:r>
            <a:r>
              <a:rPr lang="en-US" sz="2000" dirty="0" err="1" smtClean="0"/>
              <a:t>usa</a:t>
            </a:r>
            <a:r>
              <a:rPr lang="en-US" sz="2000" dirty="0" smtClean="0"/>
              <a:t> para </a:t>
            </a:r>
            <a:r>
              <a:rPr lang="en-US" sz="2000" dirty="0" err="1" smtClean="0"/>
              <a:t>probar</a:t>
            </a:r>
            <a:r>
              <a:rPr lang="en-US" sz="2000" dirty="0" smtClean="0"/>
              <a:t> la </a:t>
            </a:r>
            <a:r>
              <a:rPr lang="en-US" sz="2000" dirty="0" err="1" smtClean="0"/>
              <a:t>extensión</a:t>
            </a:r>
            <a:r>
              <a:rPr lang="en-US" sz="2000" dirty="0" smtClean="0"/>
              <a:t> de </a:t>
            </a:r>
            <a:r>
              <a:rPr lang="en-US" sz="2000" dirty="0" err="1" smtClean="0"/>
              <a:t>rangos</a:t>
            </a:r>
            <a:r>
              <a:rPr lang="en-US" sz="2000" dirty="0" smtClean="0"/>
              <a:t> o </a:t>
            </a:r>
            <a:r>
              <a:rPr lang="en-US" sz="2000" dirty="0" err="1" smtClean="0"/>
              <a:t>modificaciones</a:t>
            </a:r>
            <a:r>
              <a:rPr lang="en-US" sz="2000" dirty="0" smtClean="0"/>
              <a:t> </a:t>
            </a:r>
            <a:r>
              <a:rPr lang="en-US" sz="2000" dirty="0" err="1" smtClean="0"/>
              <a:t>menores</a:t>
            </a:r>
            <a:r>
              <a:rPr lang="en-US" sz="2000" dirty="0" smtClean="0"/>
              <a:t> para </a:t>
            </a:r>
            <a:r>
              <a:rPr lang="en-US" sz="2000" dirty="0" err="1" smtClean="0"/>
              <a:t>demostrar</a:t>
            </a:r>
            <a:r>
              <a:rPr lang="en-US" sz="2000" dirty="0" smtClean="0"/>
              <a:t> que el </a:t>
            </a:r>
            <a:r>
              <a:rPr lang="en-US" sz="2000" dirty="0" err="1" smtClean="0"/>
              <a:t>diseño</a:t>
            </a:r>
            <a:r>
              <a:rPr lang="en-US" sz="2000" dirty="0" smtClean="0"/>
              <a:t> no se </a:t>
            </a:r>
            <a:r>
              <a:rPr lang="en-US" sz="2000" dirty="0" err="1" smtClean="0"/>
              <a:t>ve</a:t>
            </a:r>
            <a:r>
              <a:rPr lang="en-US" sz="2000" dirty="0" smtClean="0"/>
              <a:t> </a:t>
            </a:r>
            <a:r>
              <a:rPr lang="en-US" sz="2000" dirty="0" err="1" smtClean="0"/>
              <a:t>afectado</a:t>
            </a:r>
            <a:r>
              <a:rPr lang="en-US" sz="2000" dirty="0" smtClean="0"/>
              <a:t>. El </a:t>
            </a:r>
            <a:r>
              <a:rPr lang="en-US" sz="2000" dirty="0" err="1" smtClean="0"/>
              <a:t>estándar</a:t>
            </a:r>
            <a:r>
              <a:rPr lang="en-US" sz="2000" dirty="0" smtClean="0"/>
              <a:t> </a:t>
            </a:r>
            <a:r>
              <a:rPr lang="en-US" sz="2000" dirty="0" err="1" smtClean="0"/>
              <a:t>aplicable</a:t>
            </a:r>
            <a:r>
              <a:rPr lang="en-US" sz="2000" dirty="0" smtClean="0"/>
              <a:t> </a:t>
            </a:r>
            <a:r>
              <a:rPr lang="en-US" sz="2000" dirty="0" err="1" smtClean="0"/>
              <a:t>es</a:t>
            </a:r>
            <a:r>
              <a:rPr lang="en-US" sz="2000" dirty="0" smtClean="0"/>
              <a:t> IEC60068-2-30 y las </a:t>
            </a:r>
            <a:r>
              <a:rPr lang="en-US" sz="2000" dirty="0" err="1" smtClean="0"/>
              <a:t>condiciones</a:t>
            </a:r>
            <a:r>
              <a:rPr lang="en-US" sz="2000" dirty="0" smtClean="0"/>
              <a:t> de </a:t>
            </a:r>
            <a:r>
              <a:rPr lang="en-US" sz="2000" dirty="0" err="1" smtClean="0"/>
              <a:t>prueba</a:t>
            </a:r>
            <a:r>
              <a:rPr lang="en-US" sz="2000" dirty="0" smtClean="0"/>
              <a:t> son:</a:t>
            </a:r>
          </a:p>
          <a:p>
            <a:pPr algn="just">
              <a:lnSpc>
                <a:spcPts val="2200"/>
              </a:lnSpc>
            </a:pPr>
            <a:endParaRPr lang="en-US" sz="2000" dirty="0" smtClean="0"/>
          </a:p>
          <a:p>
            <a:pPr algn="just">
              <a:lnSpc>
                <a:spcPts val="2200"/>
              </a:lnSpc>
            </a:pPr>
            <a:r>
              <a:rPr lang="en-US" sz="2000" dirty="0" smtClean="0"/>
              <a:t>- Se </a:t>
            </a:r>
            <a:r>
              <a:rPr lang="en-US" sz="2000" dirty="0" err="1" smtClean="0"/>
              <a:t>utiliza</a:t>
            </a:r>
            <a:r>
              <a:rPr lang="en-US" sz="2000" dirty="0" smtClean="0"/>
              <a:t> </a:t>
            </a:r>
            <a:r>
              <a:rPr lang="en-US" sz="2000" dirty="0" err="1" smtClean="0"/>
              <a:t>una</a:t>
            </a:r>
            <a:r>
              <a:rPr lang="en-US" sz="2000" dirty="0" smtClean="0"/>
              <a:t> </a:t>
            </a:r>
            <a:r>
              <a:rPr lang="en-US" sz="2000" dirty="0" err="1" smtClean="0"/>
              <a:t>humedad</a:t>
            </a:r>
            <a:r>
              <a:rPr lang="en-US" sz="2000" dirty="0" smtClean="0"/>
              <a:t> </a:t>
            </a:r>
            <a:r>
              <a:rPr lang="en-US" sz="2000" dirty="0" err="1" smtClean="0"/>
              <a:t>relativa</a:t>
            </a:r>
            <a:r>
              <a:rPr lang="en-US" sz="2000" dirty="0" smtClean="0"/>
              <a:t> del 95 %, </a:t>
            </a:r>
            <a:r>
              <a:rPr lang="en-US" sz="2000" dirty="0" err="1" smtClean="0"/>
              <a:t>durante</a:t>
            </a:r>
            <a:r>
              <a:rPr lang="en-US" sz="2000" dirty="0" smtClean="0"/>
              <a:t> el </a:t>
            </a:r>
            <a:r>
              <a:rPr lang="en-US" sz="2000" dirty="0" err="1" smtClean="0"/>
              <a:t>ciclo</a:t>
            </a:r>
            <a:r>
              <a:rPr lang="en-US" sz="2000" dirty="0" smtClean="0"/>
              <a:t> de 24 horas que se </a:t>
            </a:r>
            <a:r>
              <a:rPr lang="en-US" sz="2000" dirty="0" err="1" smtClean="0"/>
              <a:t>muestra</a:t>
            </a:r>
            <a:r>
              <a:rPr lang="en-US" sz="2000" dirty="0" smtClean="0"/>
              <a:t> </a:t>
            </a:r>
            <a:r>
              <a:rPr lang="en-US" sz="2000" dirty="0" err="1" smtClean="0"/>
              <a:t>en</a:t>
            </a:r>
            <a:r>
              <a:rPr lang="en-US" sz="2000" dirty="0" smtClean="0"/>
              <a:t> la </a:t>
            </a:r>
            <a:r>
              <a:rPr lang="en-US" sz="2000" dirty="0" err="1" smtClean="0"/>
              <a:t>Figura</a:t>
            </a:r>
            <a:r>
              <a:rPr lang="en-US" sz="2000" dirty="0" smtClean="0"/>
              <a:t> 9.</a:t>
            </a:r>
          </a:p>
          <a:p>
            <a:pPr algn="just">
              <a:lnSpc>
                <a:spcPts val="2200"/>
              </a:lnSpc>
            </a:pPr>
            <a:r>
              <a:rPr lang="en-US" sz="2000" dirty="0" smtClean="0"/>
              <a:t>- + 25°C -3°C y 95% </a:t>
            </a:r>
            <a:r>
              <a:rPr lang="en-US" sz="2000" dirty="0" err="1" smtClean="0"/>
              <a:t>humedad</a:t>
            </a:r>
            <a:r>
              <a:rPr lang="en-US" sz="2000" dirty="0" smtClean="0"/>
              <a:t> </a:t>
            </a:r>
            <a:r>
              <a:rPr lang="en-US" sz="2000" dirty="0" err="1" smtClean="0"/>
              <a:t>relativa</a:t>
            </a:r>
            <a:r>
              <a:rPr lang="en-US" sz="2000" dirty="0" smtClean="0"/>
              <a:t>/+55°C -2°C</a:t>
            </a:r>
            <a:endParaRPr lang="en-US" sz="2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bject 48"/>
          <p:cNvSpPr txBox="1"/>
          <p:nvPr/>
        </p:nvSpPr>
        <p:spPr>
          <a:xfrm>
            <a:off x="4447275" y="5652058"/>
            <a:ext cx="525780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latin typeface="Arial Unicode MS"/>
                <a:cs typeface="Arial Unicode MS"/>
              </a:rPr>
              <a:t>Figura</a:t>
            </a:r>
            <a:r>
              <a:rPr sz="1400" spc="17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9.</a:t>
            </a:r>
            <a:r>
              <a:rPr sz="1400" spc="17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Perfil</a:t>
            </a:r>
            <a:r>
              <a:rPr sz="1400" spc="17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18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prueba</a:t>
            </a:r>
            <a:r>
              <a:rPr sz="1400" spc="17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17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temperatura/humedad</a:t>
            </a:r>
            <a:r>
              <a:rPr sz="1400" spc="180" dirty="0">
                <a:latin typeface="Arial Unicode MS"/>
                <a:cs typeface="Arial Unicode MS"/>
              </a:rPr>
              <a:t> </a:t>
            </a:r>
            <a:r>
              <a:rPr sz="1400" spc="-10" dirty="0">
                <a:latin typeface="Arial Unicode MS"/>
                <a:cs typeface="Arial Unicode MS"/>
              </a:rPr>
              <a:t>cíclica</a:t>
            </a:r>
            <a:endParaRPr sz="1400" dirty="0">
              <a:latin typeface="Arial Unicode MS"/>
              <a:cs typeface="Arial Unicode MS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14655" y="6071654"/>
            <a:ext cx="12573000" cy="3680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2200"/>
              </a:lnSpc>
              <a:spcBef>
                <a:spcPts val="100"/>
              </a:spcBef>
            </a:pPr>
            <a:r>
              <a:rPr sz="2000" dirty="0">
                <a:latin typeface="Arial Unicode MS"/>
                <a:cs typeface="Arial Unicode MS"/>
              </a:rPr>
              <a:t>Para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estas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pruebas,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relé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protección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coloca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spc="55" dirty="0">
                <a:latin typeface="Arial Unicode MS"/>
                <a:cs typeface="Arial Unicode MS"/>
              </a:rPr>
              <a:t>un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gabinete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humedad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 err="1">
                <a:latin typeface="Arial Unicode MS"/>
                <a:cs typeface="Arial Unicode MS"/>
              </a:rPr>
              <a:t>energiza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spc="-25" dirty="0" smtClean="0">
                <a:latin typeface="Arial Unicode MS"/>
                <a:cs typeface="Arial Unicode MS"/>
              </a:rPr>
              <a:t>con</a:t>
            </a:r>
            <a:r>
              <a:rPr lang="es-ES" sz="2000" spc="-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magnitudes</a:t>
            </a:r>
            <a:r>
              <a:rPr sz="2000" spc="120" dirty="0" smtClean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típicas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servicio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durante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duración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completa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las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pruebas.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Por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general,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spc="-20" dirty="0">
                <a:latin typeface="Arial Unicode MS"/>
                <a:cs typeface="Arial Unicode MS"/>
              </a:rPr>
              <a:t>esto </a:t>
            </a:r>
            <a:r>
              <a:rPr sz="2000" dirty="0">
                <a:latin typeface="Arial Unicode MS"/>
                <a:cs typeface="Arial Unicode MS"/>
              </a:rPr>
              <a:t>significa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energizar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relé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protección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corrientes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voltajes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estén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al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10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spc="-60" dirty="0">
                <a:latin typeface="Arial Unicode MS"/>
                <a:cs typeface="Arial Unicode MS"/>
              </a:rPr>
              <a:t>%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spc="50" dirty="0">
                <a:latin typeface="Arial Unicode MS"/>
                <a:cs typeface="Arial Unicode MS"/>
              </a:rPr>
              <a:t>umbral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de </a:t>
            </a:r>
            <a:r>
              <a:rPr sz="2000" dirty="0">
                <a:latin typeface="Arial Unicode MS"/>
                <a:cs typeface="Arial Unicode MS"/>
              </a:rPr>
              <a:t>operación.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largo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duración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prueba,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relé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protección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controla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para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garantizar</a:t>
            </a:r>
            <a:r>
              <a:rPr sz="2000" spc="2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no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produzcan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operaciones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no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deseadas.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Una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vez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retira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relé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protección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del </a:t>
            </a:r>
            <a:r>
              <a:rPr sz="2000" dirty="0">
                <a:latin typeface="Arial Unicode MS"/>
                <a:cs typeface="Arial Unicode MS"/>
              </a:rPr>
              <a:t>gabinete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humedad,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mide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su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resistencia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aislamiento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para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asegurarse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no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spc="-20" dirty="0">
                <a:latin typeface="Arial Unicode MS"/>
                <a:cs typeface="Arial Unicode MS"/>
              </a:rPr>
              <a:t>haya </a:t>
            </a:r>
            <a:r>
              <a:rPr sz="2000" dirty="0">
                <a:latin typeface="Arial Unicode MS"/>
                <a:cs typeface="Arial Unicode MS"/>
              </a:rPr>
              <a:t>deteriorado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spc="50" dirty="0">
                <a:latin typeface="Arial Unicode MS"/>
                <a:cs typeface="Arial Unicode MS"/>
              </a:rPr>
              <a:t>por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debajo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nivel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especificado.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Luego,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relé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protección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vuelve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verificar </a:t>
            </a:r>
            <a:r>
              <a:rPr sz="2000" dirty="0">
                <a:latin typeface="Arial Unicode MS"/>
                <a:cs typeface="Arial Unicode MS"/>
              </a:rPr>
              <a:t>funcionalmente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finalmente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desmonta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para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verificar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si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hay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signos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corrosión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crecimiento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de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componentes.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spc="-30" dirty="0">
                <a:latin typeface="Arial Unicode MS"/>
                <a:cs typeface="Arial Unicode MS"/>
              </a:rPr>
              <a:t>El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criterio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aceptación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no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ocurran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operaciones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no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deseadas,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incluida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la </a:t>
            </a:r>
            <a:r>
              <a:rPr sz="2000" dirty="0">
                <a:latin typeface="Arial Unicode MS"/>
                <a:cs typeface="Arial Unicode MS"/>
              </a:rPr>
              <a:t>operación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transitoria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dispositivos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indicadores.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Después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prueba,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resistencia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de </a:t>
            </a:r>
            <a:r>
              <a:rPr sz="2000" dirty="0">
                <a:latin typeface="Arial Unicode MS"/>
                <a:cs typeface="Arial Unicode MS"/>
              </a:rPr>
              <a:t>aislamiento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relé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protección</a:t>
            </a:r>
            <a:r>
              <a:rPr sz="2000" spc="1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no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debería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haber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disminuido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1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debería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completar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todas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sus </a:t>
            </a:r>
            <a:r>
              <a:rPr sz="2000" dirty="0">
                <a:latin typeface="Arial Unicode MS"/>
                <a:cs typeface="Arial Unicode MS"/>
              </a:rPr>
              <a:t>funciones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principales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protección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comunicaciones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spc="50" dirty="0">
                <a:latin typeface="Arial Unicode MS"/>
                <a:cs typeface="Arial Unicode MS"/>
              </a:rPr>
              <a:t>dentro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tolerancia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especificada.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spc="-30" dirty="0">
                <a:latin typeface="Arial Unicode MS"/>
                <a:cs typeface="Arial Unicode MS"/>
              </a:rPr>
              <a:t>El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relé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de </a:t>
            </a:r>
            <a:r>
              <a:rPr sz="2000" dirty="0">
                <a:latin typeface="Arial Unicode MS"/>
                <a:cs typeface="Arial Unicode MS"/>
              </a:rPr>
              <a:t>protección</a:t>
            </a:r>
            <a:r>
              <a:rPr sz="2000" spc="20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tampoco</a:t>
            </a:r>
            <a:r>
              <a:rPr sz="2000" spc="2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debe</a:t>
            </a:r>
            <a:r>
              <a:rPr sz="2000" spc="20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sufrir</a:t>
            </a:r>
            <a:r>
              <a:rPr sz="2000" spc="2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corrosión</a:t>
            </a:r>
            <a:r>
              <a:rPr sz="2000" spc="2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o</a:t>
            </a:r>
            <a:r>
              <a:rPr sz="2000" spc="20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crecimiento</a:t>
            </a:r>
            <a:r>
              <a:rPr sz="2000" spc="2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significativos,</a:t>
            </a:r>
            <a:r>
              <a:rPr sz="2000" spc="20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2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normalmente</a:t>
            </a:r>
            <a:r>
              <a:rPr sz="2000" spc="2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204" dirty="0">
                <a:latin typeface="Arial Unicode MS"/>
                <a:cs typeface="Arial Unicode MS"/>
              </a:rPr>
              <a:t> </a:t>
            </a:r>
            <a:r>
              <a:rPr sz="2000" spc="40" dirty="0">
                <a:latin typeface="Arial Unicode MS"/>
                <a:cs typeface="Arial Unicode MS"/>
              </a:rPr>
              <a:t>toman </a:t>
            </a:r>
            <a:r>
              <a:rPr sz="2000" dirty="0">
                <a:latin typeface="Arial Unicode MS"/>
                <a:cs typeface="Arial Unicode MS"/>
              </a:rPr>
              <a:t>fotografías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cada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spc="-20" dirty="0">
                <a:latin typeface="Arial Unicode MS"/>
                <a:cs typeface="Arial Unicode MS"/>
              </a:rPr>
              <a:t>PCB.</a:t>
            </a:r>
            <a:endParaRPr sz="2000" dirty="0">
              <a:latin typeface="Arial Unicode MS"/>
              <a:cs typeface="Arial Unicode MS"/>
            </a:endParaRPr>
          </a:p>
        </p:txBody>
      </p:sp>
      <p:grpSp>
        <p:nvGrpSpPr>
          <p:cNvPr id="52" name="Grupo 51"/>
          <p:cNvGrpSpPr/>
          <p:nvPr/>
        </p:nvGrpSpPr>
        <p:grpSpPr>
          <a:xfrm>
            <a:off x="3276600" y="1067308"/>
            <a:ext cx="6857999" cy="4584750"/>
            <a:chOff x="5349495" y="1067308"/>
            <a:chExt cx="2857627" cy="3556887"/>
          </a:xfrm>
        </p:grpSpPr>
        <p:sp>
          <p:nvSpPr>
            <p:cNvPr id="2" name="object 2"/>
            <p:cNvSpPr/>
            <p:nvPr/>
          </p:nvSpPr>
          <p:spPr>
            <a:xfrm>
              <a:off x="5686044" y="2329433"/>
              <a:ext cx="2419350" cy="1541780"/>
            </a:xfrm>
            <a:custGeom>
              <a:avLst/>
              <a:gdLst/>
              <a:ahLst/>
              <a:cxnLst/>
              <a:rect l="l" t="t" r="r" b="b"/>
              <a:pathLst>
                <a:path w="2419350" h="1541779">
                  <a:moveTo>
                    <a:pt x="2418588" y="1120140"/>
                  </a:moveTo>
                  <a:lnTo>
                    <a:pt x="2407920" y="1114806"/>
                  </a:lnTo>
                  <a:lnTo>
                    <a:pt x="2212352" y="1529346"/>
                  </a:lnTo>
                  <a:lnTo>
                    <a:pt x="1570342" y="1529346"/>
                  </a:lnTo>
                  <a:lnTo>
                    <a:pt x="1302258" y="160020"/>
                  </a:lnTo>
                  <a:lnTo>
                    <a:pt x="1296924" y="161086"/>
                  </a:lnTo>
                  <a:lnTo>
                    <a:pt x="1296924" y="154686"/>
                  </a:lnTo>
                  <a:lnTo>
                    <a:pt x="448056" y="154686"/>
                  </a:lnTo>
                  <a:lnTo>
                    <a:pt x="448056" y="163068"/>
                  </a:lnTo>
                  <a:lnTo>
                    <a:pt x="448056" y="166878"/>
                  </a:lnTo>
                  <a:lnTo>
                    <a:pt x="1291717" y="166878"/>
                  </a:lnTo>
                  <a:lnTo>
                    <a:pt x="1559052" y="1536192"/>
                  </a:lnTo>
                  <a:lnTo>
                    <a:pt x="1565148" y="1535049"/>
                  </a:lnTo>
                  <a:lnTo>
                    <a:pt x="1565148" y="1541526"/>
                  </a:lnTo>
                  <a:lnTo>
                    <a:pt x="2216658" y="1541526"/>
                  </a:lnTo>
                  <a:lnTo>
                    <a:pt x="2216658" y="1535988"/>
                  </a:lnTo>
                  <a:lnTo>
                    <a:pt x="2221992" y="1538478"/>
                  </a:lnTo>
                  <a:lnTo>
                    <a:pt x="2418588" y="1120140"/>
                  </a:lnTo>
                  <a:close/>
                </a:path>
                <a:path w="2419350" h="1541779">
                  <a:moveTo>
                    <a:pt x="2419350" y="934212"/>
                  </a:moveTo>
                  <a:lnTo>
                    <a:pt x="2407920" y="929640"/>
                  </a:lnTo>
                  <a:lnTo>
                    <a:pt x="2212162" y="1391424"/>
                  </a:lnTo>
                  <a:lnTo>
                    <a:pt x="1712912" y="1391424"/>
                  </a:lnTo>
                  <a:lnTo>
                    <a:pt x="1302258" y="4572"/>
                  </a:lnTo>
                  <a:lnTo>
                    <a:pt x="1296924" y="5994"/>
                  </a:lnTo>
                  <a:lnTo>
                    <a:pt x="1296924" y="0"/>
                  </a:lnTo>
                  <a:lnTo>
                    <a:pt x="323088" y="0"/>
                  </a:lnTo>
                  <a:lnTo>
                    <a:pt x="323088" y="6197"/>
                  </a:lnTo>
                  <a:lnTo>
                    <a:pt x="316992" y="4572"/>
                  </a:lnTo>
                  <a:lnTo>
                    <a:pt x="457" y="1472298"/>
                  </a:lnTo>
                  <a:lnTo>
                    <a:pt x="0" y="1473708"/>
                  </a:lnTo>
                  <a:lnTo>
                    <a:pt x="152" y="1473758"/>
                  </a:lnTo>
                  <a:lnTo>
                    <a:pt x="0" y="1474470"/>
                  </a:lnTo>
                  <a:lnTo>
                    <a:pt x="6096" y="1475613"/>
                  </a:lnTo>
                  <a:lnTo>
                    <a:pt x="12192" y="1477518"/>
                  </a:lnTo>
                  <a:lnTo>
                    <a:pt x="448056" y="163068"/>
                  </a:lnTo>
                  <a:lnTo>
                    <a:pt x="436626" y="159258"/>
                  </a:lnTo>
                  <a:lnTo>
                    <a:pt x="36487" y="1363840"/>
                  </a:lnTo>
                  <a:lnTo>
                    <a:pt x="327431" y="12192"/>
                  </a:lnTo>
                  <a:lnTo>
                    <a:pt x="1292174" y="12192"/>
                  </a:lnTo>
                  <a:lnTo>
                    <a:pt x="1703070" y="1399794"/>
                  </a:lnTo>
                  <a:lnTo>
                    <a:pt x="1708404" y="1398371"/>
                  </a:lnTo>
                  <a:lnTo>
                    <a:pt x="1708404" y="1403604"/>
                  </a:lnTo>
                  <a:lnTo>
                    <a:pt x="2216658" y="1403604"/>
                  </a:lnTo>
                  <a:lnTo>
                    <a:pt x="2216658" y="1397660"/>
                  </a:lnTo>
                  <a:lnTo>
                    <a:pt x="2221992" y="1399794"/>
                  </a:lnTo>
                  <a:lnTo>
                    <a:pt x="2419350" y="93421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3" name="object 3"/>
            <p:cNvGrpSpPr/>
            <p:nvPr/>
          </p:nvGrpSpPr>
          <p:grpSpPr>
            <a:xfrm>
              <a:off x="5656327" y="1117091"/>
              <a:ext cx="2550795" cy="3507104"/>
              <a:chOff x="2836926" y="1117091"/>
              <a:chExt cx="2550795" cy="3507104"/>
            </a:xfrm>
          </p:grpSpPr>
          <p:sp>
            <p:nvSpPr>
              <p:cNvPr id="4" name="object 4"/>
              <p:cNvSpPr/>
              <p:nvPr/>
            </p:nvSpPr>
            <p:spPr>
              <a:xfrm>
                <a:off x="2836926" y="1248155"/>
                <a:ext cx="2550795" cy="3180715"/>
              </a:xfrm>
              <a:custGeom>
                <a:avLst/>
                <a:gdLst/>
                <a:ahLst/>
                <a:cxnLst/>
                <a:rect l="l" t="t" r="r" b="b"/>
                <a:pathLst>
                  <a:path w="2550795" h="3180715">
                    <a:moveTo>
                      <a:pt x="435089" y="3143250"/>
                    </a:moveTo>
                    <a:lnTo>
                      <a:pt x="425196" y="3143250"/>
                    </a:lnTo>
                    <a:lnTo>
                      <a:pt x="425196" y="3180588"/>
                    </a:lnTo>
                    <a:lnTo>
                      <a:pt x="435089" y="3180588"/>
                    </a:lnTo>
                    <a:lnTo>
                      <a:pt x="435089" y="3143250"/>
                    </a:lnTo>
                    <a:close/>
                  </a:path>
                  <a:path w="2550795" h="3180715">
                    <a:moveTo>
                      <a:pt x="435089" y="3078480"/>
                    </a:moveTo>
                    <a:lnTo>
                      <a:pt x="425196" y="3078480"/>
                    </a:lnTo>
                    <a:lnTo>
                      <a:pt x="425196" y="3115818"/>
                    </a:lnTo>
                    <a:lnTo>
                      <a:pt x="435089" y="3115818"/>
                    </a:lnTo>
                    <a:lnTo>
                      <a:pt x="435089" y="3078480"/>
                    </a:lnTo>
                    <a:close/>
                  </a:path>
                  <a:path w="2550795" h="3180715">
                    <a:moveTo>
                      <a:pt x="435089" y="3012948"/>
                    </a:moveTo>
                    <a:lnTo>
                      <a:pt x="425196" y="3012948"/>
                    </a:lnTo>
                    <a:lnTo>
                      <a:pt x="425196" y="3050286"/>
                    </a:lnTo>
                    <a:lnTo>
                      <a:pt x="435089" y="3050286"/>
                    </a:lnTo>
                    <a:lnTo>
                      <a:pt x="435089" y="3012948"/>
                    </a:lnTo>
                    <a:close/>
                  </a:path>
                  <a:path w="2550795" h="3180715">
                    <a:moveTo>
                      <a:pt x="435089" y="2947416"/>
                    </a:moveTo>
                    <a:lnTo>
                      <a:pt x="425196" y="2947416"/>
                    </a:lnTo>
                    <a:lnTo>
                      <a:pt x="425196" y="2984754"/>
                    </a:lnTo>
                    <a:lnTo>
                      <a:pt x="435089" y="2984754"/>
                    </a:lnTo>
                    <a:lnTo>
                      <a:pt x="435089" y="2947416"/>
                    </a:lnTo>
                    <a:close/>
                  </a:path>
                  <a:path w="2550795" h="3180715">
                    <a:moveTo>
                      <a:pt x="435089" y="2882646"/>
                    </a:moveTo>
                    <a:lnTo>
                      <a:pt x="425196" y="2882646"/>
                    </a:lnTo>
                    <a:lnTo>
                      <a:pt x="425196" y="2919984"/>
                    </a:lnTo>
                    <a:lnTo>
                      <a:pt x="435089" y="2919984"/>
                    </a:lnTo>
                    <a:lnTo>
                      <a:pt x="435089" y="2882646"/>
                    </a:lnTo>
                    <a:close/>
                  </a:path>
                  <a:path w="2550795" h="3180715">
                    <a:moveTo>
                      <a:pt x="435089" y="2817114"/>
                    </a:moveTo>
                    <a:lnTo>
                      <a:pt x="425196" y="2817114"/>
                    </a:lnTo>
                    <a:lnTo>
                      <a:pt x="425196" y="2854452"/>
                    </a:lnTo>
                    <a:lnTo>
                      <a:pt x="435089" y="2854452"/>
                    </a:lnTo>
                    <a:lnTo>
                      <a:pt x="435089" y="2817114"/>
                    </a:lnTo>
                    <a:close/>
                  </a:path>
                  <a:path w="2550795" h="3180715">
                    <a:moveTo>
                      <a:pt x="435089" y="2752344"/>
                    </a:moveTo>
                    <a:lnTo>
                      <a:pt x="425196" y="2752344"/>
                    </a:lnTo>
                    <a:lnTo>
                      <a:pt x="425196" y="2789682"/>
                    </a:lnTo>
                    <a:lnTo>
                      <a:pt x="435089" y="2789682"/>
                    </a:lnTo>
                    <a:lnTo>
                      <a:pt x="435089" y="2752344"/>
                    </a:lnTo>
                    <a:close/>
                  </a:path>
                  <a:path w="2550795" h="3180715">
                    <a:moveTo>
                      <a:pt x="435089" y="2686812"/>
                    </a:moveTo>
                    <a:lnTo>
                      <a:pt x="425196" y="2686812"/>
                    </a:lnTo>
                    <a:lnTo>
                      <a:pt x="425196" y="2724150"/>
                    </a:lnTo>
                    <a:lnTo>
                      <a:pt x="435089" y="2724150"/>
                    </a:lnTo>
                    <a:lnTo>
                      <a:pt x="435089" y="2686812"/>
                    </a:lnTo>
                    <a:close/>
                  </a:path>
                  <a:path w="2550795" h="3180715">
                    <a:moveTo>
                      <a:pt x="435089" y="2621280"/>
                    </a:moveTo>
                    <a:lnTo>
                      <a:pt x="425196" y="2621280"/>
                    </a:lnTo>
                    <a:lnTo>
                      <a:pt x="425196" y="2658618"/>
                    </a:lnTo>
                    <a:lnTo>
                      <a:pt x="435089" y="2658618"/>
                    </a:lnTo>
                    <a:lnTo>
                      <a:pt x="435089" y="2621280"/>
                    </a:lnTo>
                    <a:close/>
                  </a:path>
                  <a:path w="2550795" h="3180715">
                    <a:moveTo>
                      <a:pt x="435089" y="2556510"/>
                    </a:moveTo>
                    <a:lnTo>
                      <a:pt x="425196" y="2556510"/>
                    </a:lnTo>
                    <a:lnTo>
                      <a:pt x="425196" y="2593848"/>
                    </a:lnTo>
                    <a:lnTo>
                      <a:pt x="435089" y="2593848"/>
                    </a:lnTo>
                    <a:lnTo>
                      <a:pt x="435089" y="2556510"/>
                    </a:lnTo>
                    <a:close/>
                  </a:path>
                  <a:path w="2550795" h="3180715">
                    <a:moveTo>
                      <a:pt x="435089" y="2490978"/>
                    </a:moveTo>
                    <a:lnTo>
                      <a:pt x="425196" y="2490978"/>
                    </a:lnTo>
                    <a:lnTo>
                      <a:pt x="425196" y="2528316"/>
                    </a:lnTo>
                    <a:lnTo>
                      <a:pt x="435089" y="2528316"/>
                    </a:lnTo>
                    <a:lnTo>
                      <a:pt x="435089" y="2490978"/>
                    </a:lnTo>
                    <a:close/>
                  </a:path>
                  <a:path w="2550795" h="3180715">
                    <a:moveTo>
                      <a:pt x="435089" y="2426208"/>
                    </a:moveTo>
                    <a:lnTo>
                      <a:pt x="425196" y="2426208"/>
                    </a:lnTo>
                    <a:lnTo>
                      <a:pt x="425196" y="2462784"/>
                    </a:lnTo>
                    <a:lnTo>
                      <a:pt x="435089" y="2462784"/>
                    </a:lnTo>
                    <a:lnTo>
                      <a:pt x="435089" y="2426208"/>
                    </a:lnTo>
                    <a:close/>
                  </a:path>
                  <a:path w="2550795" h="3180715">
                    <a:moveTo>
                      <a:pt x="435089" y="2360676"/>
                    </a:moveTo>
                    <a:lnTo>
                      <a:pt x="425196" y="2360676"/>
                    </a:lnTo>
                    <a:lnTo>
                      <a:pt x="425196" y="2398014"/>
                    </a:lnTo>
                    <a:lnTo>
                      <a:pt x="435089" y="2398014"/>
                    </a:lnTo>
                    <a:lnTo>
                      <a:pt x="435089" y="2360676"/>
                    </a:lnTo>
                    <a:close/>
                  </a:path>
                  <a:path w="2550795" h="3180715">
                    <a:moveTo>
                      <a:pt x="435089" y="2295144"/>
                    </a:moveTo>
                    <a:lnTo>
                      <a:pt x="425196" y="2295144"/>
                    </a:lnTo>
                    <a:lnTo>
                      <a:pt x="425196" y="2332482"/>
                    </a:lnTo>
                    <a:lnTo>
                      <a:pt x="435089" y="2332482"/>
                    </a:lnTo>
                    <a:lnTo>
                      <a:pt x="435089" y="2295144"/>
                    </a:lnTo>
                    <a:close/>
                  </a:path>
                  <a:path w="2550795" h="3180715">
                    <a:moveTo>
                      <a:pt x="435089" y="2230374"/>
                    </a:moveTo>
                    <a:lnTo>
                      <a:pt x="425196" y="2230374"/>
                    </a:lnTo>
                    <a:lnTo>
                      <a:pt x="425196" y="2267724"/>
                    </a:lnTo>
                    <a:lnTo>
                      <a:pt x="435089" y="2267724"/>
                    </a:lnTo>
                    <a:lnTo>
                      <a:pt x="435089" y="2230374"/>
                    </a:lnTo>
                    <a:close/>
                  </a:path>
                  <a:path w="2550795" h="3180715">
                    <a:moveTo>
                      <a:pt x="435089" y="2164842"/>
                    </a:moveTo>
                    <a:lnTo>
                      <a:pt x="425196" y="2164842"/>
                    </a:lnTo>
                    <a:lnTo>
                      <a:pt x="425196" y="2202180"/>
                    </a:lnTo>
                    <a:lnTo>
                      <a:pt x="435089" y="2202180"/>
                    </a:lnTo>
                    <a:lnTo>
                      <a:pt x="435089" y="2164842"/>
                    </a:lnTo>
                    <a:close/>
                  </a:path>
                  <a:path w="2550795" h="3180715">
                    <a:moveTo>
                      <a:pt x="435089" y="2100072"/>
                    </a:moveTo>
                    <a:lnTo>
                      <a:pt x="425196" y="2100072"/>
                    </a:lnTo>
                    <a:lnTo>
                      <a:pt x="425196" y="2136648"/>
                    </a:lnTo>
                    <a:lnTo>
                      <a:pt x="435089" y="2136648"/>
                    </a:lnTo>
                    <a:lnTo>
                      <a:pt x="435089" y="2100072"/>
                    </a:lnTo>
                    <a:close/>
                  </a:path>
                  <a:path w="2550795" h="3180715">
                    <a:moveTo>
                      <a:pt x="435089" y="2034540"/>
                    </a:moveTo>
                    <a:lnTo>
                      <a:pt x="425196" y="2034540"/>
                    </a:lnTo>
                    <a:lnTo>
                      <a:pt x="425196" y="2071890"/>
                    </a:lnTo>
                    <a:lnTo>
                      <a:pt x="435089" y="2071890"/>
                    </a:lnTo>
                    <a:lnTo>
                      <a:pt x="435089" y="2034540"/>
                    </a:lnTo>
                    <a:close/>
                  </a:path>
                  <a:path w="2550795" h="3180715">
                    <a:moveTo>
                      <a:pt x="435089" y="1969008"/>
                    </a:moveTo>
                    <a:lnTo>
                      <a:pt x="425196" y="1969008"/>
                    </a:lnTo>
                    <a:lnTo>
                      <a:pt x="425196" y="2006358"/>
                    </a:lnTo>
                    <a:lnTo>
                      <a:pt x="435089" y="2006358"/>
                    </a:lnTo>
                    <a:lnTo>
                      <a:pt x="435089" y="1969008"/>
                    </a:lnTo>
                    <a:close/>
                  </a:path>
                  <a:path w="2550795" h="3180715">
                    <a:moveTo>
                      <a:pt x="435089" y="1904238"/>
                    </a:moveTo>
                    <a:lnTo>
                      <a:pt x="425196" y="1904238"/>
                    </a:lnTo>
                    <a:lnTo>
                      <a:pt x="425196" y="1941588"/>
                    </a:lnTo>
                    <a:lnTo>
                      <a:pt x="435089" y="1941588"/>
                    </a:lnTo>
                    <a:lnTo>
                      <a:pt x="435089" y="1904238"/>
                    </a:lnTo>
                    <a:close/>
                  </a:path>
                  <a:path w="2550795" h="3180715">
                    <a:moveTo>
                      <a:pt x="435089" y="1838706"/>
                    </a:moveTo>
                    <a:lnTo>
                      <a:pt x="425196" y="1838706"/>
                    </a:lnTo>
                    <a:lnTo>
                      <a:pt x="425196" y="1876044"/>
                    </a:lnTo>
                    <a:lnTo>
                      <a:pt x="435089" y="1876044"/>
                    </a:lnTo>
                    <a:lnTo>
                      <a:pt x="435089" y="1838706"/>
                    </a:lnTo>
                    <a:close/>
                  </a:path>
                  <a:path w="2550795" h="3180715">
                    <a:moveTo>
                      <a:pt x="435089" y="1773174"/>
                    </a:moveTo>
                    <a:lnTo>
                      <a:pt x="425196" y="1773174"/>
                    </a:lnTo>
                    <a:lnTo>
                      <a:pt x="425196" y="1810512"/>
                    </a:lnTo>
                    <a:lnTo>
                      <a:pt x="435089" y="1810512"/>
                    </a:lnTo>
                    <a:lnTo>
                      <a:pt x="435089" y="1773174"/>
                    </a:lnTo>
                    <a:close/>
                  </a:path>
                  <a:path w="2550795" h="3180715">
                    <a:moveTo>
                      <a:pt x="435089" y="1708404"/>
                    </a:moveTo>
                    <a:lnTo>
                      <a:pt x="425196" y="1708404"/>
                    </a:lnTo>
                    <a:lnTo>
                      <a:pt x="425196" y="1745742"/>
                    </a:lnTo>
                    <a:lnTo>
                      <a:pt x="435089" y="1745742"/>
                    </a:lnTo>
                    <a:lnTo>
                      <a:pt x="435089" y="1708404"/>
                    </a:lnTo>
                    <a:close/>
                  </a:path>
                  <a:path w="2550795" h="3180715">
                    <a:moveTo>
                      <a:pt x="435089" y="1642872"/>
                    </a:moveTo>
                    <a:lnTo>
                      <a:pt x="425196" y="1642872"/>
                    </a:lnTo>
                    <a:lnTo>
                      <a:pt x="425196" y="1680210"/>
                    </a:lnTo>
                    <a:lnTo>
                      <a:pt x="435089" y="1680210"/>
                    </a:lnTo>
                    <a:lnTo>
                      <a:pt x="435089" y="1642872"/>
                    </a:lnTo>
                    <a:close/>
                  </a:path>
                  <a:path w="2550795" h="3180715">
                    <a:moveTo>
                      <a:pt x="435089" y="1578102"/>
                    </a:moveTo>
                    <a:lnTo>
                      <a:pt x="425196" y="1578102"/>
                    </a:lnTo>
                    <a:lnTo>
                      <a:pt x="425196" y="1615440"/>
                    </a:lnTo>
                    <a:lnTo>
                      <a:pt x="435089" y="1615440"/>
                    </a:lnTo>
                    <a:lnTo>
                      <a:pt x="435089" y="1578102"/>
                    </a:lnTo>
                    <a:close/>
                  </a:path>
                  <a:path w="2550795" h="3180715">
                    <a:moveTo>
                      <a:pt x="435089" y="1512570"/>
                    </a:moveTo>
                    <a:lnTo>
                      <a:pt x="425196" y="1512570"/>
                    </a:lnTo>
                    <a:lnTo>
                      <a:pt x="425196" y="1549908"/>
                    </a:lnTo>
                    <a:lnTo>
                      <a:pt x="435089" y="1549908"/>
                    </a:lnTo>
                    <a:lnTo>
                      <a:pt x="435089" y="1512570"/>
                    </a:lnTo>
                    <a:close/>
                  </a:path>
                  <a:path w="2550795" h="3180715">
                    <a:moveTo>
                      <a:pt x="435089" y="1447038"/>
                    </a:moveTo>
                    <a:lnTo>
                      <a:pt x="425196" y="1447038"/>
                    </a:lnTo>
                    <a:lnTo>
                      <a:pt x="425196" y="1484388"/>
                    </a:lnTo>
                    <a:lnTo>
                      <a:pt x="435089" y="1484388"/>
                    </a:lnTo>
                    <a:lnTo>
                      <a:pt x="435089" y="1447038"/>
                    </a:lnTo>
                    <a:close/>
                  </a:path>
                  <a:path w="2550795" h="3180715">
                    <a:moveTo>
                      <a:pt x="435089" y="1382268"/>
                    </a:moveTo>
                    <a:lnTo>
                      <a:pt x="425196" y="1382268"/>
                    </a:lnTo>
                    <a:lnTo>
                      <a:pt x="425196" y="1419618"/>
                    </a:lnTo>
                    <a:lnTo>
                      <a:pt x="435089" y="1419618"/>
                    </a:lnTo>
                    <a:lnTo>
                      <a:pt x="435089" y="1382268"/>
                    </a:lnTo>
                    <a:close/>
                  </a:path>
                  <a:path w="2550795" h="3180715">
                    <a:moveTo>
                      <a:pt x="435089" y="1316736"/>
                    </a:moveTo>
                    <a:lnTo>
                      <a:pt x="425196" y="1316736"/>
                    </a:lnTo>
                    <a:lnTo>
                      <a:pt x="425196" y="1354086"/>
                    </a:lnTo>
                    <a:lnTo>
                      <a:pt x="435089" y="1354086"/>
                    </a:lnTo>
                    <a:lnTo>
                      <a:pt x="435089" y="1316736"/>
                    </a:lnTo>
                    <a:close/>
                  </a:path>
                  <a:path w="2550795" h="3180715">
                    <a:moveTo>
                      <a:pt x="435089" y="1251966"/>
                    </a:moveTo>
                    <a:lnTo>
                      <a:pt x="425196" y="1251966"/>
                    </a:lnTo>
                    <a:lnTo>
                      <a:pt x="425196" y="1288542"/>
                    </a:lnTo>
                    <a:lnTo>
                      <a:pt x="435089" y="1288542"/>
                    </a:lnTo>
                    <a:lnTo>
                      <a:pt x="435089" y="1251966"/>
                    </a:lnTo>
                    <a:close/>
                  </a:path>
                  <a:path w="2550795" h="3180715">
                    <a:moveTo>
                      <a:pt x="435089" y="1186434"/>
                    </a:moveTo>
                    <a:lnTo>
                      <a:pt x="425196" y="1186434"/>
                    </a:lnTo>
                    <a:lnTo>
                      <a:pt x="425196" y="1223784"/>
                    </a:lnTo>
                    <a:lnTo>
                      <a:pt x="435089" y="1223784"/>
                    </a:lnTo>
                    <a:lnTo>
                      <a:pt x="435089" y="1186434"/>
                    </a:lnTo>
                    <a:close/>
                  </a:path>
                  <a:path w="2550795" h="3180715">
                    <a:moveTo>
                      <a:pt x="435089" y="1120902"/>
                    </a:moveTo>
                    <a:lnTo>
                      <a:pt x="425196" y="1120902"/>
                    </a:lnTo>
                    <a:lnTo>
                      <a:pt x="425196" y="1158240"/>
                    </a:lnTo>
                    <a:lnTo>
                      <a:pt x="435089" y="1158240"/>
                    </a:lnTo>
                    <a:lnTo>
                      <a:pt x="435089" y="1120902"/>
                    </a:lnTo>
                    <a:close/>
                  </a:path>
                  <a:path w="2550795" h="3180715">
                    <a:moveTo>
                      <a:pt x="435089" y="1056132"/>
                    </a:moveTo>
                    <a:lnTo>
                      <a:pt x="425196" y="1056132"/>
                    </a:lnTo>
                    <a:lnTo>
                      <a:pt x="425196" y="1093482"/>
                    </a:lnTo>
                    <a:lnTo>
                      <a:pt x="435089" y="1093482"/>
                    </a:lnTo>
                    <a:lnTo>
                      <a:pt x="435089" y="1056132"/>
                    </a:lnTo>
                    <a:close/>
                  </a:path>
                  <a:path w="2550795" h="3180715">
                    <a:moveTo>
                      <a:pt x="435089" y="990600"/>
                    </a:moveTo>
                    <a:lnTo>
                      <a:pt x="425196" y="990600"/>
                    </a:lnTo>
                    <a:lnTo>
                      <a:pt x="425196" y="1027938"/>
                    </a:lnTo>
                    <a:lnTo>
                      <a:pt x="435089" y="1027938"/>
                    </a:lnTo>
                    <a:lnTo>
                      <a:pt x="435089" y="990600"/>
                    </a:lnTo>
                    <a:close/>
                  </a:path>
                  <a:path w="2550795" h="3180715">
                    <a:moveTo>
                      <a:pt x="435089" y="925068"/>
                    </a:moveTo>
                    <a:lnTo>
                      <a:pt x="425196" y="925068"/>
                    </a:lnTo>
                    <a:lnTo>
                      <a:pt x="425196" y="962418"/>
                    </a:lnTo>
                    <a:lnTo>
                      <a:pt x="435089" y="962418"/>
                    </a:lnTo>
                    <a:lnTo>
                      <a:pt x="435089" y="925068"/>
                    </a:lnTo>
                    <a:close/>
                  </a:path>
                  <a:path w="2550795" h="3180715">
                    <a:moveTo>
                      <a:pt x="435089" y="794766"/>
                    </a:moveTo>
                    <a:lnTo>
                      <a:pt x="425196" y="794766"/>
                    </a:lnTo>
                    <a:lnTo>
                      <a:pt x="425196" y="832116"/>
                    </a:lnTo>
                    <a:lnTo>
                      <a:pt x="435089" y="832116"/>
                    </a:lnTo>
                    <a:lnTo>
                      <a:pt x="435089" y="794766"/>
                    </a:lnTo>
                    <a:close/>
                  </a:path>
                  <a:path w="2550795" h="3180715">
                    <a:moveTo>
                      <a:pt x="435089" y="729996"/>
                    </a:moveTo>
                    <a:lnTo>
                      <a:pt x="425196" y="729996"/>
                    </a:lnTo>
                    <a:lnTo>
                      <a:pt x="425196" y="767334"/>
                    </a:lnTo>
                    <a:lnTo>
                      <a:pt x="435089" y="767334"/>
                    </a:lnTo>
                    <a:lnTo>
                      <a:pt x="435089" y="729996"/>
                    </a:lnTo>
                    <a:close/>
                  </a:path>
                  <a:path w="2550795" h="3180715">
                    <a:moveTo>
                      <a:pt x="435089" y="664464"/>
                    </a:moveTo>
                    <a:lnTo>
                      <a:pt x="425196" y="664464"/>
                    </a:lnTo>
                    <a:lnTo>
                      <a:pt x="425196" y="701814"/>
                    </a:lnTo>
                    <a:lnTo>
                      <a:pt x="435089" y="701814"/>
                    </a:lnTo>
                    <a:lnTo>
                      <a:pt x="435089" y="664464"/>
                    </a:lnTo>
                    <a:close/>
                  </a:path>
                  <a:path w="2550795" h="3180715">
                    <a:moveTo>
                      <a:pt x="435089" y="598932"/>
                    </a:moveTo>
                    <a:lnTo>
                      <a:pt x="425196" y="598932"/>
                    </a:lnTo>
                    <a:lnTo>
                      <a:pt x="425196" y="636282"/>
                    </a:lnTo>
                    <a:lnTo>
                      <a:pt x="435089" y="636282"/>
                    </a:lnTo>
                    <a:lnTo>
                      <a:pt x="435089" y="598932"/>
                    </a:lnTo>
                    <a:close/>
                  </a:path>
                  <a:path w="2550795" h="3180715">
                    <a:moveTo>
                      <a:pt x="435089" y="534162"/>
                    </a:moveTo>
                    <a:lnTo>
                      <a:pt x="425196" y="534162"/>
                    </a:lnTo>
                    <a:lnTo>
                      <a:pt x="425196" y="571512"/>
                    </a:lnTo>
                    <a:lnTo>
                      <a:pt x="435089" y="571512"/>
                    </a:lnTo>
                    <a:lnTo>
                      <a:pt x="435089" y="534162"/>
                    </a:lnTo>
                    <a:close/>
                  </a:path>
                  <a:path w="2550795" h="3180715">
                    <a:moveTo>
                      <a:pt x="435089" y="468630"/>
                    </a:moveTo>
                    <a:lnTo>
                      <a:pt x="425196" y="468630"/>
                    </a:lnTo>
                    <a:lnTo>
                      <a:pt x="425196" y="505980"/>
                    </a:lnTo>
                    <a:lnTo>
                      <a:pt x="435089" y="505980"/>
                    </a:lnTo>
                    <a:lnTo>
                      <a:pt x="435089" y="468630"/>
                    </a:lnTo>
                    <a:close/>
                  </a:path>
                  <a:path w="2550795" h="3180715">
                    <a:moveTo>
                      <a:pt x="435089" y="403860"/>
                    </a:moveTo>
                    <a:lnTo>
                      <a:pt x="425196" y="403860"/>
                    </a:lnTo>
                    <a:lnTo>
                      <a:pt x="425196" y="441210"/>
                    </a:lnTo>
                    <a:lnTo>
                      <a:pt x="435089" y="441210"/>
                    </a:lnTo>
                    <a:lnTo>
                      <a:pt x="435089" y="403860"/>
                    </a:lnTo>
                    <a:close/>
                  </a:path>
                  <a:path w="2550795" h="3180715">
                    <a:moveTo>
                      <a:pt x="435089" y="338328"/>
                    </a:moveTo>
                    <a:lnTo>
                      <a:pt x="425196" y="338328"/>
                    </a:lnTo>
                    <a:lnTo>
                      <a:pt x="425196" y="375678"/>
                    </a:lnTo>
                    <a:lnTo>
                      <a:pt x="435089" y="375678"/>
                    </a:lnTo>
                    <a:lnTo>
                      <a:pt x="435089" y="338328"/>
                    </a:lnTo>
                    <a:close/>
                  </a:path>
                  <a:path w="2550795" h="3180715">
                    <a:moveTo>
                      <a:pt x="435089" y="208026"/>
                    </a:moveTo>
                    <a:lnTo>
                      <a:pt x="429755" y="208026"/>
                    </a:lnTo>
                    <a:lnTo>
                      <a:pt x="429755" y="245364"/>
                    </a:lnTo>
                    <a:lnTo>
                      <a:pt x="435089" y="245364"/>
                    </a:lnTo>
                    <a:lnTo>
                      <a:pt x="435089" y="208026"/>
                    </a:lnTo>
                    <a:close/>
                  </a:path>
                  <a:path w="2550795" h="3180715">
                    <a:moveTo>
                      <a:pt x="435089" y="142494"/>
                    </a:moveTo>
                    <a:lnTo>
                      <a:pt x="425196" y="142494"/>
                    </a:lnTo>
                    <a:lnTo>
                      <a:pt x="425196" y="166878"/>
                    </a:lnTo>
                    <a:lnTo>
                      <a:pt x="425196" y="179832"/>
                    </a:lnTo>
                    <a:lnTo>
                      <a:pt x="435089" y="179832"/>
                    </a:lnTo>
                    <a:lnTo>
                      <a:pt x="435089" y="166878"/>
                    </a:lnTo>
                    <a:lnTo>
                      <a:pt x="435089" y="142494"/>
                    </a:lnTo>
                    <a:close/>
                  </a:path>
                  <a:path w="2550795" h="3180715">
                    <a:moveTo>
                      <a:pt x="435089" y="77724"/>
                    </a:moveTo>
                    <a:lnTo>
                      <a:pt x="425196" y="77724"/>
                    </a:lnTo>
                    <a:lnTo>
                      <a:pt x="425196" y="114300"/>
                    </a:lnTo>
                    <a:lnTo>
                      <a:pt x="435089" y="114300"/>
                    </a:lnTo>
                    <a:lnTo>
                      <a:pt x="435089" y="77724"/>
                    </a:lnTo>
                    <a:close/>
                  </a:path>
                  <a:path w="2550795" h="3180715">
                    <a:moveTo>
                      <a:pt x="2550414" y="901446"/>
                    </a:moveTo>
                    <a:lnTo>
                      <a:pt x="2538209" y="895350"/>
                    </a:lnTo>
                    <a:lnTo>
                      <a:pt x="2478786" y="865632"/>
                    </a:lnTo>
                    <a:lnTo>
                      <a:pt x="2478786" y="895350"/>
                    </a:lnTo>
                    <a:lnTo>
                      <a:pt x="435089" y="895350"/>
                    </a:lnTo>
                    <a:lnTo>
                      <a:pt x="435089" y="860298"/>
                    </a:lnTo>
                    <a:lnTo>
                      <a:pt x="425196" y="860298"/>
                    </a:lnTo>
                    <a:lnTo>
                      <a:pt x="425196" y="895350"/>
                    </a:lnTo>
                    <a:lnTo>
                      <a:pt x="41910" y="895350"/>
                    </a:lnTo>
                    <a:lnTo>
                      <a:pt x="41910" y="71628"/>
                    </a:lnTo>
                    <a:lnTo>
                      <a:pt x="71628" y="71628"/>
                    </a:lnTo>
                    <a:lnTo>
                      <a:pt x="65532" y="59436"/>
                    </a:lnTo>
                    <a:lnTo>
                      <a:pt x="35814" y="0"/>
                    </a:lnTo>
                    <a:lnTo>
                      <a:pt x="0" y="71628"/>
                    </a:lnTo>
                    <a:lnTo>
                      <a:pt x="29718" y="71628"/>
                    </a:lnTo>
                    <a:lnTo>
                      <a:pt x="29718" y="902208"/>
                    </a:lnTo>
                    <a:lnTo>
                      <a:pt x="35814" y="902208"/>
                    </a:lnTo>
                    <a:lnTo>
                      <a:pt x="35814" y="907554"/>
                    </a:lnTo>
                    <a:lnTo>
                      <a:pt x="2478786" y="907554"/>
                    </a:lnTo>
                    <a:lnTo>
                      <a:pt x="2478786" y="937260"/>
                    </a:lnTo>
                    <a:lnTo>
                      <a:pt x="2538209" y="907554"/>
                    </a:lnTo>
                    <a:lnTo>
                      <a:pt x="2550414" y="901446"/>
                    </a:lnTo>
                    <a:close/>
                  </a:path>
                </a:pathLst>
              </a:custGeom>
              <a:solidFill>
                <a:srgbClr val="4A7EB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" name="object 5"/>
              <p:cNvSpPr/>
              <p:nvPr/>
            </p:nvSpPr>
            <p:spPr>
              <a:xfrm>
                <a:off x="4163187" y="1325879"/>
                <a:ext cx="0" cy="3103245"/>
              </a:xfrm>
              <a:custGeom>
                <a:avLst/>
                <a:gdLst/>
                <a:ahLst/>
                <a:cxnLst/>
                <a:rect l="l" t="t" r="r" b="b"/>
                <a:pathLst>
                  <a:path h="3103245">
                    <a:moveTo>
                      <a:pt x="0" y="0"/>
                    </a:moveTo>
                    <a:lnTo>
                      <a:pt x="0" y="3102864"/>
                    </a:lnTo>
                  </a:path>
                </a:pathLst>
              </a:custGeom>
              <a:ln w="9905">
                <a:solidFill>
                  <a:srgbClr val="4A7EBB"/>
                </a:solidFill>
                <a:prstDash val="sysDash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" name="object 6"/>
              <p:cNvSpPr/>
              <p:nvPr/>
            </p:nvSpPr>
            <p:spPr>
              <a:xfrm>
                <a:off x="4158234" y="1475244"/>
                <a:ext cx="10160" cy="184785"/>
              </a:xfrm>
              <a:custGeom>
                <a:avLst/>
                <a:gdLst/>
                <a:ahLst/>
                <a:cxnLst/>
                <a:rect l="l" t="t" r="r" b="b"/>
                <a:pathLst>
                  <a:path w="10160" h="184785">
                    <a:moveTo>
                      <a:pt x="4572" y="0"/>
                    </a:moveTo>
                    <a:lnTo>
                      <a:pt x="0" y="0"/>
                    </a:lnTo>
                    <a:lnTo>
                      <a:pt x="0" y="18275"/>
                    </a:lnTo>
                    <a:lnTo>
                      <a:pt x="4572" y="18275"/>
                    </a:lnTo>
                    <a:lnTo>
                      <a:pt x="4572" y="0"/>
                    </a:lnTo>
                    <a:close/>
                  </a:path>
                  <a:path w="10160" h="184785">
                    <a:moveTo>
                      <a:pt x="9906" y="176771"/>
                    </a:moveTo>
                    <a:lnTo>
                      <a:pt x="0" y="176771"/>
                    </a:lnTo>
                    <a:lnTo>
                      <a:pt x="0" y="184391"/>
                    </a:lnTo>
                    <a:lnTo>
                      <a:pt x="9906" y="184391"/>
                    </a:lnTo>
                    <a:lnTo>
                      <a:pt x="9906" y="176771"/>
                    </a:lnTo>
                    <a:close/>
                  </a:path>
                </a:pathLst>
              </a:custGeom>
              <a:solidFill>
                <a:srgbClr val="4A7EB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" name="object 7"/>
              <p:cNvSpPr/>
              <p:nvPr/>
            </p:nvSpPr>
            <p:spPr>
              <a:xfrm>
                <a:off x="4616958" y="1325879"/>
                <a:ext cx="0" cy="3103245"/>
              </a:xfrm>
              <a:custGeom>
                <a:avLst/>
                <a:gdLst/>
                <a:ahLst/>
                <a:cxnLst/>
                <a:rect l="l" t="t" r="r" b="b"/>
                <a:pathLst>
                  <a:path h="3103245">
                    <a:moveTo>
                      <a:pt x="0" y="0"/>
                    </a:moveTo>
                    <a:lnTo>
                      <a:pt x="0" y="3102864"/>
                    </a:lnTo>
                  </a:path>
                </a:pathLst>
              </a:custGeom>
              <a:ln w="9144">
                <a:solidFill>
                  <a:srgbClr val="4A7EBB"/>
                </a:solidFill>
                <a:prstDash val="sysDash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" name="object 8"/>
              <p:cNvSpPr/>
              <p:nvPr/>
            </p:nvSpPr>
            <p:spPr>
              <a:xfrm>
                <a:off x="4612386" y="1652015"/>
                <a:ext cx="9525" cy="762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7619">
                    <a:moveTo>
                      <a:pt x="0" y="7619"/>
                    </a:moveTo>
                    <a:lnTo>
                      <a:pt x="9144" y="7619"/>
                    </a:lnTo>
                    <a:lnTo>
                      <a:pt x="9144" y="0"/>
                    </a:lnTo>
                    <a:lnTo>
                      <a:pt x="0" y="0"/>
                    </a:lnTo>
                    <a:lnTo>
                      <a:pt x="0" y="7619"/>
                    </a:lnTo>
                    <a:close/>
                  </a:path>
                </a:pathLst>
              </a:custGeom>
              <a:solidFill>
                <a:srgbClr val="4A7EB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" name="object 9"/>
              <p:cNvSpPr/>
              <p:nvPr/>
            </p:nvSpPr>
            <p:spPr>
              <a:xfrm>
                <a:off x="5082921" y="1296161"/>
                <a:ext cx="0" cy="3298825"/>
              </a:xfrm>
              <a:custGeom>
                <a:avLst/>
                <a:gdLst/>
                <a:ahLst/>
                <a:cxnLst/>
                <a:rect l="l" t="t" r="r" b="b"/>
                <a:pathLst>
                  <a:path h="3298825">
                    <a:moveTo>
                      <a:pt x="0" y="0"/>
                    </a:moveTo>
                    <a:lnTo>
                      <a:pt x="0" y="3298698"/>
                    </a:lnTo>
                  </a:path>
                </a:pathLst>
              </a:custGeom>
              <a:ln w="9905">
                <a:solidFill>
                  <a:srgbClr val="4A7EBB"/>
                </a:solidFill>
                <a:prstDash val="sysDash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0" name="object 10"/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872740" y="1415033"/>
                <a:ext cx="399287" cy="143254"/>
              </a:xfrm>
              <a:prstGeom prst="rect">
                <a:avLst/>
              </a:prstGeom>
            </p:spPr>
          </p:pic>
          <p:sp>
            <p:nvSpPr>
              <p:cNvPr id="11" name="object 11"/>
              <p:cNvSpPr/>
              <p:nvPr/>
            </p:nvSpPr>
            <p:spPr>
              <a:xfrm>
                <a:off x="5077968" y="4623053"/>
                <a:ext cx="10160" cy="1270"/>
              </a:xfrm>
              <a:custGeom>
                <a:avLst/>
                <a:gdLst/>
                <a:ahLst/>
                <a:cxnLst/>
                <a:rect l="l" t="t" r="r" b="b"/>
                <a:pathLst>
                  <a:path w="10160" h="1270">
                    <a:moveTo>
                      <a:pt x="9905" y="0"/>
                    </a:moveTo>
                    <a:lnTo>
                      <a:pt x="0" y="0"/>
                    </a:lnTo>
                    <a:lnTo>
                      <a:pt x="0" y="761"/>
                    </a:lnTo>
                    <a:lnTo>
                      <a:pt x="9905" y="761"/>
                    </a:lnTo>
                    <a:lnTo>
                      <a:pt x="9905" y="0"/>
                    </a:lnTo>
                    <a:close/>
                  </a:path>
                </a:pathLst>
              </a:custGeom>
              <a:solidFill>
                <a:srgbClr val="4A7EB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2" name="object 12"/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3230880" y="1391411"/>
                <a:ext cx="2156460" cy="268224"/>
              </a:xfrm>
              <a:prstGeom prst="rect">
                <a:avLst/>
              </a:prstGeom>
            </p:spPr>
          </p:pic>
          <p:sp>
            <p:nvSpPr>
              <p:cNvPr id="13" name="object 13"/>
              <p:cNvSpPr/>
              <p:nvPr/>
            </p:nvSpPr>
            <p:spPr>
              <a:xfrm>
                <a:off x="3266694" y="1892045"/>
                <a:ext cx="1233170" cy="201295"/>
              </a:xfrm>
              <a:custGeom>
                <a:avLst/>
                <a:gdLst/>
                <a:ahLst/>
                <a:cxnLst/>
                <a:rect l="l" t="t" r="r" b="b"/>
                <a:pathLst>
                  <a:path w="1233170" h="201294">
                    <a:moveTo>
                      <a:pt x="151638" y="60960"/>
                    </a:moveTo>
                    <a:lnTo>
                      <a:pt x="68872" y="27990"/>
                    </a:lnTo>
                    <a:lnTo>
                      <a:pt x="70612" y="23622"/>
                    </a:lnTo>
                    <a:lnTo>
                      <a:pt x="80010" y="0"/>
                    </a:lnTo>
                    <a:lnTo>
                      <a:pt x="0" y="6858"/>
                    </a:lnTo>
                    <a:lnTo>
                      <a:pt x="53340" y="67056"/>
                    </a:lnTo>
                    <a:lnTo>
                      <a:pt x="64325" y="39433"/>
                    </a:lnTo>
                    <a:lnTo>
                      <a:pt x="147066" y="72390"/>
                    </a:lnTo>
                    <a:lnTo>
                      <a:pt x="151638" y="60960"/>
                    </a:lnTo>
                    <a:close/>
                  </a:path>
                  <a:path w="1233170" h="201294">
                    <a:moveTo>
                      <a:pt x="1232916" y="73152"/>
                    </a:moveTo>
                    <a:lnTo>
                      <a:pt x="1229106" y="61722"/>
                    </a:lnTo>
                    <a:lnTo>
                      <a:pt x="961402" y="161937"/>
                    </a:lnTo>
                    <a:lnTo>
                      <a:pt x="950976" y="134112"/>
                    </a:lnTo>
                    <a:lnTo>
                      <a:pt x="896112" y="192786"/>
                    </a:lnTo>
                    <a:lnTo>
                      <a:pt x="976122" y="201168"/>
                    </a:lnTo>
                    <a:lnTo>
                      <a:pt x="967257" y="177546"/>
                    </a:lnTo>
                    <a:lnTo>
                      <a:pt x="965720" y="173443"/>
                    </a:lnTo>
                    <a:lnTo>
                      <a:pt x="1232916" y="73152"/>
                    </a:lnTo>
                    <a:close/>
                  </a:path>
                </a:pathLst>
              </a:custGeom>
              <a:solidFill>
                <a:srgbClr val="00B05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" name="object 14"/>
              <p:cNvSpPr/>
              <p:nvPr/>
            </p:nvSpPr>
            <p:spPr>
              <a:xfrm>
                <a:off x="2866644" y="1117091"/>
                <a:ext cx="2520950" cy="2724150"/>
              </a:xfrm>
              <a:custGeom>
                <a:avLst/>
                <a:gdLst/>
                <a:ahLst/>
                <a:cxnLst/>
                <a:rect l="l" t="t" r="r" b="b"/>
                <a:pathLst>
                  <a:path w="2520950" h="2724150">
                    <a:moveTo>
                      <a:pt x="369570" y="0"/>
                    </a:moveTo>
                    <a:lnTo>
                      <a:pt x="359664" y="0"/>
                    </a:lnTo>
                    <a:lnTo>
                      <a:pt x="359664" y="69342"/>
                    </a:lnTo>
                    <a:lnTo>
                      <a:pt x="352044" y="65532"/>
                    </a:lnTo>
                    <a:lnTo>
                      <a:pt x="292608" y="35814"/>
                    </a:lnTo>
                    <a:lnTo>
                      <a:pt x="292608" y="65532"/>
                    </a:lnTo>
                    <a:lnTo>
                      <a:pt x="208788" y="65532"/>
                    </a:lnTo>
                    <a:lnTo>
                      <a:pt x="208788" y="77724"/>
                    </a:lnTo>
                    <a:lnTo>
                      <a:pt x="292608" y="77724"/>
                    </a:lnTo>
                    <a:lnTo>
                      <a:pt x="292608" y="107442"/>
                    </a:lnTo>
                    <a:lnTo>
                      <a:pt x="352044" y="77724"/>
                    </a:lnTo>
                    <a:lnTo>
                      <a:pt x="359664" y="73914"/>
                    </a:lnTo>
                    <a:lnTo>
                      <a:pt x="359664" y="208788"/>
                    </a:lnTo>
                    <a:lnTo>
                      <a:pt x="369570" y="208788"/>
                    </a:lnTo>
                    <a:lnTo>
                      <a:pt x="369570" y="0"/>
                    </a:lnTo>
                    <a:close/>
                  </a:path>
                  <a:path w="2520950" h="2724150">
                    <a:moveTo>
                      <a:pt x="406908" y="632460"/>
                    </a:moveTo>
                    <a:lnTo>
                      <a:pt x="396240" y="627126"/>
                    </a:lnTo>
                    <a:lnTo>
                      <a:pt x="335280" y="596646"/>
                    </a:lnTo>
                    <a:lnTo>
                      <a:pt x="335280" y="627126"/>
                    </a:lnTo>
                    <a:lnTo>
                      <a:pt x="251460" y="627126"/>
                    </a:lnTo>
                    <a:lnTo>
                      <a:pt x="251460" y="638568"/>
                    </a:lnTo>
                    <a:lnTo>
                      <a:pt x="335280" y="638568"/>
                    </a:lnTo>
                    <a:lnTo>
                      <a:pt x="335280" y="669036"/>
                    </a:lnTo>
                    <a:lnTo>
                      <a:pt x="394957" y="638568"/>
                    </a:lnTo>
                    <a:lnTo>
                      <a:pt x="406908" y="632460"/>
                    </a:lnTo>
                    <a:close/>
                  </a:path>
                  <a:path w="2520950" h="2724150">
                    <a:moveTo>
                      <a:pt x="555498" y="65532"/>
                    </a:moveTo>
                    <a:lnTo>
                      <a:pt x="472440" y="65532"/>
                    </a:lnTo>
                    <a:lnTo>
                      <a:pt x="472440" y="35814"/>
                    </a:lnTo>
                    <a:lnTo>
                      <a:pt x="405371" y="68999"/>
                    </a:lnTo>
                    <a:lnTo>
                      <a:pt x="405371" y="0"/>
                    </a:lnTo>
                    <a:lnTo>
                      <a:pt x="395478" y="0"/>
                    </a:lnTo>
                    <a:lnTo>
                      <a:pt x="395478" y="208788"/>
                    </a:lnTo>
                    <a:lnTo>
                      <a:pt x="405371" y="208788"/>
                    </a:lnTo>
                    <a:lnTo>
                      <a:pt x="405371" y="74269"/>
                    </a:lnTo>
                    <a:lnTo>
                      <a:pt x="472440" y="107442"/>
                    </a:lnTo>
                    <a:lnTo>
                      <a:pt x="472440" y="77724"/>
                    </a:lnTo>
                    <a:lnTo>
                      <a:pt x="555498" y="77724"/>
                    </a:lnTo>
                    <a:lnTo>
                      <a:pt x="555498" y="65532"/>
                    </a:lnTo>
                    <a:close/>
                  </a:path>
                  <a:path w="2520950" h="2724150">
                    <a:moveTo>
                      <a:pt x="597408" y="627126"/>
                    </a:moveTo>
                    <a:lnTo>
                      <a:pt x="513588" y="627126"/>
                    </a:lnTo>
                    <a:lnTo>
                      <a:pt x="513588" y="596646"/>
                    </a:lnTo>
                    <a:lnTo>
                      <a:pt x="446532" y="630174"/>
                    </a:lnTo>
                    <a:lnTo>
                      <a:pt x="446532" y="560832"/>
                    </a:lnTo>
                    <a:lnTo>
                      <a:pt x="437388" y="560832"/>
                    </a:lnTo>
                    <a:lnTo>
                      <a:pt x="437388" y="770382"/>
                    </a:lnTo>
                    <a:lnTo>
                      <a:pt x="446532" y="770382"/>
                    </a:lnTo>
                    <a:lnTo>
                      <a:pt x="446532" y="634809"/>
                    </a:lnTo>
                    <a:lnTo>
                      <a:pt x="513588" y="669036"/>
                    </a:lnTo>
                    <a:lnTo>
                      <a:pt x="513588" y="638568"/>
                    </a:lnTo>
                    <a:lnTo>
                      <a:pt x="597408" y="638568"/>
                    </a:lnTo>
                    <a:lnTo>
                      <a:pt x="597408" y="627126"/>
                    </a:lnTo>
                    <a:close/>
                  </a:path>
                  <a:path w="2520950" h="2724150">
                    <a:moveTo>
                      <a:pt x="1265682" y="0"/>
                    </a:moveTo>
                    <a:lnTo>
                      <a:pt x="1255776" y="0"/>
                    </a:lnTo>
                    <a:lnTo>
                      <a:pt x="1255776" y="69354"/>
                    </a:lnTo>
                    <a:lnTo>
                      <a:pt x="1248143" y="65532"/>
                    </a:lnTo>
                    <a:lnTo>
                      <a:pt x="1188720" y="35814"/>
                    </a:lnTo>
                    <a:lnTo>
                      <a:pt x="1188720" y="65532"/>
                    </a:lnTo>
                    <a:lnTo>
                      <a:pt x="1104900" y="65532"/>
                    </a:lnTo>
                    <a:lnTo>
                      <a:pt x="1104900" y="77724"/>
                    </a:lnTo>
                    <a:lnTo>
                      <a:pt x="1188720" y="77724"/>
                    </a:lnTo>
                    <a:lnTo>
                      <a:pt x="1188720" y="107442"/>
                    </a:lnTo>
                    <a:lnTo>
                      <a:pt x="1248156" y="77724"/>
                    </a:lnTo>
                    <a:lnTo>
                      <a:pt x="1255776" y="73914"/>
                    </a:lnTo>
                    <a:lnTo>
                      <a:pt x="1255776" y="208788"/>
                    </a:lnTo>
                    <a:lnTo>
                      <a:pt x="1265682" y="208788"/>
                    </a:lnTo>
                    <a:lnTo>
                      <a:pt x="1265682" y="0"/>
                    </a:lnTo>
                    <a:close/>
                  </a:path>
                  <a:path w="2520950" h="2724150">
                    <a:moveTo>
                      <a:pt x="1451610" y="65532"/>
                    </a:moveTo>
                    <a:lnTo>
                      <a:pt x="1368552" y="65532"/>
                    </a:lnTo>
                    <a:lnTo>
                      <a:pt x="1368552" y="35814"/>
                    </a:lnTo>
                    <a:lnTo>
                      <a:pt x="1301496" y="68999"/>
                    </a:lnTo>
                    <a:lnTo>
                      <a:pt x="1301496" y="0"/>
                    </a:lnTo>
                    <a:lnTo>
                      <a:pt x="1291590" y="0"/>
                    </a:lnTo>
                    <a:lnTo>
                      <a:pt x="1291590" y="208788"/>
                    </a:lnTo>
                    <a:lnTo>
                      <a:pt x="1301496" y="208788"/>
                    </a:lnTo>
                    <a:lnTo>
                      <a:pt x="1301496" y="74269"/>
                    </a:lnTo>
                    <a:lnTo>
                      <a:pt x="1368552" y="107442"/>
                    </a:lnTo>
                    <a:lnTo>
                      <a:pt x="1368552" y="77724"/>
                    </a:lnTo>
                    <a:lnTo>
                      <a:pt x="1451610" y="77724"/>
                    </a:lnTo>
                    <a:lnTo>
                      <a:pt x="1451610" y="65532"/>
                    </a:lnTo>
                    <a:close/>
                  </a:path>
                  <a:path w="2520950" h="2724150">
                    <a:moveTo>
                      <a:pt x="2520696" y="2688336"/>
                    </a:moveTo>
                    <a:lnTo>
                      <a:pt x="2508504" y="2682240"/>
                    </a:lnTo>
                    <a:lnTo>
                      <a:pt x="2449068" y="2652522"/>
                    </a:lnTo>
                    <a:lnTo>
                      <a:pt x="2449068" y="2682240"/>
                    </a:lnTo>
                    <a:lnTo>
                      <a:pt x="12192" y="2682240"/>
                    </a:lnTo>
                    <a:lnTo>
                      <a:pt x="12192" y="1188720"/>
                    </a:lnTo>
                    <a:lnTo>
                      <a:pt x="0" y="1188720"/>
                    </a:lnTo>
                    <a:lnTo>
                      <a:pt x="0" y="2687574"/>
                    </a:lnTo>
                    <a:lnTo>
                      <a:pt x="6096" y="2687574"/>
                    </a:lnTo>
                    <a:lnTo>
                      <a:pt x="6096" y="2694432"/>
                    </a:lnTo>
                    <a:lnTo>
                      <a:pt x="2449068" y="2694432"/>
                    </a:lnTo>
                    <a:lnTo>
                      <a:pt x="2449068" y="2724150"/>
                    </a:lnTo>
                    <a:lnTo>
                      <a:pt x="2508504" y="2694432"/>
                    </a:lnTo>
                    <a:lnTo>
                      <a:pt x="2520696" y="2688336"/>
                    </a:lnTo>
                    <a:close/>
                  </a:path>
                </a:pathLst>
              </a:custGeom>
              <a:solidFill>
                <a:srgbClr val="4A7EB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" name="object 15"/>
              <p:cNvSpPr/>
              <p:nvPr/>
            </p:nvSpPr>
            <p:spPr>
              <a:xfrm>
                <a:off x="2872740" y="2436876"/>
                <a:ext cx="134239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342389">
                    <a:moveTo>
                      <a:pt x="0" y="0"/>
                    </a:moveTo>
                    <a:lnTo>
                      <a:pt x="1341882" y="0"/>
                    </a:lnTo>
                  </a:path>
                </a:pathLst>
              </a:custGeom>
              <a:ln w="9144">
                <a:solidFill>
                  <a:srgbClr val="4A7EBB"/>
                </a:solidFill>
                <a:prstDash val="sysDash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6" name="object 16"/>
              <p:cNvSpPr/>
              <p:nvPr/>
            </p:nvSpPr>
            <p:spPr>
              <a:xfrm>
                <a:off x="3196590" y="2432303"/>
                <a:ext cx="1062355" cy="424815"/>
              </a:xfrm>
              <a:custGeom>
                <a:avLst/>
                <a:gdLst/>
                <a:ahLst/>
                <a:cxnLst/>
                <a:rect l="l" t="t" r="r" b="b"/>
                <a:pathLst>
                  <a:path w="1062354" h="424814">
                    <a:moveTo>
                      <a:pt x="9144" y="387096"/>
                    </a:moveTo>
                    <a:lnTo>
                      <a:pt x="0" y="387096"/>
                    </a:lnTo>
                    <a:lnTo>
                      <a:pt x="0" y="424434"/>
                    </a:lnTo>
                    <a:lnTo>
                      <a:pt x="9144" y="424434"/>
                    </a:lnTo>
                    <a:lnTo>
                      <a:pt x="9144" y="387096"/>
                    </a:lnTo>
                    <a:close/>
                  </a:path>
                  <a:path w="1062354" h="424814">
                    <a:moveTo>
                      <a:pt x="1062228" y="0"/>
                    </a:moveTo>
                    <a:lnTo>
                      <a:pt x="1046226" y="0"/>
                    </a:lnTo>
                    <a:lnTo>
                      <a:pt x="1046226" y="9156"/>
                    </a:lnTo>
                    <a:lnTo>
                      <a:pt x="1062228" y="9156"/>
                    </a:lnTo>
                    <a:lnTo>
                      <a:pt x="1062228" y="0"/>
                    </a:lnTo>
                    <a:close/>
                  </a:path>
                </a:pathLst>
              </a:custGeom>
              <a:solidFill>
                <a:srgbClr val="4A7EB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7" name="object 17"/>
              <p:cNvSpPr/>
              <p:nvPr/>
            </p:nvSpPr>
            <p:spPr>
              <a:xfrm>
                <a:off x="3201162" y="2884931"/>
                <a:ext cx="0" cy="624205"/>
              </a:xfrm>
              <a:custGeom>
                <a:avLst/>
                <a:gdLst/>
                <a:ahLst/>
                <a:cxnLst/>
                <a:rect l="l" t="t" r="r" b="b"/>
                <a:pathLst>
                  <a:path h="624204">
                    <a:moveTo>
                      <a:pt x="0" y="0"/>
                    </a:moveTo>
                    <a:lnTo>
                      <a:pt x="0" y="624078"/>
                    </a:lnTo>
                  </a:path>
                </a:pathLst>
              </a:custGeom>
              <a:ln w="9143">
                <a:solidFill>
                  <a:srgbClr val="4A7EBB"/>
                </a:solidFill>
                <a:prstDash val="sysDash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8" name="object 18"/>
              <p:cNvSpPr/>
              <p:nvPr/>
            </p:nvSpPr>
            <p:spPr>
              <a:xfrm>
                <a:off x="3196590" y="2490215"/>
                <a:ext cx="140970" cy="1064260"/>
              </a:xfrm>
              <a:custGeom>
                <a:avLst/>
                <a:gdLst/>
                <a:ahLst/>
                <a:cxnLst/>
                <a:rect l="l" t="t" r="r" b="b"/>
                <a:pathLst>
                  <a:path w="140970" h="1064260">
                    <a:moveTo>
                      <a:pt x="9144" y="1046988"/>
                    </a:moveTo>
                    <a:lnTo>
                      <a:pt x="0" y="1046988"/>
                    </a:lnTo>
                    <a:lnTo>
                      <a:pt x="0" y="1063764"/>
                    </a:lnTo>
                    <a:lnTo>
                      <a:pt x="9144" y="1063764"/>
                    </a:lnTo>
                    <a:lnTo>
                      <a:pt x="9144" y="1046988"/>
                    </a:lnTo>
                    <a:close/>
                  </a:path>
                  <a:path w="140970" h="1064260">
                    <a:moveTo>
                      <a:pt x="140970" y="0"/>
                    </a:moveTo>
                    <a:lnTo>
                      <a:pt x="131813" y="0"/>
                    </a:lnTo>
                    <a:lnTo>
                      <a:pt x="131813" y="37350"/>
                    </a:lnTo>
                    <a:lnTo>
                      <a:pt x="140970" y="37350"/>
                    </a:lnTo>
                    <a:lnTo>
                      <a:pt x="140970" y="0"/>
                    </a:lnTo>
                    <a:close/>
                  </a:path>
                </a:pathLst>
              </a:custGeom>
              <a:solidFill>
                <a:srgbClr val="4A7EB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9" name="object 19"/>
              <p:cNvSpPr/>
              <p:nvPr/>
            </p:nvSpPr>
            <p:spPr>
              <a:xfrm>
                <a:off x="3332988" y="2555747"/>
                <a:ext cx="0" cy="998219"/>
              </a:xfrm>
              <a:custGeom>
                <a:avLst/>
                <a:gdLst/>
                <a:ahLst/>
                <a:cxnLst/>
                <a:rect l="l" t="t" r="r" b="b"/>
                <a:pathLst>
                  <a:path h="998220">
                    <a:moveTo>
                      <a:pt x="0" y="0"/>
                    </a:moveTo>
                    <a:lnTo>
                      <a:pt x="0" y="998219"/>
                    </a:lnTo>
                  </a:path>
                </a:pathLst>
              </a:custGeom>
              <a:ln w="9144">
                <a:solidFill>
                  <a:srgbClr val="4A7EBB"/>
                </a:solidFill>
                <a:prstDash val="sysDash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20" name="object 20"/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3332988" y="3457956"/>
                <a:ext cx="155448" cy="71627"/>
              </a:xfrm>
              <a:prstGeom prst="rect">
                <a:avLst/>
              </a:prstGeom>
            </p:spPr>
          </p:pic>
          <p:sp>
            <p:nvSpPr>
              <p:cNvPr id="21" name="object 21"/>
              <p:cNvSpPr/>
              <p:nvPr/>
            </p:nvSpPr>
            <p:spPr>
              <a:xfrm>
                <a:off x="3034284" y="3457956"/>
                <a:ext cx="155575" cy="71755"/>
              </a:xfrm>
              <a:custGeom>
                <a:avLst/>
                <a:gdLst/>
                <a:ahLst/>
                <a:cxnLst/>
                <a:rect l="l" t="t" r="r" b="b"/>
                <a:pathLst>
                  <a:path w="155575" h="71754">
                    <a:moveTo>
                      <a:pt x="83058" y="0"/>
                    </a:moveTo>
                    <a:lnTo>
                      <a:pt x="83058" y="71627"/>
                    </a:lnTo>
                    <a:lnTo>
                      <a:pt x="143125" y="41910"/>
                    </a:lnTo>
                    <a:lnTo>
                      <a:pt x="95250" y="41910"/>
                    </a:lnTo>
                    <a:lnTo>
                      <a:pt x="95250" y="30479"/>
                    </a:lnTo>
                    <a:lnTo>
                      <a:pt x="144666" y="30479"/>
                    </a:lnTo>
                    <a:lnTo>
                      <a:pt x="83058" y="0"/>
                    </a:lnTo>
                    <a:close/>
                  </a:path>
                  <a:path w="155575" h="71754">
                    <a:moveTo>
                      <a:pt x="83058" y="30479"/>
                    </a:moveTo>
                    <a:lnTo>
                      <a:pt x="0" y="30479"/>
                    </a:lnTo>
                    <a:lnTo>
                      <a:pt x="0" y="41910"/>
                    </a:lnTo>
                    <a:lnTo>
                      <a:pt x="83058" y="41910"/>
                    </a:lnTo>
                    <a:lnTo>
                      <a:pt x="83058" y="30479"/>
                    </a:lnTo>
                    <a:close/>
                  </a:path>
                  <a:path w="155575" h="71754">
                    <a:moveTo>
                      <a:pt x="144666" y="30479"/>
                    </a:moveTo>
                    <a:lnTo>
                      <a:pt x="95250" y="30479"/>
                    </a:lnTo>
                    <a:lnTo>
                      <a:pt x="95250" y="41910"/>
                    </a:lnTo>
                    <a:lnTo>
                      <a:pt x="143125" y="41910"/>
                    </a:lnTo>
                    <a:lnTo>
                      <a:pt x="155448" y="35814"/>
                    </a:lnTo>
                    <a:lnTo>
                      <a:pt x="144666" y="30479"/>
                    </a:lnTo>
                    <a:close/>
                  </a:path>
                </a:pathLst>
              </a:custGeom>
              <a:solidFill>
                <a:srgbClr val="4A7EB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2" name="object 22"/>
              <p:cNvSpPr/>
              <p:nvPr/>
            </p:nvSpPr>
            <p:spPr>
              <a:xfrm>
                <a:off x="2872740" y="3810762"/>
                <a:ext cx="0" cy="755650"/>
              </a:xfrm>
              <a:custGeom>
                <a:avLst/>
                <a:gdLst/>
                <a:ahLst/>
                <a:cxnLst/>
                <a:rect l="l" t="t" r="r" b="b"/>
                <a:pathLst>
                  <a:path h="755650">
                    <a:moveTo>
                      <a:pt x="0" y="0"/>
                    </a:moveTo>
                    <a:lnTo>
                      <a:pt x="0" y="755141"/>
                    </a:lnTo>
                  </a:path>
                </a:pathLst>
              </a:custGeom>
              <a:ln w="9143">
                <a:solidFill>
                  <a:srgbClr val="4A7EBB"/>
                </a:solidFill>
                <a:prstDash val="sysDash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3" name="object 23"/>
              <p:cNvSpPr/>
              <p:nvPr/>
            </p:nvSpPr>
            <p:spPr>
              <a:xfrm>
                <a:off x="2866644" y="3870197"/>
                <a:ext cx="2216785" cy="717550"/>
              </a:xfrm>
              <a:custGeom>
                <a:avLst/>
                <a:gdLst/>
                <a:ahLst/>
                <a:cxnLst/>
                <a:rect l="l" t="t" r="r" b="b"/>
                <a:pathLst>
                  <a:path w="2216785" h="717550">
                    <a:moveTo>
                      <a:pt x="400050" y="175260"/>
                    </a:moveTo>
                    <a:lnTo>
                      <a:pt x="387858" y="169164"/>
                    </a:lnTo>
                    <a:lnTo>
                      <a:pt x="328422" y="139446"/>
                    </a:lnTo>
                    <a:lnTo>
                      <a:pt x="328422" y="169164"/>
                    </a:lnTo>
                    <a:lnTo>
                      <a:pt x="72390" y="169164"/>
                    </a:lnTo>
                    <a:lnTo>
                      <a:pt x="72390" y="139446"/>
                    </a:lnTo>
                    <a:lnTo>
                      <a:pt x="0" y="175260"/>
                    </a:lnTo>
                    <a:lnTo>
                      <a:pt x="72390" y="211074"/>
                    </a:lnTo>
                    <a:lnTo>
                      <a:pt x="72390" y="181356"/>
                    </a:lnTo>
                    <a:lnTo>
                      <a:pt x="328422" y="181356"/>
                    </a:lnTo>
                    <a:lnTo>
                      <a:pt x="328422" y="211074"/>
                    </a:lnTo>
                    <a:lnTo>
                      <a:pt x="387858" y="181356"/>
                    </a:lnTo>
                    <a:lnTo>
                      <a:pt x="400050" y="175260"/>
                    </a:lnTo>
                    <a:close/>
                  </a:path>
                  <a:path w="2216785" h="717550">
                    <a:moveTo>
                      <a:pt x="1637525" y="256032"/>
                    </a:moveTo>
                    <a:lnTo>
                      <a:pt x="1625346" y="256032"/>
                    </a:lnTo>
                    <a:lnTo>
                      <a:pt x="1625346" y="304800"/>
                    </a:lnTo>
                    <a:lnTo>
                      <a:pt x="1637525" y="304800"/>
                    </a:lnTo>
                    <a:lnTo>
                      <a:pt x="1637525" y="256032"/>
                    </a:lnTo>
                    <a:close/>
                  </a:path>
                  <a:path w="2216785" h="717550">
                    <a:moveTo>
                      <a:pt x="1637525" y="170688"/>
                    </a:moveTo>
                    <a:lnTo>
                      <a:pt x="1625346" y="170688"/>
                    </a:lnTo>
                    <a:lnTo>
                      <a:pt x="1625346" y="201561"/>
                    </a:lnTo>
                    <a:lnTo>
                      <a:pt x="1618475" y="198120"/>
                    </a:lnTo>
                    <a:lnTo>
                      <a:pt x="1559052" y="168402"/>
                    </a:lnTo>
                    <a:lnTo>
                      <a:pt x="1559052" y="198120"/>
                    </a:lnTo>
                    <a:lnTo>
                      <a:pt x="1368552" y="198120"/>
                    </a:lnTo>
                    <a:lnTo>
                      <a:pt x="1368552" y="168402"/>
                    </a:lnTo>
                    <a:lnTo>
                      <a:pt x="1296162" y="204216"/>
                    </a:lnTo>
                    <a:lnTo>
                      <a:pt x="1368552" y="240030"/>
                    </a:lnTo>
                    <a:lnTo>
                      <a:pt x="1368552" y="209550"/>
                    </a:lnTo>
                    <a:lnTo>
                      <a:pt x="1559052" y="209550"/>
                    </a:lnTo>
                    <a:lnTo>
                      <a:pt x="1559052" y="240030"/>
                    </a:lnTo>
                    <a:lnTo>
                      <a:pt x="1620012" y="209550"/>
                    </a:lnTo>
                    <a:lnTo>
                      <a:pt x="1625346" y="206883"/>
                    </a:lnTo>
                    <a:lnTo>
                      <a:pt x="1625346" y="219456"/>
                    </a:lnTo>
                    <a:lnTo>
                      <a:pt x="1637525" y="219456"/>
                    </a:lnTo>
                    <a:lnTo>
                      <a:pt x="1637525" y="170688"/>
                    </a:lnTo>
                    <a:close/>
                  </a:path>
                  <a:path w="2216785" h="717550">
                    <a:moveTo>
                      <a:pt x="1637525" y="85344"/>
                    </a:moveTo>
                    <a:lnTo>
                      <a:pt x="1625346" y="85344"/>
                    </a:lnTo>
                    <a:lnTo>
                      <a:pt x="1625346" y="134112"/>
                    </a:lnTo>
                    <a:lnTo>
                      <a:pt x="1637525" y="134112"/>
                    </a:lnTo>
                    <a:lnTo>
                      <a:pt x="1637525" y="85344"/>
                    </a:lnTo>
                    <a:close/>
                  </a:path>
                  <a:path w="2216785" h="717550">
                    <a:moveTo>
                      <a:pt x="1637525" y="0"/>
                    </a:moveTo>
                    <a:lnTo>
                      <a:pt x="1625346" y="0"/>
                    </a:lnTo>
                    <a:lnTo>
                      <a:pt x="1625346" y="48768"/>
                    </a:lnTo>
                    <a:lnTo>
                      <a:pt x="1637525" y="48768"/>
                    </a:lnTo>
                    <a:lnTo>
                      <a:pt x="1637525" y="0"/>
                    </a:lnTo>
                    <a:close/>
                  </a:path>
                  <a:path w="2216785" h="717550">
                    <a:moveTo>
                      <a:pt x="1750314" y="400812"/>
                    </a:moveTo>
                    <a:lnTo>
                      <a:pt x="1738122" y="394716"/>
                    </a:lnTo>
                    <a:lnTo>
                      <a:pt x="1678686" y="364998"/>
                    </a:lnTo>
                    <a:lnTo>
                      <a:pt x="1678686" y="394716"/>
                    </a:lnTo>
                    <a:lnTo>
                      <a:pt x="1368552" y="394716"/>
                    </a:lnTo>
                    <a:lnTo>
                      <a:pt x="1368552" y="364998"/>
                    </a:lnTo>
                    <a:lnTo>
                      <a:pt x="1305344" y="396265"/>
                    </a:lnTo>
                    <a:lnTo>
                      <a:pt x="1302258" y="394716"/>
                    </a:lnTo>
                    <a:lnTo>
                      <a:pt x="1242822" y="364998"/>
                    </a:lnTo>
                    <a:lnTo>
                      <a:pt x="1242822" y="394716"/>
                    </a:lnTo>
                    <a:lnTo>
                      <a:pt x="77724" y="394716"/>
                    </a:lnTo>
                    <a:lnTo>
                      <a:pt x="77724" y="364998"/>
                    </a:lnTo>
                    <a:lnTo>
                      <a:pt x="6096" y="400812"/>
                    </a:lnTo>
                    <a:lnTo>
                      <a:pt x="77724" y="436626"/>
                    </a:lnTo>
                    <a:lnTo>
                      <a:pt x="77724" y="406908"/>
                    </a:lnTo>
                    <a:lnTo>
                      <a:pt x="1242822" y="406908"/>
                    </a:lnTo>
                    <a:lnTo>
                      <a:pt x="1242822" y="436626"/>
                    </a:lnTo>
                    <a:lnTo>
                      <a:pt x="1302258" y="406908"/>
                    </a:lnTo>
                    <a:lnTo>
                      <a:pt x="1305344" y="405371"/>
                    </a:lnTo>
                    <a:lnTo>
                      <a:pt x="1368552" y="436626"/>
                    </a:lnTo>
                    <a:lnTo>
                      <a:pt x="1368552" y="406908"/>
                    </a:lnTo>
                    <a:lnTo>
                      <a:pt x="1678686" y="406908"/>
                    </a:lnTo>
                    <a:lnTo>
                      <a:pt x="1678686" y="436626"/>
                    </a:lnTo>
                    <a:lnTo>
                      <a:pt x="1738122" y="406908"/>
                    </a:lnTo>
                    <a:lnTo>
                      <a:pt x="1750314" y="400812"/>
                    </a:lnTo>
                    <a:close/>
                  </a:path>
                  <a:path w="2216785" h="717550">
                    <a:moveTo>
                      <a:pt x="2216658" y="681228"/>
                    </a:moveTo>
                    <a:lnTo>
                      <a:pt x="2204453" y="675132"/>
                    </a:lnTo>
                    <a:lnTo>
                      <a:pt x="2145030" y="645414"/>
                    </a:lnTo>
                    <a:lnTo>
                      <a:pt x="2145030" y="675132"/>
                    </a:lnTo>
                    <a:lnTo>
                      <a:pt x="77724" y="675132"/>
                    </a:lnTo>
                    <a:lnTo>
                      <a:pt x="77724" y="645414"/>
                    </a:lnTo>
                    <a:lnTo>
                      <a:pt x="6096" y="681228"/>
                    </a:lnTo>
                    <a:lnTo>
                      <a:pt x="77724" y="717042"/>
                    </a:lnTo>
                    <a:lnTo>
                      <a:pt x="77724" y="687336"/>
                    </a:lnTo>
                    <a:lnTo>
                      <a:pt x="2145030" y="687336"/>
                    </a:lnTo>
                    <a:lnTo>
                      <a:pt x="2145030" y="717042"/>
                    </a:lnTo>
                    <a:lnTo>
                      <a:pt x="2204453" y="687336"/>
                    </a:lnTo>
                    <a:lnTo>
                      <a:pt x="2216658" y="681228"/>
                    </a:lnTo>
                    <a:close/>
                  </a:path>
                </a:pathLst>
              </a:custGeom>
              <a:solidFill>
                <a:srgbClr val="4A7EB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24" name="object 24"/>
            <p:cNvSpPr txBox="1"/>
            <p:nvPr/>
          </p:nvSpPr>
          <p:spPr>
            <a:xfrm>
              <a:off x="6228080" y="1067308"/>
              <a:ext cx="294005" cy="3442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400" dirty="0">
                  <a:latin typeface="Arial Unicode MS"/>
                  <a:cs typeface="Arial Unicode MS"/>
                </a:rPr>
                <a:t>15</a:t>
              </a:r>
              <a:r>
                <a:rPr sz="1400" spc="-5" dirty="0">
                  <a:latin typeface="Arial Unicode MS"/>
                  <a:cs typeface="Arial Unicode MS"/>
                </a:rPr>
                <a:t> </a:t>
              </a:r>
              <a:r>
                <a:rPr sz="1400" spc="-10" dirty="0">
                  <a:latin typeface="Arial Unicode MS"/>
                  <a:cs typeface="Arial Unicode MS"/>
                </a:rPr>
                <a:t>minutos</a:t>
              </a:r>
              <a:endParaRPr sz="1400" dirty="0">
                <a:latin typeface="Arial Unicode MS"/>
                <a:cs typeface="Arial Unicode MS"/>
              </a:endParaRPr>
            </a:p>
          </p:txBody>
        </p:sp>
        <p:sp>
          <p:nvSpPr>
            <p:cNvPr id="25" name="object 25"/>
            <p:cNvSpPr txBox="1"/>
            <p:nvPr/>
          </p:nvSpPr>
          <p:spPr>
            <a:xfrm>
              <a:off x="7124192" y="1067308"/>
              <a:ext cx="294005" cy="3442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400" dirty="0">
                  <a:latin typeface="Arial Unicode MS"/>
                  <a:cs typeface="Arial Unicode MS"/>
                </a:rPr>
                <a:t>15</a:t>
              </a:r>
              <a:r>
                <a:rPr sz="1400" spc="-5" dirty="0">
                  <a:latin typeface="Arial Unicode MS"/>
                  <a:cs typeface="Arial Unicode MS"/>
                </a:rPr>
                <a:t> </a:t>
              </a:r>
              <a:r>
                <a:rPr sz="1400" spc="-10" dirty="0">
                  <a:latin typeface="Arial Unicode MS"/>
                  <a:cs typeface="Arial Unicode MS"/>
                </a:rPr>
                <a:t>minutos</a:t>
              </a:r>
              <a:endParaRPr sz="1400" dirty="0">
                <a:latin typeface="Arial Unicode MS"/>
                <a:cs typeface="Arial Unicode MS"/>
              </a:endParaRPr>
            </a:p>
          </p:txBody>
        </p:sp>
        <p:sp>
          <p:nvSpPr>
            <p:cNvPr id="26" name="object 26"/>
            <p:cNvSpPr txBox="1"/>
            <p:nvPr/>
          </p:nvSpPr>
          <p:spPr>
            <a:xfrm>
              <a:off x="6389624" y="1304035"/>
              <a:ext cx="213995" cy="1282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750" spc="-25" dirty="0">
                  <a:latin typeface="Arial Unicode MS"/>
                  <a:cs typeface="Arial Unicode MS"/>
                </a:rPr>
                <a:t>96%</a:t>
              </a:r>
              <a:endParaRPr sz="750">
                <a:latin typeface="Arial Unicode MS"/>
                <a:cs typeface="Arial Unicode MS"/>
              </a:endParaRPr>
            </a:p>
          </p:txBody>
        </p:sp>
        <p:sp>
          <p:nvSpPr>
            <p:cNvPr id="27" name="object 27"/>
            <p:cNvSpPr txBox="1"/>
            <p:nvPr/>
          </p:nvSpPr>
          <p:spPr>
            <a:xfrm>
              <a:off x="5767842" y="1495303"/>
              <a:ext cx="213995" cy="17709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400" spc="-25" dirty="0">
                  <a:latin typeface="Arial Unicode MS"/>
                  <a:cs typeface="Arial Unicode MS"/>
                </a:rPr>
                <a:t>95%</a:t>
              </a:r>
              <a:endParaRPr sz="1400" dirty="0">
                <a:latin typeface="Arial Unicode MS"/>
                <a:cs typeface="Arial Unicode MS"/>
              </a:endParaRPr>
            </a:p>
          </p:txBody>
        </p:sp>
        <p:sp>
          <p:nvSpPr>
            <p:cNvPr id="28" name="object 28"/>
            <p:cNvSpPr txBox="1"/>
            <p:nvPr/>
          </p:nvSpPr>
          <p:spPr>
            <a:xfrm>
              <a:off x="7583674" y="1464820"/>
              <a:ext cx="213995" cy="1282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750" spc="-25" dirty="0">
                  <a:latin typeface="Arial Unicode MS"/>
                  <a:cs typeface="Arial Unicode MS"/>
                </a:rPr>
                <a:t>95%</a:t>
              </a:r>
              <a:endParaRPr sz="750">
                <a:latin typeface="Arial Unicode MS"/>
                <a:cs typeface="Arial Unicode MS"/>
              </a:endParaRPr>
            </a:p>
          </p:txBody>
        </p:sp>
        <p:sp>
          <p:nvSpPr>
            <p:cNvPr id="29" name="object 29"/>
            <p:cNvSpPr txBox="1"/>
            <p:nvPr/>
          </p:nvSpPr>
          <p:spPr>
            <a:xfrm>
              <a:off x="6299708" y="1554733"/>
              <a:ext cx="427863" cy="37408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13664">
                <a:spcBef>
                  <a:spcPts val="100"/>
                </a:spcBef>
              </a:pPr>
              <a:r>
                <a:rPr sz="1400" spc="-25" dirty="0">
                  <a:latin typeface="Arial Unicode MS"/>
                  <a:cs typeface="Arial Unicode MS"/>
                </a:rPr>
                <a:t>90%</a:t>
              </a:r>
              <a:endParaRPr sz="1400" dirty="0">
                <a:latin typeface="Arial Unicode MS"/>
                <a:cs typeface="Arial Unicode MS"/>
              </a:endParaRPr>
            </a:p>
            <a:p>
              <a:pPr marL="12700">
                <a:spcBef>
                  <a:spcPts val="295"/>
                </a:spcBef>
              </a:pPr>
              <a:r>
                <a:rPr sz="1400" dirty="0">
                  <a:latin typeface="Arial Unicode MS"/>
                  <a:cs typeface="Arial Unicode MS"/>
                </a:rPr>
                <a:t>15</a:t>
              </a:r>
              <a:r>
                <a:rPr sz="1400" spc="-5" dirty="0">
                  <a:latin typeface="Arial Unicode MS"/>
                  <a:cs typeface="Arial Unicode MS"/>
                </a:rPr>
                <a:t> </a:t>
              </a:r>
              <a:r>
                <a:rPr sz="1400" spc="-10" dirty="0">
                  <a:latin typeface="Arial Unicode MS"/>
                  <a:cs typeface="Arial Unicode MS"/>
                </a:rPr>
                <a:t>minutos</a:t>
              </a:r>
              <a:endParaRPr sz="1400" dirty="0">
                <a:latin typeface="Arial Unicode MS"/>
                <a:cs typeface="Arial Unicode MS"/>
              </a:endParaRPr>
            </a:p>
          </p:txBody>
        </p:sp>
        <p:sp>
          <p:nvSpPr>
            <p:cNvPr id="30" name="object 30"/>
            <p:cNvSpPr txBox="1"/>
            <p:nvPr/>
          </p:nvSpPr>
          <p:spPr>
            <a:xfrm>
              <a:off x="7105906" y="1656078"/>
              <a:ext cx="213995" cy="17709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400" spc="-25" dirty="0">
                  <a:latin typeface="Arial Unicode MS"/>
                  <a:cs typeface="Arial Unicode MS"/>
                </a:rPr>
                <a:t>80%</a:t>
              </a:r>
              <a:endParaRPr sz="1400" dirty="0">
                <a:latin typeface="Arial Unicode MS"/>
                <a:cs typeface="Arial Unicode MS"/>
              </a:endParaRPr>
            </a:p>
          </p:txBody>
        </p:sp>
        <p:sp>
          <p:nvSpPr>
            <p:cNvPr id="31" name="object 31"/>
            <p:cNvSpPr txBox="1"/>
            <p:nvPr/>
          </p:nvSpPr>
          <p:spPr>
            <a:xfrm>
              <a:off x="7393178" y="1819148"/>
              <a:ext cx="442722" cy="59296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400" dirty="0" err="1">
                  <a:latin typeface="Arial Unicode MS"/>
                  <a:cs typeface="Arial Unicode MS"/>
                </a:rPr>
                <a:t>Inicio</a:t>
              </a:r>
              <a:r>
                <a:rPr sz="1400" spc="110" dirty="0">
                  <a:latin typeface="Arial Unicode MS"/>
                  <a:cs typeface="Arial Unicode MS"/>
                </a:rPr>
                <a:t> </a:t>
              </a:r>
              <a:r>
                <a:rPr sz="1400" spc="-25" dirty="0" smtClean="0">
                  <a:latin typeface="Arial Unicode MS"/>
                  <a:cs typeface="Arial Unicode MS"/>
                </a:rPr>
                <a:t>de</a:t>
              </a:r>
              <a:r>
                <a:rPr lang="es-ES" sz="1400" spc="-25" dirty="0" smtClean="0">
                  <a:latin typeface="Arial Unicode MS"/>
                  <a:cs typeface="Arial Unicode MS"/>
                </a:rPr>
                <a:t> </a:t>
              </a:r>
              <a:r>
                <a:rPr lang="en-US" sz="1400" dirty="0" err="1" smtClean="0">
                  <a:latin typeface="Arial Unicode MS"/>
                  <a:cs typeface="Arial Unicode MS"/>
                </a:rPr>
                <a:t>caída</a:t>
              </a:r>
              <a:r>
                <a:rPr lang="en-US" sz="1400" spc="10" dirty="0" smtClean="0">
                  <a:latin typeface="Arial Unicode MS"/>
                  <a:cs typeface="Arial Unicode MS"/>
                </a:rPr>
                <a:t> </a:t>
              </a:r>
              <a:r>
                <a:rPr lang="en-US" sz="1400" dirty="0" smtClean="0">
                  <a:latin typeface="Arial Unicode MS"/>
                  <a:cs typeface="Arial Unicode MS"/>
                </a:rPr>
                <a:t>de</a:t>
              </a:r>
              <a:r>
                <a:rPr lang="en-US" sz="1400" spc="10" dirty="0" smtClean="0">
                  <a:latin typeface="Arial Unicode MS"/>
                  <a:cs typeface="Arial Unicode MS"/>
                </a:rPr>
                <a:t> </a:t>
              </a:r>
              <a:r>
                <a:rPr lang="en-US" sz="1400" spc="-10" dirty="0" err="1" smtClean="0">
                  <a:latin typeface="Arial Unicode MS"/>
                  <a:cs typeface="Arial Unicode MS"/>
                </a:rPr>
                <a:t>temperatura</a:t>
              </a:r>
              <a:endParaRPr lang="en-US" sz="1400" dirty="0" smtClean="0">
                <a:latin typeface="Arial Unicode MS"/>
                <a:cs typeface="Arial Unicode MS"/>
              </a:endParaRPr>
            </a:p>
            <a:p>
              <a:pPr marL="12700">
                <a:spcBef>
                  <a:spcPts val="100"/>
                </a:spcBef>
              </a:pPr>
              <a:endParaRPr sz="600" dirty="0">
                <a:latin typeface="Arial Unicode MS"/>
                <a:cs typeface="Arial Unicode MS"/>
              </a:endParaRPr>
            </a:p>
          </p:txBody>
        </p:sp>
        <p:sp>
          <p:nvSpPr>
            <p:cNvPr id="32" name="object 32"/>
            <p:cNvSpPr txBox="1"/>
            <p:nvPr/>
          </p:nvSpPr>
          <p:spPr>
            <a:xfrm>
              <a:off x="7393178" y="1995674"/>
              <a:ext cx="669290" cy="6964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endParaRPr sz="500" dirty="0">
                <a:latin typeface="Arial Unicode MS"/>
                <a:cs typeface="Arial Unicode MS"/>
              </a:endParaRPr>
            </a:p>
          </p:txBody>
        </p:sp>
        <p:sp>
          <p:nvSpPr>
            <p:cNvPr id="33" name="object 33"/>
            <p:cNvSpPr txBox="1"/>
            <p:nvPr/>
          </p:nvSpPr>
          <p:spPr>
            <a:xfrm>
              <a:off x="6257035" y="1890268"/>
              <a:ext cx="807213" cy="3442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400" dirty="0">
                  <a:latin typeface="Arial Unicode MS"/>
                  <a:cs typeface="Arial Unicode MS"/>
                </a:rPr>
                <a:t>Final</a:t>
              </a:r>
              <a:r>
                <a:rPr sz="1400" spc="10" dirty="0">
                  <a:latin typeface="Arial Unicode MS"/>
                  <a:cs typeface="Arial Unicode MS"/>
                </a:rPr>
                <a:t> </a:t>
              </a:r>
              <a:r>
                <a:rPr sz="1400" spc="-25" dirty="0" smtClean="0">
                  <a:latin typeface="Arial Unicode MS"/>
                  <a:cs typeface="Arial Unicode MS"/>
                </a:rPr>
                <a:t>de</a:t>
              </a:r>
              <a:r>
                <a:rPr lang="es-ES" sz="1400" spc="-25" dirty="0" smtClean="0">
                  <a:latin typeface="Arial Unicode MS"/>
                  <a:cs typeface="Arial Unicode MS"/>
                </a:rPr>
                <a:t> </a:t>
              </a:r>
              <a:r>
                <a:rPr sz="1400" dirty="0" err="1" smtClean="0">
                  <a:latin typeface="Arial Unicode MS"/>
                  <a:cs typeface="Arial Unicode MS"/>
                </a:rPr>
                <a:t>caída</a:t>
              </a:r>
              <a:r>
                <a:rPr sz="1400" spc="10" dirty="0" smtClean="0">
                  <a:latin typeface="Arial Unicode MS"/>
                  <a:cs typeface="Arial Unicode MS"/>
                </a:rPr>
                <a:t> </a:t>
              </a:r>
              <a:r>
                <a:rPr sz="1400" dirty="0">
                  <a:latin typeface="Arial Unicode MS"/>
                  <a:cs typeface="Arial Unicode MS"/>
                </a:rPr>
                <a:t>de</a:t>
              </a:r>
              <a:r>
                <a:rPr sz="1400" spc="10" dirty="0">
                  <a:latin typeface="Arial Unicode MS"/>
                  <a:cs typeface="Arial Unicode MS"/>
                </a:rPr>
                <a:t> </a:t>
              </a:r>
              <a:r>
                <a:rPr sz="1400" spc="-10" dirty="0">
                  <a:latin typeface="Arial Unicode MS"/>
                  <a:cs typeface="Arial Unicode MS"/>
                </a:rPr>
                <a:t>temperatura</a:t>
              </a:r>
              <a:endParaRPr sz="1400" dirty="0">
                <a:latin typeface="Arial Unicode MS"/>
                <a:cs typeface="Arial Unicode MS"/>
              </a:endParaRPr>
            </a:p>
          </p:txBody>
        </p:sp>
        <p:sp>
          <p:nvSpPr>
            <p:cNvPr id="34" name="object 34"/>
            <p:cNvSpPr txBox="1"/>
            <p:nvPr/>
          </p:nvSpPr>
          <p:spPr>
            <a:xfrm>
              <a:off x="6084828" y="2196085"/>
              <a:ext cx="991347" cy="17709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400" dirty="0">
                  <a:latin typeface="Arial Unicode MS"/>
                  <a:cs typeface="Arial Unicode MS"/>
                </a:rPr>
                <a:t>Temperatura</a:t>
              </a:r>
              <a:r>
                <a:rPr sz="1400" spc="45" dirty="0">
                  <a:latin typeface="Arial Unicode MS"/>
                  <a:cs typeface="Arial Unicode MS"/>
                </a:rPr>
                <a:t> </a:t>
              </a:r>
              <a:r>
                <a:rPr sz="1400" dirty="0">
                  <a:latin typeface="Arial Unicode MS"/>
                  <a:cs typeface="Arial Unicode MS"/>
                </a:rPr>
                <a:t>superior</a:t>
              </a:r>
              <a:r>
                <a:rPr sz="1400" spc="45" dirty="0">
                  <a:latin typeface="Arial Unicode MS"/>
                  <a:cs typeface="Arial Unicode MS"/>
                </a:rPr>
                <a:t> </a:t>
              </a:r>
              <a:r>
                <a:rPr sz="1400" dirty="0">
                  <a:latin typeface="Arial Unicode MS"/>
                  <a:cs typeface="Arial Unicode MS"/>
                </a:rPr>
                <a:t>+2°</a:t>
              </a:r>
              <a:r>
                <a:rPr sz="1400" spc="295" dirty="0">
                  <a:latin typeface="Arial Unicode MS"/>
                  <a:cs typeface="Arial Unicode MS"/>
                </a:rPr>
                <a:t>  </a:t>
              </a:r>
              <a:r>
                <a:rPr sz="1400" spc="-50" dirty="0">
                  <a:latin typeface="Arial Unicode MS"/>
                  <a:cs typeface="Arial Unicode MS"/>
                </a:rPr>
                <a:t>C</a:t>
              </a:r>
              <a:endParaRPr sz="1400" dirty="0">
                <a:latin typeface="Arial Unicode MS"/>
                <a:cs typeface="Arial Unicode MS"/>
              </a:endParaRPr>
            </a:p>
          </p:txBody>
        </p:sp>
        <p:sp>
          <p:nvSpPr>
            <p:cNvPr id="35" name="object 35"/>
            <p:cNvSpPr txBox="1"/>
            <p:nvPr/>
          </p:nvSpPr>
          <p:spPr>
            <a:xfrm>
              <a:off x="7920485" y="2214626"/>
              <a:ext cx="284478" cy="17709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400" spc="-10" dirty="0">
                  <a:latin typeface="Arial Unicode MS"/>
                  <a:cs typeface="Arial Unicode MS"/>
                </a:rPr>
                <a:t>Tiempo</a:t>
              </a:r>
              <a:endParaRPr sz="1400" dirty="0">
                <a:latin typeface="Arial Unicode MS"/>
                <a:cs typeface="Arial Unicode MS"/>
              </a:endParaRPr>
            </a:p>
          </p:txBody>
        </p:sp>
        <p:sp>
          <p:nvSpPr>
            <p:cNvPr id="36" name="object 36"/>
            <p:cNvSpPr txBox="1"/>
            <p:nvPr/>
          </p:nvSpPr>
          <p:spPr>
            <a:xfrm>
              <a:off x="5349495" y="2385822"/>
              <a:ext cx="276225" cy="17709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400" dirty="0">
                  <a:latin typeface="Arial Unicode MS"/>
                  <a:cs typeface="Arial Unicode MS"/>
                </a:rPr>
                <a:t>+</a:t>
              </a:r>
              <a:r>
                <a:rPr sz="1400" spc="-30" dirty="0">
                  <a:latin typeface="Arial Unicode MS"/>
                  <a:cs typeface="Arial Unicode MS"/>
                </a:rPr>
                <a:t> </a:t>
              </a:r>
              <a:r>
                <a:rPr sz="1400" spc="-20" dirty="0">
                  <a:latin typeface="Arial Unicode MS"/>
                  <a:cs typeface="Arial Unicode MS"/>
                </a:rPr>
                <a:t>55°C</a:t>
              </a:r>
              <a:endParaRPr sz="1400" dirty="0">
                <a:latin typeface="Arial Unicode MS"/>
                <a:cs typeface="Arial Unicode MS"/>
              </a:endParaRPr>
            </a:p>
          </p:txBody>
        </p:sp>
        <p:sp>
          <p:nvSpPr>
            <p:cNvPr id="37" name="object 37"/>
            <p:cNvSpPr txBox="1"/>
            <p:nvPr/>
          </p:nvSpPr>
          <p:spPr>
            <a:xfrm>
              <a:off x="6228080" y="2539493"/>
              <a:ext cx="712217" cy="3442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lang="en-US" sz="1400" spc="-10" dirty="0" err="1" smtClean="0">
                  <a:latin typeface="Arial Unicode MS"/>
                  <a:cs typeface="Arial Unicode MS"/>
                </a:rPr>
                <a:t>temperatura</a:t>
              </a:r>
              <a:r>
                <a:rPr lang="en-US" sz="1400" spc="-10" dirty="0" smtClean="0">
                  <a:latin typeface="Arial Unicode MS"/>
                  <a:cs typeface="Arial Unicode MS"/>
                </a:rPr>
                <a:t> </a:t>
              </a:r>
              <a:r>
                <a:rPr sz="1400" spc="-10" dirty="0" smtClean="0">
                  <a:latin typeface="Arial Unicode MS"/>
                  <a:cs typeface="Arial Unicode MS"/>
                </a:rPr>
                <a:t>Superior</a:t>
              </a:r>
              <a:r>
                <a:rPr lang="es-ES" sz="1400" spc="-10" dirty="0" smtClean="0">
                  <a:latin typeface="Arial Unicode MS"/>
                  <a:cs typeface="Arial Unicode MS"/>
                </a:rPr>
                <a:t> </a:t>
              </a:r>
              <a:r>
                <a:rPr sz="1400" dirty="0" smtClean="0">
                  <a:latin typeface="Arial Unicode MS"/>
                  <a:cs typeface="Arial Unicode MS"/>
                </a:rPr>
                <a:t>a</a:t>
              </a:r>
              <a:r>
                <a:rPr lang="es-ES" sz="1400" dirty="0" smtClean="0">
                  <a:latin typeface="Arial Unicode MS"/>
                  <a:cs typeface="Arial Unicode MS"/>
                </a:rPr>
                <a:t> </a:t>
              </a:r>
              <a:r>
                <a:rPr sz="1400" dirty="0" smtClean="0">
                  <a:latin typeface="Arial Unicode MS"/>
                  <a:cs typeface="Arial Unicode MS"/>
                </a:rPr>
                <a:t>+</a:t>
              </a:r>
              <a:r>
                <a:rPr sz="1400" spc="-30" dirty="0" smtClean="0">
                  <a:latin typeface="Arial Unicode MS"/>
                  <a:cs typeface="Arial Unicode MS"/>
                </a:rPr>
                <a:t> </a:t>
              </a:r>
              <a:r>
                <a:rPr sz="1400" spc="-25" dirty="0" smtClean="0">
                  <a:latin typeface="Arial Unicode MS"/>
                  <a:cs typeface="Arial Unicode MS"/>
                </a:rPr>
                <a:t>2ºC</a:t>
              </a:r>
              <a:endParaRPr sz="1400" dirty="0">
                <a:latin typeface="Arial Unicode MS"/>
                <a:cs typeface="Arial Unicode MS"/>
              </a:endParaRPr>
            </a:p>
          </p:txBody>
        </p:sp>
        <p:sp>
          <p:nvSpPr>
            <p:cNvPr id="38" name="object 38"/>
            <p:cNvSpPr txBox="1"/>
            <p:nvPr/>
          </p:nvSpPr>
          <p:spPr>
            <a:xfrm>
              <a:off x="6317996" y="3420872"/>
              <a:ext cx="276860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600" dirty="0">
                  <a:latin typeface="Arial Unicode MS"/>
                  <a:cs typeface="Arial Unicode MS"/>
                </a:rPr>
                <a:t>+/-</a:t>
              </a:r>
              <a:r>
                <a:rPr sz="600" spc="-20" dirty="0">
                  <a:latin typeface="Arial Unicode MS"/>
                  <a:cs typeface="Arial Unicode MS"/>
                </a:rPr>
                <a:t>0.5h</a:t>
              </a:r>
              <a:endParaRPr sz="600">
                <a:latin typeface="Arial Unicode MS"/>
                <a:cs typeface="Arial Unicode MS"/>
              </a:endParaRPr>
            </a:p>
          </p:txBody>
        </p:sp>
        <p:sp>
          <p:nvSpPr>
            <p:cNvPr id="39" name="object 39"/>
            <p:cNvSpPr txBox="1"/>
            <p:nvPr/>
          </p:nvSpPr>
          <p:spPr>
            <a:xfrm>
              <a:off x="7583674" y="3564887"/>
              <a:ext cx="237490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600" spc="-10" dirty="0">
                  <a:latin typeface="Arial Unicode MS"/>
                  <a:cs typeface="Arial Unicode MS"/>
                </a:rPr>
                <a:t>~28°C</a:t>
              </a:r>
              <a:endParaRPr sz="600">
                <a:latin typeface="Arial Unicode MS"/>
                <a:cs typeface="Arial Unicode MS"/>
              </a:endParaRPr>
            </a:p>
          </p:txBody>
        </p:sp>
        <p:sp>
          <p:nvSpPr>
            <p:cNvPr id="40" name="object 40"/>
            <p:cNvSpPr txBox="1"/>
            <p:nvPr/>
          </p:nvSpPr>
          <p:spPr>
            <a:xfrm>
              <a:off x="5349495" y="3717793"/>
              <a:ext cx="276225" cy="11285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650" dirty="0">
                  <a:latin typeface="Arial Unicode MS"/>
                  <a:cs typeface="Arial Unicode MS"/>
                </a:rPr>
                <a:t>+</a:t>
              </a:r>
              <a:r>
                <a:rPr sz="650" spc="-30" dirty="0">
                  <a:latin typeface="Arial Unicode MS"/>
                  <a:cs typeface="Arial Unicode MS"/>
                </a:rPr>
                <a:t> </a:t>
              </a:r>
              <a:r>
                <a:rPr sz="650" spc="-20" dirty="0">
                  <a:latin typeface="Arial Unicode MS"/>
                  <a:cs typeface="Arial Unicode MS"/>
                </a:rPr>
                <a:t>25°C</a:t>
              </a:r>
              <a:endParaRPr sz="650">
                <a:latin typeface="Arial Unicode MS"/>
                <a:cs typeface="Arial Unicode MS"/>
              </a:endParaRPr>
            </a:p>
          </p:txBody>
        </p:sp>
        <p:sp>
          <p:nvSpPr>
            <p:cNvPr id="41" name="object 41"/>
            <p:cNvSpPr txBox="1"/>
            <p:nvPr/>
          </p:nvSpPr>
          <p:spPr>
            <a:xfrm>
              <a:off x="7949185" y="3874261"/>
              <a:ext cx="255777" cy="17709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400" spc="-10" dirty="0">
                  <a:latin typeface="Arial Unicode MS"/>
                  <a:cs typeface="Arial Unicode MS"/>
                </a:rPr>
                <a:t>Tiempo</a:t>
              </a:r>
              <a:endParaRPr sz="1400" dirty="0">
                <a:latin typeface="Arial Unicode MS"/>
                <a:cs typeface="Arial Unicode MS"/>
              </a:endParaRPr>
            </a:p>
          </p:txBody>
        </p:sp>
        <p:sp>
          <p:nvSpPr>
            <p:cNvPr id="42" name="object 42"/>
            <p:cNvSpPr txBox="1"/>
            <p:nvPr/>
          </p:nvSpPr>
          <p:spPr>
            <a:xfrm>
              <a:off x="5844794" y="3949191"/>
              <a:ext cx="137160" cy="51296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250" dirty="0">
                  <a:latin typeface="Arial Unicode MS"/>
                  <a:cs typeface="Arial Unicode MS"/>
                </a:rPr>
                <a:t>3</a:t>
              </a:r>
              <a:r>
                <a:rPr sz="250" spc="-5" dirty="0">
                  <a:latin typeface="Arial Unicode MS"/>
                  <a:cs typeface="Arial Unicode MS"/>
                </a:rPr>
                <a:t> </a:t>
              </a:r>
              <a:r>
                <a:rPr sz="250" spc="-10" dirty="0">
                  <a:latin typeface="Arial Unicode MS"/>
                  <a:cs typeface="Arial Unicode MS"/>
                </a:rPr>
                <a:t>horas</a:t>
              </a:r>
              <a:endParaRPr sz="250">
                <a:latin typeface="Arial Unicode MS"/>
                <a:cs typeface="Arial Unicode MS"/>
              </a:endParaRPr>
            </a:p>
          </p:txBody>
        </p:sp>
        <p:sp>
          <p:nvSpPr>
            <p:cNvPr id="43" name="object 43"/>
            <p:cNvSpPr txBox="1"/>
            <p:nvPr/>
          </p:nvSpPr>
          <p:spPr>
            <a:xfrm>
              <a:off x="7076175" y="3965195"/>
              <a:ext cx="137160" cy="51296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250" dirty="0">
                  <a:latin typeface="Arial Unicode MS"/>
                  <a:cs typeface="Arial Unicode MS"/>
                </a:rPr>
                <a:t>3</a:t>
              </a:r>
              <a:r>
                <a:rPr sz="250" spc="-5" dirty="0">
                  <a:latin typeface="Arial Unicode MS"/>
                  <a:cs typeface="Arial Unicode MS"/>
                </a:rPr>
                <a:t> </a:t>
              </a:r>
              <a:r>
                <a:rPr sz="250" spc="-10" dirty="0">
                  <a:latin typeface="Arial Unicode MS"/>
                  <a:cs typeface="Arial Unicode MS"/>
                </a:rPr>
                <a:t>horas</a:t>
              </a:r>
              <a:endParaRPr sz="250">
                <a:latin typeface="Arial Unicode MS"/>
                <a:cs typeface="Arial Unicode MS"/>
              </a:endParaRPr>
            </a:p>
          </p:txBody>
        </p:sp>
        <p:sp>
          <p:nvSpPr>
            <p:cNvPr id="44" name="object 44"/>
            <p:cNvSpPr txBox="1"/>
            <p:nvPr/>
          </p:nvSpPr>
          <p:spPr>
            <a:xfrm>
              <a:off x="7493759" y="3904735"/>
              <a:ext cx="237490" cy="17709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400" spc="-10" dirty="0">
                  <a:latin typeface="Arial Unicode MS"/>
                  <a:cs typeface="Arial Unicode MS"/>
                </a:rPr>
                <a:t>~22°C</a:t>
              </a:r>
              <a:endParaRPr sz="1400" dirty="0">
                <a:latin typeface="Arial Unicode MS"/>
                <a:cs typeface="Arial Unicode MS"/>
              </a:endParaRPr>
            </a:p>
          </p:txBody>
        </p:sp>
        <p:sp>
          <p:nvSpPr>
            <p:cNvPr id="45" name="object 45"/>
            <p:cNvSpPr txBox="1"/>
            <p:nvPr/>
          </p:nvSpPr>
          <p:spPr>
            <a:xfrm>
              <a:off x="6167883" y="4126229"/>
              <a:ext cx="435736" cy="17709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400" dirty="0">
                  <a:latin typeface="Arial Unicode MS"/>
                  <a:cs typeface="Arial Unicode MS"/>
                </a:rPr>
                <a:t>12 h ±</a:t>
              </a:r>
              <a:r>
                <a:rPr sz="1400" spc="-5" dirty="0">
                  <a:latin typeface="Arial Unicode MS"/>
                  <a:cs typeface="Arial Unicode MS"/>
                </a:rPr>
                <a:t> </a:t>
              </a:r>
              <a:r>
                <a:rPr sz="1400" dirty="0">
                  <a:latin typeface="Arial Unicode MS"/>
                  <a:cs typeface="Arial Unicode MS"/>
                </a:rPr>
                <a:t>0,5 </a:t>
              </a:r>
              <a:r>
                <a:rPr sz="1400" spc="-50" dirty="0">
                  <a:latin typeface="Arial Unicode MS"/>
                  <a:cs typeface="Arial Unicode MS"/>
                </a:rPr>
                <a:t>h</a:t>
              </a:r>
              <a:endParaRPr sz="1400" dirty="0">
                <a:latin typeface="Arial Unicode MS"/>
                <a:cs typeface="Arial Unicode MS"/>
              </a:endParaRPr>
            </a:p>
          </p:txBody>
        </p:sp>
        <p:sp>
          <p:nvSpPr>
            <p:cNvPr id="46" name="object 46"/>
            <p:cNvSpPr txBox="1"/>
            <p:nvPr/>
          </p:nvSpPr>
          <p:spPr>
            <a:xfrm>
              <a:off x="7141717" y="4176267"/>
              <a:ext cx="137160" cy="51296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250" dirty="0">
                  <a:latin typeface="Arial Unicode MS"/>
                  <a:cs typeface="Arial Unicode MS"/>
                </a:rPr>
                <a:t>6</a:t>
              </a:r>
              <a:r>
                <a:rPr sz="250" spc="-5" dirty="0">
                  <a:latin typeface="Arial Unicode MS"/>
                  <a:cs typeface="Arial Unicode MS"/>
                </a:rPr>
                <a:t> </a:t>
              </a:r>
              <a:r>
                <a:rPr sz="250" spc="-10" dirty="0">
                  <a:latin typeface="Arial Unicode MS"/>
                  <a:cs typeface="Arial Unicode MS"/>
                </a:rPr>
                <a:t>horas</a:t>
              </a:r>
              <a:endParaRPr sz="250">
                <a:latin typeface="Arial Unicode MS"/>
                <a:cs typeface="Arial Unicode MS"/>
              </a:endParaRPr>
            </a:p>
          </p:txBody>
        </p:sp>
        <p:sp>
          <p:nvSpPr>
            <p:cNvPr id="47" name="object 47"/>
            <p:cNvSpPr txBox="1"/>
            <p:nvPr/>
          </p:nvSpPr>
          <p:spPr>
            <a:xfrm>
              <a:off x="6711950" y="4376166"/>
              <a:ext cx="171450" cy="11285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650" spc="-25" dirty="0">
                  <a:latin typeface="Arial Unicode MS"/>
                  <a:cs typeface="Arial Unicode MS"/>
                </a:rPr>
                <a:t>24h</a:t>
              </a:r>
              <a:endParaRPr sz="650">
                <a:latin typeface="Arial Unicode MS"/>
                <a:cs typeface="Arial Unicode MS"/>
              </a:endParaRPr>
            </a:p>
          </p:txBody>
        </p:sp>
        <p:sp>
          <p:nvSpPr>
            <p:cNvPr id="50" name="object 50"/>
            <p:cNvSpPr txBox="1"/>
            <p:nvPr/>
          </p:nvSpPr>
          <p:spPr>
            <a:xfrm>
              <a:off x="5444890" y="2586857"/>
              <a:ext cx="179544" cy="1034415"/>
            </a:xfrm>
            <a:prstGeom prst="rect">
              <a:avLst/>
            </a:prstGeom>
          </p:spPr>
          <p:txBody>
            <a:bodyPr vert="vert270" wrap="square" lIns="0" tIns="18415" rIns="0" bIns="0" rtlCol="0">
              <a:spAutoFit/>
            </a:bodyPr>
            <a:lstStyle/>
            <a:p>
              <a:pPr marL="12700">
                <a:spcBef>
                  <a:spcPts val="145"/>
                </a:spcBef>
              </a:pPr>
              <a:r>
                <a:rPr sz="1400" dirty="0">
                  <a:latin typeface="Arial Unicode MS"/>
                  <a:cs typeface="Arial Unicode MS"/>
                </a:rPr>
                <a:t>Temperatura</a:t>
              </a:r>
              <a:r>
                <a:rPr sz="1400" spc="220" dirty="0">
                  <a:latin typeface="Arial Unicode MS"/>
                  <a:cs typeface="Arial Unicode MS"/>
                </a:rPr>
                <a:t> </a:t>
              </a:r>
              <a:r>
                <a:rPr sz="1400" dirty="0">
                  <a:latin typeface="Arial Unicode MS"/>
                  <a:cs typeface="Arial Unicode MS"/>
                </a:rPr>
                <a:t>ambiente</a:t>
              </a:r>
              <a:r>
                <a:rPr sz="1400" spc="220" dirty="0">
                  <a:latin typeface="Arial Unicode MS"/>
                  <a:cs typeface="Arial Unicode MS"/>
                </a:rPr>
                <a:t> </a:t>
              </a:r>
              <a:r>
                <a:rPr sz="1400" spc="-25" dirty="0">
                  <a:latin typeface="Arial Unicode MS"/>
                  <a:cs typeface="Arial Unicode MS"/>
                </a:rPr>
                <a:t>°C</a:t>
              </a:r>
              <a:endParaRPr sz="1400" dirty="0">
                <a:latin typeface="Arial Unicode MS"/>
                <a:cs typeface="Arial Unicode MS"/>
              </a:endParaRPr>
            </a:p>
          </p:txBody>
        </p:sp>
        <p:sp>
          <p:nvSpPr>
            <p:cNvPr id="51" name="object 51"/>
            <p:cNvSpPr txBox="1"/>
            <p:nvPr/>
          </p:nvSpPr>
          <p:spPr>
            <a:xfrm>
              <a:off x="5444128" y="1421054"/>
              <a:ext cx="179544" cy="808355"/>
            </a:xfrm>
            <a:prstGeom prst="rect">
              <a:avLst/>
            </a:prstGeom>
          </p:spPr>
          <p:txBody>
            <a:bodyPr vert="vert270" wrap="square" lIns="0" tIns="18415" rIns="0" bIns="0" rtlCol="0">
              <a:spAutoFit/>
            </a:bodyPr>
            <a:lstStyle/>
            <a:p>
              <a:pPr marL="12700">
                <a:spcBef>
                  <a:spcPts val="145"/>
                </a:spcBef>
              </a:pPr>
              <a:r>
                <a:rPr sz="1400" dirty="0">
                  <a:latin typeface="Arial Unicode MS"/>
                  <a:cs typeface="Arial Unicode MS"/>
                </a:rPr>
                <a:t>Humedad</a:t>
              </a:r>
              <a:r>
                <a:rPr sz="1400" spc="165" dirty="0">
                  <a:latin typeface="Arial Unicode MS"/>
                  <a:cs typeface="Arial Unicode MS"/>
                </a:rPr>
                <a:t> </a:t>
              </a:r>
              <a:r>
                <a:rPr sz="1400" dirty="0">
                  <a:latin typeface="Arial Unicode MS"/>
                  <a:cs typeface="Arial Unicode MS"/>
                </a:rPr>
                <a:t>relativa</a:t>
              </a:r>
              <a:r>
                <a:rPr sz="1400" spc="165" dirty="0">
                  <a:latin typeface="Arial Unicode MS"/>
                  <a:cs typeface="Arial Unicode MS"/>
                </a:rPr>
                <a:t> </a:t>
              </a:r>
              <a:r>
                <a:rPr sz="1400" spc="-50" dirty="0">
                  <a:latin typeface="Arial Unicode MS"/>
                  <a:cs typeface="Arial Unicode MS"/>
                </a:rPr>
                <a:t>%</a:t>
              </a:r>
              <a:endParaRPr sz="1400" dirty="0">
                <a:latin typeface="Arial Unicode MS"/>
                <a:cs typeface="Arial Unicode MS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609600" y="685800"/>
            <a:ext cx="12192000" cy="901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 smtClean="0"/>
              <a:t>PRUEBA DE PROTECCION DE CAJA</a:t>
            </a:r>
          </a:p>
          <a:p>
            <a:pPr algn="just"/>
            <a:endParaRPr lang="en-US" sz="2000" dirty="0" smtClean="0"/>
          </a:p>
          <a:p>
            <a:pPr algn="just"/>
            <a:r>
              <a:rPr lang="en-US" sz="2000" dirty="0" smtClean="0"/>
              <a:t>Las </a:t>
            </a:r>
            <a:r>
              <a:rPr lang="en-US" sz="2000" dirty="0" err="1" smtClean="0"/>
              <a:t>pruebas</a:t>
            </a:r>
            <a:r>
              <a:rPr lang="en-US" sz="2000" dirty="0" smtClean="0"/>
              <a:t> de </a:t>
            </a:r>
            <a:r>
              <a:rPr lang="en-US" sz="2000" dirty="0" err="1" smtClean="0"/>
              <a:t>protección</a:t>
            </a:r>
            <a:r>
              <a:rPr lang="en-US" sz="2000" dirty="0" smtClean="0"/>
              <a:t> de la </a:t>
            </a:r>
            <a:r>
              <a:rPr lang="en-US" sz="2000" dirty="0" err="1" smtClean="0"/>
              <a:t>carcasa</a:t>
            </a:r>
            <a:r>
              <a:rPr lang="en-US" sz="2000" dirty="0" smtClean="0"/>
              <a:t> </a:t>
            </a:r>
            <a:r>
              <a:rPr lang="en-US" sz="2000" dirty="0" err="1" smtClean="0"/>
              <a:t>verifican</a:t>
            </a:r>
            <a:r>
              <a:rPr lang="en-US" sz="2000" dirty="0" smtClean="0"/>
              <a:t> </a:t>
            </a:r>
            <a:r>
              <a:rPr lang="en-US" sz="2000" dirty="0" err="1" smtClean="0"/>
              <a:t>si</a:t>
            </a:r>
            <a:r>
              <a:rPr lang="en-US" sz="2000" dirty="0" smtClean="0"/>
              <a:t> el </a:t>
            </a:r>
            <a:r>
              <a:rPr lang="en-US" sz="2000" dirty="0" err="1" smtClean="0"/>
              <a:t>sistema</a:t>
            </a:r>
            <a:r>
              <a:rPr lang="en-US" sz="2000" dirty="0" smtClean="0"/>
              <a:t> de </a:t>
            </a:r>
            <a:r>
              <a:rPr lang="en-US" sz="2000" dirty="0" err="1" smtClean="0"/>
              <a:t>carcasa</a:t>
            </a:r>
            <a:r>
              <a:rPr lang="en-US" sz="2000" dirty="0" smtClean="0"/>
              <a:t> y </a:t>
            </a:r>
            <a:r>
              <a:rPr lang="en-US" sz="2000" dirty="0" err="1" smtClean="0"/>
              <a:t>los</a:t>
            </a:r>
            <a:r>
              <a:rPr lang="en-US" sz="2000" dirty="0" smtClean="0"/>
              <a:t> </a:t>
            </a:r>
            <a:r>
              <a:rPr lang="en-US" sz="2000" dirty="0" err="1" smtClean="0"/>
              <a:t>conectores</a:t>
            </a:r>
            <a:r>
              <a:rPr lang="en-US" sz="2000" dirty="0" smtClean="0"/>
              <a:t> del </a:t>
            </a:r>
            <a:r>
              <a:rPr lang="en-US" sz="2000" dirty="0" err="1" smtClean="0"/>
              <a:t>producto</a:t>
            </a:r>
            <a:r>
              <a:rPr lang="en-US" sz="2000" dirty="0" smtClean="0"/>
              <a:t> </a:t>
            </a:r>
            <a:r>
              <a:rPr lang="en-US" sz="2000" dirty="0" err="1" smtClean="0"/>
              <a:t>protegen</a:t>
            </a:r>
            <a:r>
              <a:rPr lang="en-US" sz="2000" dirty="0" smtClean="0"/>
              <a:t> contra la entrada de </a:t>
            </a:r>
            <a:r>
              <a:rPr lang="en-US" sz="2000" dirty="0" err="1" smtClean="0"/>
              <a:t>polvo</a:t>
            </a:r>
            <a:r>
              <a:rPr lang="en-US" sz="2000" dirty="0" smtClean="0"/>
              <a:t>, </a:t>
            </a:r>
            <a:r>
              <a:rPr lang="en-US" sz="2000" dirty="0" err="1" smtClean="0"/>
              <a:t>humedad</a:t>
            </a:r>
            <a:r>
              <a:rPr lang="en-US" sz="2000" dirty="0" smtClean="0"/>
              <a:t>, </a:t>
            </a:r>
            <a:r>
              <a:rPr lang="en-US" sz="2000" dirty="0" err="1" smtClean="0"/>
              <a:t>gotas</a:t>
            </a:r>
            <a:r>
              <a:rPr lang="en-US" sz="2000" dirty="0" smtClean="0"/>
              <a:t> de </a:t>
            </a:r>
            <a:r>
              <a:rPr lang="en-US" sz="2000" dirty="0" err="1" smtClean="0"/>
              <a:t>agua</a:t>
            </a:r>
            <a:r>
              <a:rPr lang="en-US" sz="2000" dirty="0" smtClean="0"/>
              <a:t> y </a:t>
            </a:r>
            <a:r>
              <a:rPr lang="en-US" sz="2000" dirty="0" err="1" smtClean="0"/>
              <a:t>otros</a:t>
            </a:r>
            <a:r>
              <a:rPr lang="en-US" sz="2000" dirty="0" smtClean="0"/>
              <a:t> </a:t>
            </a:r>
            <a:r>
              <a:rPr lang="en-US" sz="2000" dirty="0" err="1" smtClean="0"/>
              <a:t>contaminantes</a:t>
            </a:r>
            <a:r>
              <a:rPr lang="en-US" sz="2000" dirty="0" smtClean="0"/>
              <a:t>. Un </a:t>
            </a:r>
            <a:r>
              <a:rPr lang="en-US" sz="2000" dirty="0" err="1" smtClean="0"/>
              <a:t>nivel</a:t>
            </a:r>
            <a:r>
              <a:rPr lang="en-US" sz="2000" dirty="0" smtClean="0"/>
              <a:t> '</a:t>
            </a:r>
            <a:r>
              <a:rPr lang="en-US" sz="2000" dirty="0" err="1" smtClean="0"/>
              <a:t>aceptable</a:t>
            </a:r>
            <a:r>
              <a:rPr lang="en-US" sz="2000" dirty="0" smtClean="0"/>
              <a:t>‘ de </a:t>
            </a:r>
            <a:r>
              <a:rPr lang="en-US" sz="2000" dirty="0" err="1" smtClean="0"/>
              <a:t>polvo</a:t>
            </a:r>
            <a:r>
              <a:rPr lang="en-US" sz="2000" dirty="0" smtClean="0"/>
              <a:t> o </a:t>
            </a:r>
            <a:r>
              <a:rPr lang="en-US" sz="2000" dirty="0" err="1" smtClean="0"/>
              <a:t>agua</a:t>
            </a:r>
            <a:r>
              <a:rPr lang="en-US" sz="2000" dirty="0" smtClean="0"/>
              <a:t> </a:t>
            </a:r>
            <a:r>
              <a:rPr lang="en-US" sz="2000" dirty="0" err="1" smtClean="0"/>
              <a:t>puede</a:t>
            </a:r>
            <a:r>
              <a:rPr lang="en-US" sz="2000" dirty="0" smtClean="0"/>
              <a:t> </a:t>
            </a:r>
            <a:r>
              <a:rPr lang="en-US" sz="2000" dirty="0" err="1" smtClean="0"/>
              <a:t>entrar</a:t>
            </a:r>
            <a:r>
              <a:rPr lang="en-US" sz="2000" dirty="0" smtClean="0"/>
              <a:t> </a:t>
            </a:r>
            <a:r>
              <a:rPr lang="en-US" sz="2000" dirty="0" err="1" smtClean="0"/>
              <a:t>en</a:t>
            </a:r>
            <a:r>
              <a:rPr lang="en-US" sz="2000" dirty="0" smtClean="0"/>
              <a:t> la </a:t>
            </a:r>
            <a:r>
              <a:rPr lang="en-US" sz="2000" dirty="0" err="1" smtClean="0"/>
              <a:t>carcasa</a:t>
            </a:r>
            <a:r>
              <a:rPr lang="en-US" sz="2000" dirty="0" smtClean="0"/>
              <a:t> </a:t>
            </a:r>
            <a:r>
              <a:rPr lang="en-US" sz="2000" dirty="0" err="1" smtClean="0"/>
              <a:t>durante</a:t>
            </a:r>
            <a:r>
              <a:rPr lang="en-US" sz="2000" dirty="0" smtClean="0"/>
              <a:t> la </a:t>
            </a:r>
            <a:r>
              <a:rPr lang="en-US" sz="2000" dirty="0" err="1" smtClean="0"/>
              <a:t>prueba</a:t>
            </a:r>
            <a:r>
              <a:rPr lang="en-US" sz="2000" dirty="0" smtClean="0"/>
              <a:t>, </a:t>
            </a:r>
            <a:r>
              <a:rPr lang="en-US" sz="2000" dirty="0" err="1" smtClean="0"/>
              <a:t>pero</a:t>
            </a:r>
            <a:r>
              <a:rPr lang="en-US" sz="2000" dirty="0" smtClean="0"/>
              <a:t> no </a:t>
            </a:r>
            <a:r>
              <a:rPr lang="en-US" sz="2000" dirty="0" err="1" smtClean="0"/>
              <a:t>debe</a:t>
            </a:r>
            <a:r>
              <a:rPr lang="en-US" sz="2000" dirty="0" smtClean="0"/>
              <a:t> </a:t>
            </a:r>
            <a:r>
              <a:rPr lang="en-US" sz="2000" dirty="0" err="1" smtClean="0"/>
              <a:t>afectar</a:t>
            </a:r>
            <a:r>
              <a:rPr lang="en-US" sz="2000" dirty="0" smtClean="0"/>
              <a:t> el </a:t>
            </a:r>
            <a:r>
              <a:rPr lang="en-US" sz="2000" dirty="0" err="1" smtClean="0"/>
              <a:t>funcionamiento</a:t>
            </a:r>
            <a:r>
              <a:rPr lang="en-US" sz="2000" dirty="0" smtClean="0"/>
              <a:t> normal del </a:t>
            </a:r>
            <a:r>
              <a:rPr lang="en-US" sz="2000" dirty="0" err="1" smtClean="0"/>
              <a:t>producto</a:t>
            </a:r>
            <a:r>
              <a:rPr lang="en-US" sz="2000" dirty="0" smtClean="0"/>
              <a:t>, la </a:t>
            </a:r>
            <a:r>
              <a:rPr lang="en-US" sz="2000" dirty="0" err="1" smtClean="0"/>
              <a:t>seguridad</a:t>
            </a:r>
            <a:r>
              <a:rPr lang="en-US" sz="2000" dirty="0" smtClean="0"/>
              <a:t> </a:t>
            </a:r>
            <a:r>
              <a:rPr lang="en-US" sz="2000" dirty="0" err="1" smtClean="0"/>
              <a:t>ni</a:t>
            </a:r>
            <a:r>
              <a:rPr lang="en-US" sz="2000" dirty="0" smtClean="0"/>
              <a:t> </a:t>
            </a:r>
            <a:r>
              <a:rPr lang="en-US" sz="2000" dirty="0" err="1" smtClean="0"/>
              <a:t>provocar</a:t>
            </a:r>
            <a:r>
              <a:rPr lang="en-US" sz="2000" dirty="0" smtClean="0"/>
              <a:t> un </a:t>
            </a:r>
            <a:r>
              <a:rPr lang="en-US" sz="2000" dirty="0" err="1" smtClean="0"/>
              <a:t>seguimiento</a:t>
            </a:r>
            <a:r>
              <a:rPr lang="en-US" sz="2000" dirty="0" smtClean="0"/>
              <a:t> a </a:t>
            </a:r>
            <a:r>
              <a:rPr lang="en-US" sz="2000" dirty="0" err="1" smtClean="0"/>
              <a:t>través</a:t>
            </a:r>
            <a:r>
              <a:rPr lang="en-US" sz="2000" dirty="0" smtClean="0"/>
              <a:t> de las </a:t>
            </a:r>
            <a:r>
              <a:rPr lang="en-US" sz="2000" dirty="0" err="1" smtClean="0"/>
              <a:t>piezas</a:t>
            </a:r>
            <a:r>
              <a:rPr lang="en-US" sz="2000" dirty="0" smtClean="0"/>
              <a:t> </a:t>
            </a:r>
            <a:r>
              <a:rPr lang="en-US" sz="2000" dirty="0" err="1" smtClean="0"/>
              <a:t>aisladas</a:t>
            </a:r>
            <a:r>
              <a:rPr lang="en-US" sz="2000" dirty="0" smtClean="0"/>
              <a:t> del </a:t>
            </a:r>
            <a:r>
              <a:rPr lang="en-US" sz="2000" dirty="0" err="1" smtClean="0"/>
              <a:t>conector</a:t>
            </a:r>
            <a:r>
              <a:rPr lang="en-US" sz="2000" dirty="0" smtClean="0"/>
              <a:t>.</a:t>
            </a:r>
          </a:p>
          <a:p>
            <a:pPr algn="just"/>
            <a:endParaRPr lang="en-US" sz="2000" dirty="0" smtClean="0"/>
          </a:p>
          <a:p>
            <a:pPr algn="just"/>
            <a:r>
              <a:rPr lang="en-US" sz="2000" b="1" dirty="0" smtClean="0"/>
              <a:t>PRUEBAS MECÁNICAS</a:t>
            </a:r>
          </a:p>
          <a:p>
            <a:pPr algn="just"/>
            <a:endParaRPr lang="en-US" sz="2000" dirty="0" smtClean="0"/>
          </a:p>
          <a:p>
            <a:pPr algn="just"/>
            <a:r>
              <a:rPr lang="en-US" sz="2000" dirty="0" smtClean="0"/>
              <a:t>Las </a:t>
            </a:r>
            <a:r>
              <a:rPr lang="en-US" sz="2000" dirty="0" err="1" smtClean="0"/>
              <a:t>pruebas</a:t>
            </a:r>
            <a:r>
              <a:rPr lang="en-US" sz="2000" dirty="0" smtClean="0"/>
              <a:t> </a:t>
            </a:r>
            <a:r>
              <a:rPr lang="en-US" sz="2000" dirty="0" err="1" smtClean="0"/>
              <a:t>mecánicas</a:t>
            </a:r>
            <a:r>
              <a:rPr lang="en-US" sz="2000" dirty="0" smtClean="0"/>
              <a:t> </a:t>
            </a:r>
            <a:r>
              <a:rPr lang="en-US" sz="2000" dirty="0" err="1" smtClean="0"/>
              <a:t>modelan</a:t>
            </a:r>
            <a:r>
              <a:rPr lang="en-US" sz="2000" dirty="0" smtClean="0"/>
              <a:t> </a:t>
            </a:r>
            <a:r>
              <a:rPr lang="en-US" sz="2000" dirty="0" err="1" smtClean="0"/>
              <a:t>una</a:t>
            </a:r>
            <a:r>
              <a:rPr lang="en-US" sz="2000" dirty="0" smtClean="0"/>
              <a:t> </a:t>
            </a:r>
            <a:r>
              <a:rPr lang="en-US" sz="2000" dirty="0" err="1" smtClean="0"/>
              <a:t>serie</a:t>
            </a:r>
            <a:r>
              <a:rPr lang="en-US" sz="2000" dirty="0" smtClean="0"/>
              <a:t> de </a:t>
            </a:r>
            <a:r>
              <a:rPr lang="en-US" sz="2000" dirty="0" err="1" smtClean="0"/>
              <a:t>diversas</a:t>
            </a:r>
            <a:r>
              <a:rPr lang="en-US" sz="2000" dirty="0" smtClean="0"/>
              <a:t> </a:t>
            </a:r>
            <a:r>
              <a:rPr lang="en-US" sz="2000" dirty="0" err="1" smtClean="0"/>
              <a:t>circunstancias</a:t>
            </a:r>
            <a:r>
              <a:rPr lang="en-US" sz="2000" dirty="0" smtClean="0"/>
              <a:t> </a:t>
            </a:r>
            <a:r>
              <a:rPr lang="en-US" sz="2000" dirty="0" err="1" smtClean="0"/>
              <a:t>mecánicas</a:t>
            </a:r>
            <a:r>
              <a:rPr lang="en-US" sz="2000" dirty="0" smtClean="0"/>
              <a:t> que el </a:t>
            </a:r>
            <a:r>
              <a:rPr lang="en-US" sz="2000" dirty="0" err="1" smtClean="0"/>
              <a:t>producto</a:t>
            </a:r>
            <a:r>
              <a:rPr lang="en-US" sz="2000" dirty="0" smtClean="0"/>
              <a:t> </a:t>
            </a:r>
            <a:r>
              <a:rPr lang="en-US" sz="2000" dirty="0" err="1" smtClean="0"/>
              <a:t>puede</a:t>
            </a:r>
            <a:r>
              <a:rPr lang="en-US" sz="2000" dirty="0" smtClean="0"/>
              <a:t> </a:t>
            </a:r>
            <a:r>
              <a:rPr lang="en-US" sz="2000" dirty="0" err="1" smtClean="0"/>
              <a:t>tener</a:t>
            </a:r>
            <a:r>
              <a:rPr lang="en-US" sz="2000" dirty="0" smtClean="0"/>
              <a:t> que </a:t>
            </a:r>
            <a:r>
              <a:rPr lang="en-US" sz="2000" dirty="0" err="1" smtClean="0"/>
              <a:t>soportar</a:t>
            </a:r>
            <a:r>
              <a:rPr lang="en-US" sz="2000" dirty="0" smtClean="0"/>
              <a:t> </a:t>
            </a:r>
            <a:r>
              <a:rPr lang="en-US" sz="2000" dirty="0" err="1" smtClean="0"/>
              <a:t>durante</a:t>
            </a:r>
            <a:r>
              <a:rPr lang="en-US" sz="2000" dirty="0" smtClean="0"/>
              <a:t> </a:t>
            </a:r>
            <a:r>
              <a:rPr lang="en-US" sz="2000" dirty="0" err="1" smtClean="0"/>
              <a:t>su</a:t>
            </a:r>
            <a:r>
              <a:rPr lang="en-US" sz="2000" dirty="0" smtClean="0"/>
              <a:t> </a:t>
            </a:r>
            <a:r>
              <a:rPr lang="en-US" sz="2000" dirty="0" err="1" smtClean="0"/>
              <a:t>vida</a:t>
            </a:r>
            <a:r>
              <a:rPr lang="en-US" sz="2000" dirty="0" smtClean="0"/>
              <a:t> util. </a:t>
            </a:r>
            <a:r>
              <a:rPr lang="en-US" sz="2000" dirty="0" err="1" smtClean="0"/>
              <a:t>Estos</a:t>
            </a:r>
            <a:r>
              <a:rPr lang="en-US" sz="2000" dirty="0" smtClean="0"/>
              <a:t> se </a:t>
            </a:r>
            <a:r>
              <a:rPr lang="en-US" sz="2000" dirty="0" err="1" smtClean="0"/>
              <a:t>dividen</a:t>
            </a:r>
            <a:r>
              <a:rPr lang="en-US" sz="2000" dirty="0" smtClean="0"/>
              <a:t> </a:t>
            </a:r>
            <a:r>
              <a:rPr lang="en-US" sz="2000" dirty="0" err="1" smtClean="0"/>
              <a:t>en</a:t>
            </a:r>
            <a:r>
              <a:rPr lang="en-US" sz="2000" dirty="0" smtClean="0"/>
              <a:t> dos </a:t>
            </a:r>
            <a:r>
              <a:rPr lang="en-US" sz="2000" dirty="0" err="1" smtClean="0"/>
              <a:t>grupos</a:t>
            </a:r>
            <a:r>
              <a:rPr lang="en-US" sz="2000" dirty="0" smtClean="0"/>
              <a:t>:</a:t>
            </a:r>
          </a:p>
          <a:p>
            <a:pPr algn="just"/>
            <a:endParaRPr lang="en-US" sz="2000" dirty="0" smtClean="0"/>
          </a:p>
          <a:p>
            <a:pPr algn="just"/>
            <a:r>
              <a:rPr lang="en-US" sz="2000" dirty="0" smtClean="0"/>
              <a:t>- </a:t>
            </a:r>
            <a:r>
              <a:rPr lang="en-US" sz="2000" dirty="0" err="1" smtClean="0"/>
              <a:t>respuesta</a:t>
            </a:r>
            <a:r>
              <a:rPr lang="en-US" sz="2000" dirty="0" smtClean="0"/>
              <a:t> a </a:t>
            </a:r>
            <a:r>
              <a:rPr lang="en-US" sz="2000" dirty="0" err="1" smtClean="0"/>
              <a:t>perturbaciones</a:t>
            </a:r>
            <a:r>
              <a:rPr lang="en-US" sz="2000" dirty="0" smtClean="0"/>
              <a:t> </a:t>
            </a:r>
            <a:r>
              <a:rPr lang="en-US" sz="2000" dirty="0" err="1" smtClean="0"/>
              <a:t>mientras</a:t>
            </a:r>
            <a:r>
              <a:rPr lang="en-US" sz="2000" dirty="0" smtClean="0"/>
              <a:t> </a:t>
            </a:r>
            <a:r>
              <a:rPr lang="en-US" sz="2000" dirty="0" err="1" smtClean="0"/>
              <a:t>está</a:t>
            </a:r>
            <a:r>
              <a:rPr lang="en-US" sz="2000" dirty="0" smtClean="0"/>
              <a:t> </a:t>
            </a:r>
            <a:r>
              <a:rPr lang="en-US" sz="2000" dirty="0" err="1" smtClean="0"/>
              <a:t>energizado</a:t>
            </a:r>
            <a:endParaRPr lang="en-US" sz="2000" dirty="0" smtClean="0"/>
          </a:p>
          <a:p>
            <a:pPr marL="285750" indent="-285750" algn="just">
              <a:buFontTx/>
              <a:buChar char="-"/>
            </a:pPr>
            <a:r>
              <a:rPr lang="en-US" sz="2000" dirty="0" err="1" smtClean="0"/>
              <a:t>respuesta</a:t>
            </a:r>
            <a:r>
              <a:rPr lang="en-US" sz="2000" dirty="0" smtClean="0"/>
              <a:t> a </a:t>
            </a:r>
            <a:r>
              <a:rPr lang="en-US" sz="2000" dirty="0" err="1" smtClean="0"/>
              <a:t>perturbaciones</a:t>
            </a:r>
            <a:r>
              <a:rPr lang="en-US" sz="2000" dirty="0" smtClean="0"/>
              <a:t> </a:t>
            </a:r>
            <a:r>
              <a:rPr lang="en-US" sz="2000" dirty="0" err="1" smtClean="0"/>
              <a:t>durante</a:t>
            </a:r>
            <a:r>
              <a:rPr lang="en-US" sz="2000" dirty="0" smtClean="0"/>
              <a:t> el </a:t>
            </a:r>
            <a:r>
              <a:rPr lang="en-US" sz="2000" dirty="0" err="1" smtClean="0"/>
              <a:t>transporte</a:t>
            </a:r>
            <a:r>
              <a:rPr lang="en-US" sz="2000" dirty="0" smtClean="0"/>
              <a:t> (</a:t>
            </a:r>
            <a:r>
              <a:rPr lang="en-US" sz="2000" dirty="0" err="1" smtClean="0"/>
              <a:t>estado</a:t>
            </a:r>
            <a:r>
              <a:rPr lang="en-US" sz="2000" dirty="0" smtClean="0"/>
              <a:t> </a:t>
            </a:r>
            <a:r>
              <a:rPr lang="en-US" sz="2000" dirty="0" err="1" smtClean="0"/>
              <a:t>desenergizado</a:t>
            </a:r>
            <a:r>
              <a:rPr lang="en-US" sz="2000" dirty="0" smtClean="0"/>
              <a:t>)</a:t>
            </a:r>
          </a:p>
          <a:p>
            <a:pPr marL="285750" indent="-285750" algn="just">
              <a:buFontTx/>
              <a:buChar char="-"/>
            </a:pPr>
            <a:endParaRPr lang="en-US" sz="2000" dirty="0" smtClean="0"/>
          </a:p>
          <a:p>
            <a:pPr algn="just"/>
            <a:r>
              <a:rPr lang="en-US" sz="2000" dirty="0" smtClean="0"/>
              <a:t>Los </a:t>
            </a:r>
            <a:r>
              <a:rPr lang="en-US" sz="2000" dirty="0" err="1" smtClean="0"/>
              <a:t>ensayos</a:t>
            </a:r>
            <a:r>
              <a:rPr lang="en-US" sz="2000" dirty="0" smtClean="0"/>
              <a:t> de la </a:t>
            </a:r>
            <a:r>
              <a:rPr lang="en-US" sz="2000" dirty="0" err="1" smtClean="0"/>
              <a:t>primera</a:t>
            </a:r>
            <a:r>
              <a:rPr lang="en-US" sz="2000" dirty="0" smtClean="0"/>
              <a:t> </a:t>
            </a:r>
            <a:r>
              <a:rPr lang="en-US" sz="2000" dirty="0" err="1" smtClean="0"/>
              <a:t>categoría</a:t>
            </a:r>
            <a:r>
              <a:rPr lang="en-US" sz="2000" dirty="0" smtClean="0"/>
              <a:t> </a:t>
            </a:r>
            <a:r>
              <a:rPr lang="en-US" sz="2000" dirty="0" err="1" smtClean="0"/>
              <a:t>están</a:t>
            </a:r>
            <a:r>
              <a:rPr lang="en-US" sz="2000" dirty="0" smtClean="0"/>
              <a:t> </a:t>
            </a:r>
            <a:r>
              <a:rPr lang="en-US" sz="2000" dirty="0" err="1" smtClean="0"/>
              <a:t>relacionados</a:t>
            </a:r>
            <a:r>
              <a:rPr lang="en-US" sz="2000" dirty="0" smtClean="0"/>
              <a:t> con la </a:t>
            </a:r>
            <a:r>
              <a:rPr lang="en-US" sz="2000" dirty="0" err="1" smtClean="0"/>
              <a:t>respuesta</a:t>
            </a:r>
            <a:r>
              <a:rPr lang="en-US" sz="2000" dirty="0" smtClean="0"/>
              <a:t> de </a:t>
            </a:r>
            <a:r>
              <a:rPr lang="en-US" sz="2000" dirty="0" err="1" smtClean="0"/>
              <a:t>vibración</a:t>
            </a:r>
            <a:r>
              <a:rPr lang="en-US" sz="2000" dirty="0" smtClean="0"/>
              <a:t>, </a:t>
            </a:r>
            <a:r>
              <a:rPr lang="en-US" sz="2000" dirty="0" err="1" smtClean="0"/>
              <a:t>choque</a:t>
            </a:r>
            <a:r>
              <a:rPr lang="en-US" sz="2000" dirty="0" smtClean="0"/>
              <a:t> y </a:t>
            </a:r>
            <a:r>
              <a:rPr lang="en-US" sz="2000" dirty="0" err="1" smtClean="0"/>
              <a:t>perturbación</a:t>
            </a:r>
            <a:r>
              <a:rPr lang="en-US" sz="2000" dirty="0" smtClean="0"/>
              <a:t> </a:t>
            </a:r>
            <a:r>
              <a:rPr lang="en-US" sz="2000" dirty="0" err="1" smtClean="0"/>
              <a:t>sísmica</a:t>
            </a:r>
            <a:r>
              <a:rPr lang="en-US" sz="2000" dirty="0" smtClean="0"/>
              <a:t>. Las </a:t>
            </a:r>
            <a:r>
              <a:rPr lang="en-US" sz="2000" dirty="0" err="1" smtClean="0"/>
              <a:t>pruebas</a:t>
            </a:r>
            <a:r>
              <a:rPr lang="en-US" sz="2000" dirty="0" smtClean="0"/>
              <a:t> </a:t>
            </a:r>
            <a:r>
              <a:rPr lang="en-US" sz="2000" dirty="0" err="1" smtClean="0"/>
              <a:t>modelan</a:t>
            </a:r>
            <a:r>
              <a:rPr lang="en-US" sz="2000" dirty="0" smtClean="0"/>
              <a:t> las </a:t>
            </a:r>
            <a:r>
              <a:rPr lang="en-US" sz="2000" dirty="0" err="1" smtClean="0"/>
              <a:t>condiciones</a:t>
            </a:r>
            <a:r>
              <a:rPr lang="en-US" sz="2000" dirty="0" smtClean="0"/>
              <a:t> </a:t>
            </a:r>
            <a:r>
              <a:rPr lang="en-US" sz="2000" dirty="0" err="1" smtClean="0"/>
              <a:t>típicas</a:t>
            </a:r>
            <a:r>
              <a:rPr lang="en-US" sz="2000" dirty="0" smtClean="0"/>
              <a:t> de </a:t>
            </a:r>
            <a:r>
              <a:rPr lang="en-US" sz="2000" dirty="0" err="1" smtClean="0"/>
              <a:t>servicio</a:t>
            </a:r>
            <a:r>
              <a:rPr lang="en-US" sz="2000" dirty="0" smtClean="0"/>
              <a:t> del </a:t>
            </a:r>
            <a:r>
              <a:rPr lang="en-US" sz="2000" dirty="0" err="1" smtClean="0"/>
              <a:t>producto</a:t>
            </a:r>
            <a:r>
              <a:rPr lang="en-US" sz="2000" dirty="0" smtClean="0"/>
              <a:t>. </a:t>
            </a:r>
            <a:r>
              <a:rPr lang="en-US" sz="2000" dirty="0" err="1" smtClean="0"/>
              <a:t>estas</a:t>
            </a:r>
            <a:r>
              <a:rPr lang="en-US" sz="2000" dirty="0" smtClean="0"/>
              <a:t> </a:t>
            </a:r>
            <a:r>
              <a:rPr lang="en-US" sz="2000" dirty="0" err="1" smtClean="0"/>
              <a:t>pruebas</a:t>
            </a:r>
            <a:r>
              <a:rPr lang="en-US" sz="2000" dirty="0" smtClean="0"/>
              <a:t> se </a:t>
            </a:r>
            <a:r>
              <a:rPr lang="en-US" sz="2000" dirty="0" err="1" smtClean="0"/>
              <a:t>completan</a:t>
            </a:r>
            <a:r>
              <a:rPr lang="en-US" sz="2000" dirty="0" smtClean="0"/>
              <a:t> </a:t>
            </a:r>
            <a:r>
              <a:rPr lang="en-US" sz="2000" dirty="0" err="1" smtClean="0"/>
              <a:t>en</a:t>
            </a:r>
            <a:r>
              <a:rPr lang="en-US" sz="2000" dirty="0" smtClean="0"/>
              <a:t> </a:t>
            </a:r>
            <a:r>
              <a:rPr lang="en-US" sz="2000" dirty="0" err="1" smtClean="0"/>
              <a:t>los</a:t>
            </a:r>
            <a:r>
              <a:rPr lang="en-US" sz="2000" dirty="0" smtClean="0"/>
              <a:t> </a:t>
            </a:r>
            <a:r>
              <a:rPr lang="en-US" sz="2000" dirty="0" err="1" smtClean="0"/>
              <a:t>tres</a:t>
            </a:r>
            <a:r>
              <a:rPr lang="en-US" sz="2000" dirty="0" smtClean="0"/>
              <a:t> </a:t>
            </a:r>
            <a:r>
              <a:rPr lang="en-US" sz="2000" dirty="0" err="1" smtClean="0"/>
              <a:t>ejes</a:t>
            </a:r>
            <a:r>
              <a:rPr lang="en-US" sz="2000" dirty="0" smtClean="0"/>
              <a:t>, con el </a:t>
            </a:r>
            <a:r>
              <a:rPr lang="en-US" sz="2000" dirty="0" err="1" smtClean="0"/>
              <a:t>producto</a:t>
            </a:r>
            <a:r>
              <a:rPr lang="en-US" sz="2000" dirty="0" smtClean="0"/>
              <a:t> </a:t>
            </a:r>
            <a:r>
              <a:rPr lang="en-US" sz="2000" dirty="0" err="1" smtClean="0"/>
              <a:t>energizado</a:t>
            </a:r>
            <a:r>
              <a:rPr lang="en-US" sz="2000" dirty="0" smtClean="0"/>
              <a:t> </a:t>
            </a:r>
            <a:r>
              <a:rPr lang="en-US" sz="2000" dirty="0" err="1" smtClean="0"/>
              <a:t>en</a:t>
            </a:r>
            <a:r>
              <a:rPr lang="en-US" sz="2000" dirty="0" smtClean="0"/>
              <a:t> </a:t>
            </a:r>
            <a:r>
              <a:rPr lang="en-US" sz="2000" dirty="0" err="1" smtClean="0"/>
              <a:t>su</a:t>
            </a:r>
            <a:r>
              <a:rPr lang="en-US" sz="2000" dirty="0" smtClean="0"/>
              <a:t> </a:t>
            </a:r>
            <a:r>
              <a:rPr lang="en-US" sz="2000" dirty="0" err="1" smtClean="0"/>
              <a:t>estado</a:t>
            </a:r>
            <a:r>
              <a:rPr lang="en-US" sz="2000" dirty="0" smtClean="0"/>
              <a:t> normal (</a:t>
            </a:r>
            <a:r>
              <a:rPr lang="en-US" sz="2000" dirty="0" err="1" smtClean="0"/>
              <a:t>reposo</a:t>
            </a:r>
            <a:r>
              <a:rPr lang="en-US" sz="2000" dirty="0" smtClean="0"/>
              <a:t>). Durante la </a:t>
            </a:r>
            <a:r>
              <a:rPr lang="en-US" sz="2000" dirty="0" err="1" smtClean="0"/>
              <a:t>prueba</a:t>
            </a:r>
            <a:r>
              <a:rPr lang="en-US" sz="2000" dirty="0" smtClean="0"/>
              <a:t>, se </a:t>
            </a:r>
            <a:r>
              <a:rPr lang="en-US" sz="2000" dirty="0" err="1" smtClean="0"/>
              <a:t>supervisa</a:t>
            </a:r>
            <a:r>
              <a:rPr lang="en-US" sz="2000" dirty="0" smtClean="0"/>
              <a:t> el </a:t>
            </a:r>
            <a:r>
              <a:rPr lang="en-US" sz="2000" dirty="0" err="1" smtClean="0"/>
              <a:t>cambio</a:t>
            </a:r>
            <a:r>
              <a:rPr lang="en-US" sz="2000" dirty="0" smtClean="0"/>
              <a:t> de </a:t>
            </a:r>
            <a:r>
              <a:rPr lang="en-US" sz="2000" dirty="0" err="1" smtClean="0"/>
              <a:t>todos</a:t>
            </a:r>
            <a:r>
              <a:rPr lang="en-US" sz="2000" dirty="0" smtClean="0"/>
              <a:t> </a:t>
            </a:r>
            <a:r>
              <a:rPr lang="en-US" sz="2000" dirty="0" err="1" smtClean="0"/>
              <a:t>los</a:t>
            </a:r>
            <a:r>
              <a:rPr lang="en-US" sz="2000" dirty="0" smtClean="0"/>
              <a:t> </a:t>
            </a:r>
            <a:r>
              <a:rPr lang="en-US" sz="2000" dirty="0" err="1" smtClean="0"/>
              <a:t>contactos</a:t>
            </a:r>
            <a:r>
              <a:rPr lang="en-US" sz="2000" dirty="0" smtClean="0"/>
              <a:t> de </a:t>
            </a:r>
            <a:r>
              <a:rPr lang="en-US" sz="2000" dirty="0" err="1" smtClean="0"/>
              <a:t>salida</a:t>
            </a:r>
            <a:r>
              <a:rPr lang="en-US" sz="2000" dirty="0" smtClean="0"/>
              <a:t> </a:t>
            </a:r>
            <a:r>
              <a:rPr lang="en-US" sz="2000" dirty="0" err="1" smtClean="0"/>
              <a:t>mediante</a:t>
            </a:r>
            <a:r>
              <a:rPr lang="en-US" sz="2000" dirty="0" smtClean="0"/>
              <a:t> </a:t>
            </a:r>
            <a:r>
              <a:rPr lang="en-US" sz="2000" dirty="0" err="1" smtClean="0"/>
              <a:t>circuitos</a:t>
            </a:r>
            <a:r>
              <a:rPr lang="en-US" sz="2000" dirty="0" smtClean="0"/>
              <a:t> </a:t>
            </a:r>
            <a:r>
              <a:rPr lang="en-US" sz="2000" dirty="0" err="1" smtClean="0"/>
              <a:t>seguidores</a:t>
            </a:r>
            <a:r>
              <a:rPr lang="en-US" sz="2000" dirty="0" smtClean="0"/>
              <a:t> de </a:t>
            </a:r>
            <a:r>
              <a:rPr lang="en-US" sz="2000" dirty="0" err="1" smtClean="0"/>
              <a:t>contacto</a:t>
            </a:r>
            <a:r>
              <a:rPr lang="en-US" sz="2000" dirty="0" smtClean="0"/>
              <a:t>.</a:t>
            </a:r>
          </a:p>
          <a:p>
            <a:pPr algn="just"/>
            <a:r>
              <a:rPr lang="en-US" sz="2000" dirty="0" smtClean="0"/>
              <a:t>Se </a:t>
            </a:r>
            <a:r>
              <a:rPr lang="en-US" sz="2000" dirty="0" err="1" smtClean="0"/>
              <a:t>aplican</a:t>
            </a:r>
            <a:r>
              <a:rPr lang="en-US" sz="2000" dirty="0" smtClean="0"/>
              <a:t> </a:t>
            </a:r>
            <a:r>
              <a:rPr lang="en-US" sz="2000" dirty="0" err="1" smtClean="0"/>
              <a:t>niveles</a:t>
            </a:r>
            <a:r>
              <a:rPr lang="en-US" sz="2000" dirty="0" smtClean="0"/>
              <a:t> de </a:t>
            </a:r>
            <a:r>
              <a:rPr lang="en-US" sz="2000" dirty="0" err="1" smtClean="0"/>
              <a:t>vibración</a:t>
            </a:r>
            <a:r>
              <a:rPr lang="en-US" sz="2000" dirty="0" smtClean="0"/>
              <a:t> de 1g, </a:t>
            </a:r>
            <a:r>
              <a:rPr lang="en-US" sz="2000" dirty="0" err="1" smtClean="0"/>
              <a:t>sobre</a:t>
            </a:r>
            <a:r>
              <a:rPr lang="en-US" sz="2000" dirty="0" smtClean="0"/>
              <a:t> un </a:t>
            </a:r>
            <a:r>
              <a:rPr lang="en-US" sz="2000" dirty="0" err="1" smtClean="0"/>
              <a:t>barrido</a:t>
            </a:r>
            <a:r>
              <a:rPr lang="en-US" sz="2000" dirty="0" smtClean="0"/>
              <a:t> de </a:t>
            </a:r>
            <a:r>
              <a:rPr lang="en-US" sz="2000" dirty="0" err="1" smtClean="0"/>
              <a:t>frecuencia</a:t>
            </a:r>
            <a:r>
              <a:rPr lang="en-US" sz="2000" dirty="0" smtClean="0"/>
              <a:t> de 10Hz-150Hz. Las </a:t>
            </a:r>
            <a:r>
              <a:rPr lang="en-US" sz="2000" dirty="0" err="1" smtClean="0"/>
              <a:t>pruebas</a:t>
            </a:r>
            <a:r>
              <a:rPr lang="en-US" sz="2000" dirty="0" smtClean="0"/>
              <a:t> </a:t>
            </a:r>
            <a:r>
              <a:rPr lang="en-US" sz="2000" dirty="0" err="1" smtClean="0"/>
              <a:t>sísmicas</a:t>
            </a:r>
            <a:r>
              <a:rPr lang="en-US" sz="2000" dirty="0" smtClean="0"/>
              <a:t> </a:t>
            </a:r>
            <a:r>
              <a:rPr lang="en-US" sz="2000" dirty="0" err="1" smtClean="0"/>
              <a:t>usan</a:t>
            </a:r>
            <a:r>
              <a:rPr lang="en-US" sz="2000" dirty="0" smtClean="0"/>
              <a:t> </a:t>
            </a:r>
            <a:r>
              <a:rPr lang="en-US" sz="2000" dirty="0" err="1" smtClean="0"/>
              <a:t>excitación</a:t>
            </a:r>
            <a:r>
              <a:rPr lang="en-US" sz="2000" dirty="0" smtClean="0"/>
              <a:t> </a:t>
            </a:r>
            <a:r>
              <a:rPr lang="en-US" sz="2000" dirty="0" err="1" smtClean="0"/>
              <a:t>en</a:t>
            </a:r>
            <a:r>
              <a:rPr lang="en-US" sz="2000" dirty="0" smtClean="0"/>
              <a:t> un solo </a:t>
            </a:r>
            <a:r>
              <a:rPr lang="en-US" sz="2000" dirty="0" err="1" smtClean="0"/>
              <a:t>eje</a:t>
            </a:r>
            <a:r>
              <a:rPr lang="en-US" sz="2000" dirty="0" smtClean="0"/>
              <a:t>, </a:t>
            </a:r>
            <a:r>
              <a:rPr lang="en-US" sz="2000" dirty="0" err="1" smtClean="0"/>
              <a:t>utilizando</a:t>
            </a:r>
            <a:r>
              <a:rPr lang="en-US" sz="2000" dirty="0" smtClean="0"/>
              <a:t> </a:t>
            </a:r>
            <a:r>
              <a:rPr lang="en-US" sz="2000" dirty="0" err="1" smtClean="0"/>
              <a:t>una</a:t>
            </a:r>
            <a:r>
              <a:rPr lang="en-US" sz="2000" dirty="0" smtClean="0"/>
              <a:t> </a:t>
            </a:r>
            <a:r>
              <a:rPr lang="en-US" sz="2000" dirty="0" err="1" smtClean="0"/>
              <a:t>frecuencia</a:t>
            </a:r>
            <a:r>
              <a:rPr lang="en-US" sz="2000" dirty="0" smtClean="0"/>
              <a:t> de </a:t>
            </a:r>
            <a:r>
              <a:rPr lang="en-US" sz="2000" dirty="0" err="1" smtClean="0"/>
              <a:t>prueba</a:t>
            </a:r>
            <a:r>
              <a:rPr lang="en-US" sz="2000" dirty="0" smtClean="0"/>
              <a:t> de 35 Hz y </a:t>
            </a:r>
            <a:r>
              <a:rPr lang="en-US" sz="2000" dirty="0" err="1" smtClean="0"/>
              <a:t>máximos</a:t>
            </a:r>
            <a:r>
              <a:rPr lang="en-US" sz="2000" dirty="0" smtClean="0"/>
              <a:t> </a:t>
            </a:r>
            <a:r>
              <a:rPr lang="en-US" sz="2000" dirty="0" err="1" smtClean="0"/>
              <a:t>desplazamientos</a:t>
            </a:r>
            <a:r>
              <a:rPr lang="en-US" sz="2000" dirty="0" smtClean="0"/>
              <a:t> de 7,5 mm y 3,5 mm </a:t>
            </a:r>
            <a:r>
              <a:rPr lang="en-US" sz="2000" dirty="0" err="1" smtClean="0"/>
              <a:t>en</a:t>
            </a:r>
            <a:r>
              <a:rPr lang="en-US" sz="2000" dirty="0" smtClean="0"/>
              <a:t> </a:t>
            </a:r>
            <a:r>
              <a:rPr lang="en-US" sz="2000" dirty="0" err="1" smtClean="0"/>
              <a:t>los</a:t>
            </a:r>
            <a:r>
              <a:rPr lang="en-US" sz="2000" dirty="0" smtClean="0"/>
              <a:t> </a:t>
            </a:r>
            <a:r>
              <a:rPr lang="en-US" sz="2000" dirty="0" err="1" smtClean="0"/>
              <a:t>ejes</a:t>
            </a:r>
            <a:r>
              <a:rPr lang="en-US" sz="2000" dirty="0" smtClean="0"/>
              <a:t> x e y, </a:t>
            </a:r>
            <a:r>
              <a:rPr lang="en-US" sz="2000" dirty="0" err="1" smtClean="0"/>
              <a:t>respectivamente</a:t>
            </a:r>
            <a:r>
              <a:rPr lang="en-US" sz="2000" dirty="0" smtClean="0"/>
              <a:t>, </a:t>
            </a:r>
            <a:r>
              <a:rPr lang="en-US" sz="2000" dirty="0" err="1" smtClean="0"/>
              <a:t>por</a:t>
            </a:r>
            <a:r>
              <a:rPr lang="en-US" sz="2000" dirty="0" smtClean="0"/>
              <a:t> </a:t>
            </a:r>
            <a:r>
              <a:rPr lang="en-US" sz="2000" dirty="0" err="1" smtClean="0"/>
              <a:t>debajo</a:t>
            </a:r>
            <a:r>
              <a:rPr lang="en-US" sz="2000" dirty="0" smtClean="0"/>
              <a:t> de la </a:t>
            </a:r>
            <a:r>
              <a:rPr lang="en-US" sz="2000" dirty="0" err="1" smtClean="0"/>
              <a:t>frecuencia</a:t>
            </a:r>
            <a:r>
              <a:rPr lang="en-US" sz="2000" dirty="0" smtClean="0"/>
              <a:t> de </a:t>
            </a:r>
            <a:r>
              <a:rPr lang="en-US" sz="2000" dirty="0" err="1" smtClean="0"/>
              <a:t>cruce</a:t>
            </a:r>
            <a:r>
              <a:rPr lang="en-US" sz="2000" dirty="0" smtClean="0"/>
              <a:t>.</a:t>
            </a:r>
          </a:p>
          <a:p>
            <a:pPr algn="just"/>
            <a:r>
              <a:rPr lang="en-US" sz="2000" dirty="0" smtClean="0"/>
              <a:t>La </a:t>
            </a:r>
            <a:r>
              <a:rPr lang="en-US" sz="2000" dirty="0" err="1" smtClean="0"/>
              <a:t>segunda</a:t>
            </a:r>
            <a:r>
              <a:rPr lang="en-US" sz="2000" dirty="0" smtClean="0"/>
              <a:t> </a:t>
            </a:r>
            <a:r>
              <a:rPr lang="en-US" sz="2000" dirty="0" err="1" smtClean="0"/>
              <a:t>categoría</a:t>
            </a:r>
            <a:r>
              <a:rPr lang="en-US" sz="2000" dirty="0" smtClean="0"/>
              <a:t> </a:t>
            </a:r>
            <a:r>
              <a:rPr lang="en-US" sz="2000" dirty="0" err="1" smtClean="0"/>
              <a:t>comprende</a:t>
            </a:r>
            <a:r>
              <a:rPr lang="en-US" sz="2000" dirty="0" smtClean="0"/>
              <a:t> la </a:t>
            </a:r>
            <a:r>
              <a:rPr lang="en-US" sz="2000" dirty="0" err="1" smtClean="0"/>
              <a:t>resistencia</a:t>
            </a:r>
            <a:r>
              <a:rPr lang="en-US" sz="2000" dirty="0" smtClean="0"/>
              <a:t> a las </a:t>
            </a:r>
            <a:r>
              <a:rPr lang="en-US" sz="2000" dirty="0" err="1" smtClean="0"/>
              <a:t>vibraciones</a:t>
            </a:r>
            <a:r>
              <a:rPr lang="en-US" sz="2000" dirty="0" smtClean="0"/>
              <a:t>, la </a:t>
            </a:r>
            <a:r>
              <a:rPr lang="en-US" sz="2000" dirty="0" err="1" smtClean="0"/>
              <a:t>resistencia</a:t>
            </a:r>
            <a:r>
              <a:rPr lang="en-US" sz="2000" dirty="0" smtClean="0"/>
              <a:t> a </a:t>
            </a:r>
            <a:r>
              <a:rPr lang="en-US" sz="2000" dirty="0" err="1" smtClean="0"/>
              <a:t>los</a:t>
            </a:r>
            <a:r>
              <a:rPr lang="en-US" sz="2000" dirty="0" smtClean="0"/>
              <a:t> </a:t>
            </a:r>
            <a:r>
              <a:rPr lang="en-US" sz="2000" dirty="0" err="1" smtClean="0"/>
              <a:t>impactos</a:t>
            </a:r>
            <a:r>
              <a:rPr lang="en-US" sz="2000" dirty="0" smtClean="0"/>
              <a:t> y las </a:t>
            </a:r>
            <a:r>
              <a:rPr lang="en-US" sz="2000" dirty="0" err="1" smtClean="0"/>
              <a:t>pruebas</a:t>
            </a:r>
            <a:r>
              <a:rPr lang="en-US" sz="2000" dirty="0" smtClean="0"/>
              <a:t> de </a:t>
            </a:r>
            <a:r>
              <a:rPr lang="en-US" sz="2000" dirty="0" err="1" smtClean="0"/>
              <a:t>impacto</a:t>
            </a:r>
            <a:r>
              <a:rPr lang="en-US" sz="2000" dirty="0" smtClean="0"/>
              <a:t>. </a:t>
            </a:r>
            <a:r>
              <a:rPr lang="en-US" sz="2000" dirty="0" err="1" smtClean="0"/>
              <a:t>Modelan</a:t>
            </a:r>
            <a:r>
              <a:rPr lang="en-US" sz="2000" dirty="0" smtClean="0"/>
              <a:t> </a:t>
            </a:r>
            <a:r>
              <a:rPr lang="en-US" sz="2000" dirty="0" err="1" smtClean="0"/>
              <a:t>los</a:t>
            </a:r>
            <a:r>
              <a:rPr lang="en-US" sz="2000" dirty="0" smtClean="0"/>
              <a:t> </a:t>
            </a:r>
            <a:r>
              <a:rPr lang="en-US" sz="2000" dirty="0" err="1" smtClean="0"/>
              <a:t>efectos</a:t>
            </a:r>
            <a:r>
              <a:rPr lang="en-US" sz="2000" dirty="0" smtClean="0"/>
              <a:t> de </a:t>
            </a:r>
            <a:r>
              <a:rPr lang="en-US" sz="2000" dirty="0" err="1" smtClean="0"/>
              <a:t>impacto</a:t>
            </a:r>
            <a:r>
              <a:rPr lang="en-US" sz="2000" dirty="0" smtClean="0"/>
              <a:t> y </a:t>
            </a:r>
            <a:r>
              <a:rPr lang="en-US" sz="2000" dirty="0" err="1" smtClean="0"/>
              <a:t>vibración</a:t>
            </a:r>
            <a:r>
              <a:rPr lang="en-US" sz="2000" dirty="0" smtClean="0"/>
              <a:t> a largo </a:t>
            </a:r>
            <a:r>
              <a:rPr lang="en-US" sz="2000" dirty="0" err="1" smtClean="0"/>
              <a:t>plazo</a:t>
            </a:r>
            <a:r>
              <a:rPr lang="en-US" sz="2000" dirty="0" smtClean="0"/>
              <a:t> que </a:t>
            </a:r>
            <a:r>
              <a:rPr lang="en-US" sz="2000" dirty="0" err="1" smtClean="0"/>
              <a:t>podrían</a:t>
            </a:r>
            <a:r>
              <a:rPr lang="en-US" sz="2000" dirty="0" smtClean="0"/>
              <a:t> </a:t>
            </a:r>
            <a:r>
              <a:rPr lang="en-US" sz="2000" dirty="0" err="1" smtClean="0"/>
              <a:t>ocurrir</a:t>
            </a:r>
            <a:r>
              <a:rPr lang="en-US" sz="2000" dirty="0" smtClean="0"/>
              <a:t> </a:t>
            </a:r>
            <a:r>
              <a:rPr lang="en-US" sz="2000" dirty="0" err="1" smtClean="0"/>
              <a:t>durante</a:t>
            </a:r>
            <a:r>
              <a:rPr lang="en-US" sz="2000" dirty="0" smtClean="0"/>
              <a:t> el </a:t>
            </a:r>
            <a:r>
              <a:rPr lang="en-US" sz="2000" dirty="0" err="1" smtClean="0"/>
              <a:t>transporte</a:t>
            </a:r>
            <a:r>
              <a:rPr lang="en-US" sz="2000" dirty="0" smtClean="0"/>
              <a:t> </a:t>
            </a:r>
            <a:r>
              <a:rPr lang="en-US" sz="2000" dirty="0" err="1" smtClean="0"/>
              <a:t>Estas</a:t>
            </a:r>
            <a:r>
              <a:rPr lang="en-US" sz="2000" dirty="0" smtClean="0"/>
              <a:t> </a:t>
            </a:r>
            <a:r>
              <a:rPr lang="en-US" sz="2000" dirty="0" err="1" smtClean="0"/>
              <a:t>pruebas</a:t>
            </a:r>
            <a:r>
              <a:rPr lang="en-US" sz="2000" dirty="0" smtClean="0"/>
              <a:t> se </a:t>
            </a:r>
            <a:r>
              <a:rPr lang="en-US" sz="2000" dirty="0" err="1" smtClean="0"/>
              <a:t>completan</a:t>
            </a:r>
            <a:r>
              <a:rPr lang="en-US" sz="2000" dirty="0" smtClean="0"/>
              <a:t> con el </a:t>
            </a:r>
            <a:r>
              <a:rPr lang="en-US" sz="2000" dirty="0" err="1" smtClean="0"/>
              <a:t>producto</a:t>
            </a:r>
            <a:r>
              <a:rPr lang="en-US" sz="2000" dirty="0" smtClean="0"/>
              <a:t> </a:t>
            </a:r>
            <a:r>
              <a:rPr lang="en-US" sz="2000" dirty="0" err="1" smtClean="0"/>
              <a:t>desenergizado</a:t>
            </a:r>
            <a:r>
              <a:rPr lang="en-US" sz="2000" dirty="0" smtClean="0"/>
              <a:t>. </a:t>
            </a:r>
            <a:r>
              <a:rPr lang="en-US" sz="2000" dirty="0" err="1" smtClean="0"/>
              <a:t>Después</a:t>
            </a:r>
            <a:r>
              <a:rPr lang="en-US" sz="2000" dirty="0" smtClean="0"/>
              <a:t> de </a:t>
            </a:r>
            <a:r>
              <a:rPr lang="en-US" sz="2000" dirty="0" err="1" smtClean="0"/>
              <a:t>estas</a:t>
            </a:r>
            <a:r>
              <a:rPr lang="en-US" sz="2000" dirty="0" smtClean="0"/>
              <a:t> </a:t>
            </a:r>
            <a:r>
              <a:rPr lang="en-US" sz="2000" dirty="0" err="1" smtClean="0"/>
              <a:t>pruebas</a:t>
            </a:r>
            <a:r>
              <a:rPr lang="en-US" sz="2000" dirty="0" smtClean="0"/>
              <a:t>, el </a:t>
            </a:r>
            <a:r>
              <a:rPr lang="en-US" sz="2000" dirty="0" err="1" smtClean="0"/>
              <a:t>producto</a:t>
            </a:r>
            <a:r>
              <a:rPr lang="en-US" sz="2000" dirty="0" smtClean="0"/>
              <a:t> </a:t>
            </a:r>
            <a:r>
              <a:rPr lang="en-US" sz="2000" dirty="0" err="1" smtClean="0"/>
              <a:t>aun</a:t>
            </a:r>
            <a:r>
              <a:rPr lang="en-US" sz="2000" dirty="0" smtClean="0"/>
              <a:t> </a:t>
            </a:r>
            <a:r>
              <a:rPr lang="en-US" sz="2000" dirty="0" err="1" smtClean="0"/>
              <a:t>debe</a:t>
            </a:r>
            <a:r>
              <a:rPr lang="en-US" sz="2000" dirty="0" smtClean="0"/>
              <a:t> </a:t>
            </a:r>
            <a:r>
              <a:rPr lang="en-US" sz="2000" dirty="0" err="1" smtClean="0"/>
              <a:t>funcionar</a:t>
            </a:r>
            <a:r>
              <a:rPr lang="en-US" sz="2000" dirty="0" smtClean="0"/>
              <a:t> </a:t>
            </a:r>
            <a:r>
              <a:rPr lang="en-US" sz="2000" dirty="0" err="1" smtClean="0"/>
              <a:t>dentro</a:t>
            </a:r>
            <a:r>
              <a:rPr lang="en-US" sz="2000" dirty="0" smtClean="0"/>
              <a:t> de </a:t>
            </a:r>
            <a:r>
              <a:rPr lang="en-US" sz="2000" dirty="0" err="1" smtClean="0"/>
              <a:t>sus</a:t>
            </a:r>
            <a:r>
              <a:rPr lang="en-US" sz="2000" dirty="0" smtClean="0"/>
              <a:t> </a:t>
            </a:r>
            <a:r>
              <a:rPr lang="en-US" sz="2000" dirty="0" err="1" smtClean="0"/>
              <a:t>especificaciones</a:t>
            </a:r>
            <a:r>
              <a:rPr lang="en-US" sz="2000" dirty="0" smtClean="0"/>
              <a:t> y no </a:t>
            </a:r>
            <a:r>
              <a:rPr lang="en-US" sz="2000" dirty="0" err="1" smtClean="0"/>
              <a:t>mostrar</a:t>
            </a:r>
            <a:r>
              <a:rPr lang="en-US" sz="2000" dirty="0" smtClean="0"/>
              <a:t> </a:t>
            </a:r>
            <a:r>
              <a:rPr lang="en-US" sz="2000" dirty="0" err="1" smtClean="0"/>
              <a:t>signos</a:t>
            </a:r>
            <a:r>
              <a:rPr lang="en-US" sz="2000" dirty="0" smtClean="0"/>
              <a:t> de </a:t>
            </a:r>
            <a:r>
              <a:rPr lang="en-US" sz="2000" dirty="0" err="1" smtClean="0"/>
              <a:t>danos</a:t>
            </a:r>
            <a:r>
              <a:rPr lang="en-US" sz="2000" dirty="0" smtClean="0"/>
              <a:t> </a:t>
            </a:r>
            <a:r>
              <a:rPr lang="en-US" sz="2000" dirty="0" err="1" smtClean="0"/>
              <a:t>mecanicos</a:t>
            </a:r>
            <a:r>
              <a:rPr lang="en-US" sz="2000" dirty="0" smtClean="0"/>
              <a:t> </a:t>
            </a:r>
            <a:r>
              <a:rPr lang="en-US" sz="2000" dirty="0" err="1" smtClean="0"/>
              <a:t>permanentes</a:t>
            </a:r>
            <a:r>
              <a:rPr lang="en-US" sz="2000" dirty="0" smtClean="0"/>
              <a:t>. La forma de </a:t>
            </a:r>
            <a:r>
              <a:rPr lang="en-US" sz="2000" dirty="0" err="1" smtClean="0"/>
              <a:t>onda</a:t>
            </a:r>
            <a:r>
              <a:rPr lang="en-US" sz="2000" dirty="0" smtClean="0"/>
              <a:t> para la </a:t>
            </a:r>
            <a:r>
              <a:rPr lang="en-US" sz="2000" dirty="0" err="1" smtClean="0"/>
              <a:t>prueba</a:t>
            </a:r>
            <a:r>
              <a:rPr lang="en-US" sz="2000" dirty="0" smtClean="0"/>
              <a:t> de </a:t>
            </a:r>
            <a:r>
              <a:rPr lang="en-US" sz="2000" dirty="0" err="1" smtClean="0"/>
              <a:t>choque</a:t>
            </a:r>
            <a:r>
              <a:rPr lang="en-US" sz="2000" dirty="0" smtClean="0"/>
              <a:t>/bump se </a:t>
            </a:r>
            <a:r>
              <a:rPr lang="en-US" sz="2000" dirty="0" err="1" smtClean="0"/>
              <a:t>presenta</a:t>
            </a:r>
            <a:r>
              <a:rPr lang="en-US" sz="2000" dirty="0" smtClean="0"/>
              <a:t> </a:t>
            </a:r>
            <a:r>
              <a:rPr lang="en-US" sz="2000" dirty="0" err="1" smtClean="0"/>
              <a:t>en</a:t>
            </a:r>
            <a:r>
              <a:rPr lang="en-US" sz="2000" dirty="0" smtClean="0"/>
              <a:t> la </a:t>
            </a:r>
            <a:r>
              <a:rPr lang="en-US" sz="2000" dirty="0" err="1" smtClean="0"/>
              <a:t>Figura</a:t>
            </a:r>
            <a:r>
              <a:rPr lang="en-US" sz="2000" dirty="0" smtClean="0"/>
              <a:t> 10</a:t>
            </a:r>
            <a:endParaRPr lang="en-US" sz="2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upo 22"/>
          <p:cNvGrpSpPr/>
          <p:nvPr/>
        </p:nvGrpSpPr>
        <p:grpSpPr>
          <a:xfrm>
            <a:off x="3352799" y="152400"/>
            <a:ext cx="6172248" cy="3593682"/>
            <a:chOff x="5074415" y="968248"/>
            <a:chExt cx="3402750" cy="2704889"/>
          </a:xfrm>
        </p:grpSpPr>
        <p:grpSp>
          <p:nvGrpSpPr>
            <p:cNvPr id="2" name="object 2"/>
            <p:cNvGrpSpPr/>
            <p:nvPr/>
          </p:nvGrpSpPr>
          <p:grpSpPr>
            <a:xfrm>
              <a:off x="5399532" y="1076705"/>
              <a:ext cx="2909570" cy="1948180"/>
              <a:chOff x="2580132" y="1076705"/>
              <a:chExt cx="2909570" cy="1948180"/>
            </a:xfrm>
          </p:grpSpPr>
          <p:sp>
            <p:nvSpPr>
              <p:cNvPr id="3" name="object 3"/>
              <p:cNvSpPr/>
              <p:nvPr/>
            </p:nvSpPr>
            <p:spPr>
              <a:xfrm>
                <a:off x="2651760" y="1357134"/>
                <a:ext cx="2766060" cy="669925"/>
              </a:xfrm>
              <a:custGeom>
                <a:avLst/>
                <a:gdLst/>
                <a:ahLst/>
                <a:cxnLst/>
                <a:rect l="l" t="t" r="r" b="b"/>
                <a:pathLst>
                  <a:path w="2766060" h="669925">
                    <a:moveTo>
                      <a:pt x="2766060" y="657593"/>
                    </a:moveTo>
                    <a:lnTo>
                      <a:pt x="1587677" y="657593"/>
                    </a:lnTo>
                    <a:lnTo>
                      <a:pt x="1433322" y="5321"/>
                    </a:lnTo>
                    <a:lnTo>
                      <a:pt x="1427226" y="6540"/>
                    </a:lnTo>
                    <a:lnTo>
                      <a:pt x="1427226" y="0"/>
                    </a:lnTo>
                    <a:lnTo>
                      <a:pt x="1338072" y="0"/>
                    </a:lnTo>
                    <a:lnTo>
                      <a:pt x="1338072" y="6388"/>
                    </a:lnTo>
                    <a:lnTo>
                      <a:pt x="1332738" y="5321"/>
                    </a:lnTo>
                    <a:lnTo>
                      <a:pt x="1178369" y="657593"/>
                    </a:lnTo>
                    <a:lnTo>
                      <a:pt x="0" y="657593"/>
                    </a:lnTo>
                    <a:lnTo>
                      <a:pt x="0" y="669785"/>
                    </a:lnTo>
                    <a:lnTo>
                      <a:pt x="1183386" y="669785"/>
                    </a:lnTo>
                    <a:lnTo>
                      <a:pt x="1183386" y="663790"/>
                    </a:lnTo>
                    <a:lnTo>
                      <a:pt x="1188720" y="665213"/>
                    </a:lnTo>
                    <a:lnTo>
                      <a:pt x="1343075" y="12179"/>
                    </a:lnTo>
                    <a:lnTo>
                      <a:pt x="1422958" y="12179"/>
                    </a:lnTo>
                    <a:lnTo>
                      <a:pt x="1576578" y="665213"/>
                    </a:lnTo>
                    <a:lnTo>
                      <a:pt x="1583436" y="663498"/>
                    </a:lnTo>
                    <a:lnTo>
                      <a:pt x="1583436" y="669785"/>
                    </a:lnTo>
                    <a:lnTo>
                      <a:pt x="2766060" y="669785"/>
                    </a:lnTo>
                    <a:lnTo>
                      <a:pt x="2766060" y="657593"/>
                    </a:lnTo>
                    <a:close/>
                  </a:path>
                </a:pathLst>
              </a:custGeom>
              <a:solidFill>
                <a:srgbClr val="FF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" name="object 4"/>
              <p:cNvSpPr/>
              <p:nvPr/>
            </p:nvSpPr>
            <p:spPr>
              <a:xfrm>
                <a:off x="4264914" y="1901189"/>
                <a:ext cx="115316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153160">
                    <a:moveTo>
                      <a:pt x="0" y="0"/>
                    </a:moveTo>
                    <a:lnTo>
                      <a:pt x="1152906" y="0"/>
                    </a:lnTo>
                  </a:path>
                </a:pathLst>
              </a:custGeom>
              <a:ln w="12191">
                <a:solidFill>
                  <a:srgbClr val="7030A0"/>
                </a:solidFill>
                <a:prstDash val="sysDash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" name="object 5"/>
              <p:cNvSpPr/>
              <p:nvPr/>
            </p:nvSpPr>
            <p:spPr>
              <a:xfrm>
                <a:off x="4034790" y="1263395"/>
                <a:ext cx="235585" cy="632460"/>
              </a:xfrm>
              <a:custGeom>
                <a:avLst/>
                <a:gdLst/>
                <a:ahLst/>
                <a:cxnLst/>
                <a:rect l="l" t="t" r="r" b="b"/>
                <a:pathLst>
                  <a:path w="235585" h="632460">
                    <a:moveTo>
                      <a:pt x="6096" y="0"/>
                    </a:moveTo>
                    <a:lnTo>
                      <a:pt x="0" y="0"/>
                    </a:lnTo>
                    <a:lnTo>
                      <a:pt x="0" y="9144"/>
                    </a:lnTo>
                    <a:lnTo>
                      <a:pt x="6096" y="9906"/>
                    </a:lnTo>
                    <a:lnTo>
                      <a:pt x="40392" y="20431"/>
                    </a:lnTo>
                    <a:lnTo>
                      <a:pt x="98762" y="70261"/>
                    </a:lnTo>
                    <a:lnTo>
                      <a:pt x="123134" y="106880"/>
                    </a:lnTo>
                    <a:lnTo>
                      <a:pt x="144497" y="149512"/>
                    </a:lnTo>
                    <a:lnTo>
                      <a:pt x="163001" y="196814"/>
                    </a:lnTo>
                    <a:lnTo>
                      <a:pt x="178795" y="247443"/>
                    </a:lnTo>
                    <a:lnTo>
                      <a:pt x="192029" y="300057"/>
                    </a:lnTo>
                    <a:lnTo>
                      <a:pt x="202852" y="353312"/>
                    </a:lnTo>
                    <a:lnTo>
                      <a:pt x="211415" y="405866"/>
                    </a:lnTo>
                    <a:lnTo>
                      <a:pt x="217866" y="456376"/>
                    </a:lnTo>
                    <a:lnTo>
                      <a:pt x="222356" y="503500"/>
                    </a:lnTo>
                    <a:lnTo>
                      <a:pt x="225034" y="545894"/>
                    </a:lnTo>
                    <a:lnTo>
                      <a:pt x="226049" y="582216"/>
                    </a:lnTo>
                    <a:lnTo>
                      <a:pt x="225552" y="611124"/>
                    </a:lnTo>
                    <a:lnTo>
                      <a:pt x="225552" y="632460"/>
                    </a:lnTo>
                    <a:lnTo>
                      <a:pt x="234696" y="632460"/>
                    </a:lnTo>
                    <a:lnTo>
                      <a:pt x="234991" y="580723"/>
                    </a:lnTo>
                    <a:lnTo>
                      <a:pt x="231061" y="499581"/>
                    </a:lnTo>
                    <a:lnTo>
                      <a:pt x="226479" y="451492"/>
                    </a:lnTo>
                    <a:lnTo>
                      <a:pt x="219916" y="400157"/>
                    </a:lnTo>
                    <a:lnTo>
                      <a:pt x="211192" y="346903"/>
                    </a:lnTo>
                    <a:lnTo>
                      <a:pt x="200130" y="293055"/>
                    </a:lnTo>
                    <a:lnTo>
                      <a:pt x="186552" y="239940"/>
                    </a:lnTo>
                    <a:lnTo>
                      <a:pt x="170280" y="188883"/>
                    </a:lnTo>
                    <a:lnTo>
                      <a:pt x="151135" y="141209"/>
                    </a:lnTo>
                    <a:lnTo>
                      <a:pt x="128940" y="98245"/>
                    </a:lnTo>
                    <a:lnTo>
                      <a:pt x="103517" y="61317"/>
                    </a:lnTo>
                    <a:lnTo>
                      <a:pt x="74687" y="31749"/>
                    </a:lnTo>
                    <a:lnTo>
                      <a:pt x="42273" y="10868"/>
                    </a:lnTo>
                    <a:lnTo>
                      <a:pt x="6096" y="0"/>
                    </a:lnTo>
                    <a:close/>
                  </a:path>
                </a:pathLst>
              </a:custGeom>
              <a:solidFill>
                <a:srgbClr val="7030A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" name="object 6"/>
              <p:cNvSpPr/>
              <p:nvPr/>
            </p:nvSpPr>
            <p:spPr>
              <a:xfrm>
                <a:off x="2651760" y="1901189"/>
                <a:ext cx="115316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153160">
                    <a:moveTo>
                      <a:pt x="0" y="0"/>
                    </a:moveTo>
                    <a:lnTo>
                      <a:pt x="1152906" y="0"/>
                    </a:lnTo>
                  </a:path>
                </a:pathLst>
              </a:custGeom>
              <a:ln w="12191">
                <a:solidFill>
                  <a:srgbClr val="7030A0"/>
                </a:solidFill>
                <a:prstDash val="sysDash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" name="object 7"/>
              <p:cNvSpPr/>
              <p:nvPr/>
            </p:nvSpPr>
            <p:spPr>
              <a:xfrm>
                <a:off x="3799798" y="1263395"/>
                <a:ext cx="235585" cy="632460"/>
              </a:xfrm>
              <a:custGeom>
                <a:avLst/>
                <a:gdLst/>
                <a:ahLst/>
                <a:cxnLst/>
                <a:rect l="l" t="t" r="r" b="b"/>
                <a:pathLst>
                  <a:path w="235585" h="632460">
                    <a:moveTo>
                      <a:pt x="234991" y="0"/>
                    </a:moveTo>
                    <a:lnTo>
                      <a:pt x="228895" y="0"/>
                    </a:lnTo>
                    <a:lnTo>
                      <a:pt x="192718" y="10868"/>
                    </a:lnTo>
                    <a:lnTo>
                      <a:pt x="160304" y="31749"/>
                    </a:lnTo>
                    <a:lnTo>
                      <a:pt x="131474" y="61317"/>
                    </a:lnTo>
                    <a:lnTo>
                      <a:pt x="106050" y="98245"/>
                    </a:lnTo>
                    <a:lnTo>
                      <a:pt x="83855" y="141209"/>
                    </a:lnTo>
                    <a:lnTo>
                      <a:pt x="64711" y="188883"/>
                    </a:lnTo>
                    <a:lnTo>
                      <a:pt x="48439" y="239940"/>
                    </a:lnTo>
                    <a:lnTo>
                      <a:pt x="34861" y="293055"/>
                    </a:lnTo>
                    <a:lnTo>
                      <a:pt x="23799" y="346903"/>
                    </a:lnTo>
                    <a:lnTo>
                      <a:pt x="15075" y="400157"/>
                    </a:lnTo>
                    <a:lnTo>
                      <a:pt x="8511" y="451492"/>
                    </a:lnTo>
                    <a:lnTo>
                      <a:pt x="3930" y="499581"/>
                    </a:lnTo>
                    <a:lnTo>
                      <a:pt x="1152" y="543100"/>
                    </a:lnTo>
                    <a:lnTo>
                      <a:pt x="0" y="580723"/>
                    </a:lnTo>
                    <a:lnTo>
                      <a:pt x="295" y="632460"/>
                    </a:lnTo>
                    <a:lnTo>
                      <a:pt x="9439" y="632460"/>
                    </a:lnTo>
                    <a:lnTo>
                      <a:pt x="9439" y="611124"/>
                    </a:lnTo>
                    <a:lnTo>
                      <a:pt x="8975" y="582260"/>
                    </a:lnTo>
                    <a:lnTo>
                      <a:pt x="10017" y="545963"/>
                    </a:lnTo>
                    <a:lnTo>
                      <a:pt x="12718" y="503579"/>
                    </a:lnTo>
                    <a:lnTo>
                      <a:pt x="17225" y="456453"/>
                    </a:lnTo>
                    <a:lnTo>
                      <a:pt x="23689" y="405931"/>
                    </a:lnTo>
                    <a:lnTo>
                      <a:pt x="32259" y="353358"/>
                    </a:lnTo>
                    <a:lnTo>
                      <a:pt x="43086" y="300079"/>
                    </a:lnTo>
                    <a:lnTo>
                      <a:pt x="56318" y="247440"/>
                    </a:lnTo>
                    <a:lnTo>
                      <a:pt x="72107" y="196787"/>
                    </a:lnTo>
                    <a:lnTo>
                      <a:pt x="90601" y="149464"/>
                    </a:lnTo>
                    <a:lnTo>
                      <a:pt x="111950" y="106818"/>
                    </a:lnTo>
                    <a:lnTo>
                      <a:pt x="136304" y="70194"/>
                    </a:lnTo>
                    <a:lnTo>
                      <a:pt x="163813" y="40936"/>
                    </a:lnTo>
                    <a:lnTo>
                      <a:pt x="228895" y="9906"/>
                    </a:lnTo>
                    <a:lnTo>
                      <a:pt x="234991" y="9144"/>
                    </a:lnTo>
                    <a:lnTo>
                      <a:pt x="234991" y="0"/>
                    </a:lnTo>
                    <a:close/>
                  </a:path>
                </a:pathLst>
              </a:custGeom>
              <a:solidFill>
                <a:srgbClr val="7030A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" name="object 8"/>
              <p:cNvSpPr/>
              <p:nvPr/>
            </p:nvSpPr>
            <p:spPr>
              <a:xfrm>
                <a:off x="2580132" y="1106423"/>
                <a:ext cx="2909570" cy="683260"/>
              </a:xfrm>
              <a:custGeom>
                <a:avLst/>
                <a:gdLst/>
                <a:ahLst/>
                <a:cxnLst/>
                <a:rect l="l" t="t" r="r" b="b"/>
                <a:pathLst>
                  <a:path w="2909570" h="683260">
                    <a:moveTo>
                      <a:pt x="2909316" y="670560"/>
                    </a:moveTo>
                    <a:lnTo>
                      <a:pt x="1702308" y="670560"/>
                    </a:lnTo>
                    <a:lnTo>
                      <a:pt x="1702308" y="648462"/>
                    </a:lnTo>
                    <a:lnTo>
                      <a:pt x="1702790" y="619302"/>
                    </a:lnTo>
                    <a:lnTo>
                      <a:pt x="1701914" y="583095"/>
                    </a:lnTo>
                    <a:lnTo>
                      <a:pt x="1699514" y="541032"/>
                    </a:lnTo>
                    <a:lnTo>
                      <a:pt x="1695450" y="494284"/>
                    </a:lnTo>
                    <a:lnTo>
                      <a:pt x="1689569" y="444042"/>
                    </a:lnTo>
                    <a:lnTo>
                      <a:pt x="1681708" y="391502"/>
                    </a:lnTo>
                    <a:lnTo>
                      <a:pt x="1671726" y="337832"/>
                    </a:lnTo>
                    <a:lnTo>
                      <a:pt x="1659445" y="284238"/>
                    </a:lnTo>
                    <a:lnTo>
                      <a:pt x="1644738" y="231889"/>
                    </a:lnTo>
                    <a:lnTo>
                      <a:pt x="1627441" y="181978"/>
                    </a:lnTo>
                    <a:lnTo>
                      <a:pt x="1607413" y="135674"/>
                    </a:lnTo>
                    <a:lnTo>
                      <a:pt x="1584477" y="94195"/>
                    </a:lnTo>
                    <a:lnTo>
                      <a:pt x="1558505" y="58699"/>
                    </a:lnTo>
                    <a:lnTo>
                      <a:pt x="1529321" y="30378"/>
                    </a:lnTo>
                    <a:lnTo>
                      <a:pt x="1496783" y="10414"/>
                    </a:lnTo>
                    <a:lnTo>
                      <a:pt x="1460754" y="0"/>
                    </a:lnTo>
                    <a:lnTo>
                      <a:pt x="1454658" y="0"/>
                    </a:lnTo>
                    <a:lnTo>
                      <a:pt x="1454277" y="6096"/>
                    </a:lnTo>
                    <a:lnTo>
                      <a:pt x="1453896" y="0"/>
                    </a:lnTo>
                    <a:lnTo>
                      <a:pt x="1447800" y="0"/>
                    </a:lnTo>
                    <a:lnTo>
                      <a:pt x="1411846" y="10274"/>
                    </a:lnTo>
                    <a:lnTo>
                      <a:pt x="1350264" y="58445"/>
                    </a:lnTo>
                    <a:lnTo>
                      <a:pt x="1324317" y="93954"/>
                    </a:lnTo>
                    <a:lnTo>
                      <a:pt x="1301419" y="135496"/>
                    </a:lnTo>
                    <a:lnTo>
                      <a:pt x="1281391" y="181864"/>
                    </a:lnTo>
                    <a:lnTo>
                      <a:pt x="1264107" y="231876"/>
                    </a:lnTo>
                    <a:lnTo>
                      <a:pt x="1249387" y="284314"/>
                    </a:lnTo>
                    <a:lnTo>
                      <a:pt x="1237094" y="338010"/>
                    </a:lnTo>
                    <a:lnTo>
                      <a:pt x="1227086" y="391756"/>
                    </a:lnTo>
                    <a:lnTo>
                      <a:pt x="1219187" y="444360"/>
                    </a:lnTo>
                    <a:lnTo>
                      <a:pt x="1213269" y="494639"/>
                    </a:lnTo>
                    <a:lnTo>
                      <a:pt x="1209167" y="541375"/>
                    </a:lnTo>
                    <a:lnTo>
                      <a:pt x="1206728" y="583387"/>
                    </a:lnTo>
                    <a:lnTo>
                      <a:pt x="1205801" y="619480"/>
                    </a:lnTo>
                    <a:lnTo>
                      <a:pt x="1206246" y="648462"/>
                    </a:lnTo>
                    <a:lnTo>
                      <a:pt x="1206246" y="670560"/>
                    </a:lnTo>
                    <a:lnTo>
                      <a:pt x="0" y="670560"/>
                    </a:lnTo>
                    <a:lnTo>
                      <a:pt x="0" y="682752"/>
                    </a:lnTo>
                    <a:lnTo>
                      <a:pt x="1213104" y="682752"/>
                    </a:lnTo>
                    <a:lnTo>
                      <a:pt x="1213104" y="671322"/>
                    </a:lnTo>
                    <a:lnTo>
                      <a:pt x="1218438" y="671322"/>
                    </a:lnTo>
                    <a:lnTo>
                      <a:pt x="1218438" y="648462"/>
                    </a:lnTo>
                    <a:lnTo>
                      <a:pt x="1217879" y="620649"/>
                    </a:lnTo>
                    <a:lnTo>
                      <a:pt x="1218692" y="585749"/>
                    </a:lnTo>
                    <a:lnTo>
                      <a:pt x="1220978" y="544931"/>
                    </a:lnTo>
                    <a:lnTo>
                      <a:pt x="1224889" y="499389"/>
                    </a:lnTo>
                    <a:lnTo>
                      <a:pt x="1230566" y="450278"/>
                    </a:lnTo>
                    <a:lnTo>
                      <a:pt x="1238148" y="398805"/>
                    </a:lnTo>
                    <a:lnTo>
                      <a:pt x="1247762" y="346125"/>
                    </a:lnTo>
                    <a:lnTo>
                      <a:pt x="1259547" y="293420"/>
                    </a:lnTo>
                    <a:lnTo>
                      <a:pt x="1273644" y="241871"/>
                    </a:lnTo>
                    <a:lnTo>
                      <a:pt x="1290193" y="192646"/>
                    </a:lnTo>
                    <a:lnTo>
                      <a:pt x="1309319" y="146939"/>
                    </a:lnTo>
                    <a:lnTo>
                      <a:pt x="1331175" y="105905"/>
                    </a:lnTo>
                    <a:lnTo>
                      <a:pt x="1355890" y="70739"/>
                    </a:lnTo>
                    <a:lnTo>
                      <a:pt x="1383601" y="42621"/>
                    </a:lnTo>
                    <a:lnTo>
                      <a:pt x="1448562" y="12192"/>
                    </a:lnTo>
                    <a:lnTo>
                      <a:pt x="1453896" y="12192"/>
                    </a:lnTo>
                    <a:lnTo>
                      <a:pt x="1454658" y="12192"/>
                    </a:lnTo>
                    <a:lnTo>
                      <a:pt x="1459992" y="12192"/>
                    </a:lnTo>
                    <a:lnTo>
                      <a:pt x="1494129" y="22720"/>
                    </a:lnTo>
                    <a:lnTo>
                      <a:pt x="1552702" y="70739"/>
                    </a:lnTo>
                    <a:lnTo>
                      <a:pt x="1577416" y="105905"/>
                    </a:lnTo>
                    <a:lnTo>
                      <a:pt x="1599260" y="146913"/>
                    </a:lnTo>
                    <a:lnTo>
                      <a:pt x="1618386" y="192620"/>
                    </a:lnTo>
                    <a:lnTo>
                      <a:pt x="1634921" y="241833"/>
                    </a:lnTo>
                    <a:lnTo>
                      <a:pt x="1649018" y="293370"/>
                    </a:lnTo>
                    <a:lnTo>
                      <a:pt x="1660791" y="346062"/>
                    </a:lnTo>
                    <a:lnTo>
                      <a:pt x="1670392" y="398741"/>
                    </a:lnTo>
                    <a:lnTo>
                      <a:pt x="1677962" y="450215"/>
                    </a:lnTo>
                    <a:lnTo>
                      <a:pt x="1683626" y="499325"/>
                    </a:lnTo>
                    <a:lnTo>
                      <a:pt x="1687537" y="544880"/>
                    </a:lnTo>
                    <a:lnTo>
                      <a:pt x="1689836" y="585698"/>
                    </a:lnTo>
                    <a:lnTo>
                      <a:pt x="1690649" y="620623"/>
                    </a:lnTo>
                    <a:lnTo>
                      <a:pt x="1690116" y="648462"/>
                    </a:lnTo>
                    <a:lnTo>
                      <a:pt x="1690116" y="671322"/>
                    </a:lnTo>
                    <a:lnTo>
                      <a:pt x="1696212" y="671322"/>
                    </a:lnTo>
                    <a:lnTo>
                      <a:pt x="1696212" y="682752"/>
                    </a:lnTo>
                    <a:lnTo>
                      <a:pt x="2909316" y="682752"/>
                    </a:lnTo>
                    <a:lnTo>
                      <a:pt x="2909316" y="670560"/>
                    </a:lnTo>
                    <a:close/>
                  </a:path>
                </a:pathLst>
              </a:custGeom>
              <a:solidFill>
                <a:srgbClr val="00B05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" name="object 9"/>
              <p:cNvSpPr/>
              <p:nvPr/>
            </p:nvSpPr>
            <p:spPr>
              <a:xfrm>
                <a:off x="2647188" y="1076705"/>
                <a:ext cx="2775585" cy="1918335"/>
              </a:xfrm>
              <a:custGeom>
                <a:avLst/>
                <a:gdLst/>
                <a:ahLst/>
                <a:cxnLst/>
                <a:rect l="l" t="t" r="r" b="b"/>
                <a:pathLst>
                  <a:path w="2775585" h="1918335">
                    <a:moveTo>
                      <a:pt x="9144" y="944118"/>
                    </a:moveTo>
                    <a:lnTo>
                      <a:pt x="0" y="944118"/>
                    </a:lnTo>
                    <a:lnTo>
                      <a:pt x="0" y="1917954"/>
                    </a:lnTo>
                    <a:lnTo>
                      <a:pt x="9144" y="1917954"/>
                    </a:lnTo>
                    <a:lnTo>
                      <a:pt x="9144" y="944118"/>
                    </a:lnTo>
                    <a:close/>
                  </a:path>
                  <a:path w="2775585" h="1918335">
                    <a:moveTo>
                      <a:pt x="970788" y="944118"/>
                    </a:moveTo>
                    <a:lnTo>
                      <a:pt x="961644" y="944118"/>
                    </a:lnTo>
                    <a:lnTo>
                      <a:pt x="961644" y="1709166"/>
                    </a:lnTo>
                    <a:lnTo>
                      <a:pt x="970788" y="1709166"/>
                    </a:lnTo>
                    <a:lnTo>
                      <a:pt x="970788" y="944118"/>
                    </a:lnTo>
                    <a:close/>
                  </a:path>
                  <a:path w="2775585" h="1918335">
                    <a:moveTo>
                      <a:pt x="1192530" y="944118"/>
                    </a:moveTo>
                    <a:lnTo>
                      <a:pt x="1182624" y="944118"/>
                    </a:lnTo>
                    <a:lnTo>
                      <a:pt x="1182624" y="1493520"/>
                    </a:lnTo>
                    <a:lnTo>
                      <a:pt x="1192530" y="1493520"/>
                    </a:lnTo>
                    <a:lnTo>
                      <a:pt x="1192530" y="944118"/>
                    </a:lnTo>
                    <a:close/>
                  </a:path>
                  <a:path w="2775585" h="1918335">
                    <a:moveTo>
                      <a:pt x="1604772" y="944118"/>
                    </a:moveTo>
                    <a:lnTo>
                      <a:pt x="1594866" y="944118"/>
                    </a:lnTo>
                    <a:lnTo>
                      <a:pt x="1594866" y="1404366"/>
                    </a:lnTo>
                    <a:lnTo>
                      <a:pt x="1604772" y="1404366"/>
                    </a:lnTo>
                    <a:lnTo>
                      <a:pt x="1604772" y="944118"/>
                    </a:lnTo>
                    <a:close/>
                  </a:path>
                  <a:path w="2775585" h="1918335">
                    <a:moveTo>
                      <a:pt x="1796796" y="29718"/>
                    </a:moveTo>
                    <a:lnTo>
                      <a:pt x="1551432" y="29718"/>
                    </a:lnTo>
                    <a:lnTo>
                      <a:pt x="1551432" y="0"/>
                    </a:lnTo>
                    <a:lnTo>
                      <a:pt x="1479804" y="35814"/>
                    </a:lnTo>
                    <a:lnTo>
                      <a:pt x="1551432" y="71628"/>
                    </a:lnTo>
                    <a:lnTo>
                      <a:pt x="1551432" y="41910"/>
                    </a:lnTo>
                    <a:lnTo>
                      <a:pt x="1796796" y="41910"/>
                    </a:lnTo>
                    <a:lnTo>
                      <a:pt x="1796796" y="29718"/>
                    </a:lnTo>
                    <a:close/>
                  </a:path>
                  <a:path w="2775585" h="1918335">
                    <a:moveTo>
                      <a:pt x="1880616" y="424434"/>
                    </a:moveTo>
                    <a:lnTo>
                      <a:pt x="1551432" y="424434"/>
                    </a:lnTo>
                    <a:lnTo>
                      <a:pt x="1551432" y="394716"/>
                    </a:lnTo>
                    <a:lnTo>
                      <a:pt x="1479804" y="430530"/>
                    </a:lnTo>
                    <a:lnTo>
                      <a:pt x="1551432" y="466344"/>
                    </a:lnTo>
                    <a:lnTo>
                      <a:pt x="1551432" y="436638"/>
                    </a:lnTo>
                    <a:lnTo>
                      <a:pt x="1880616" y="436638"/>
                    </a:lnTo>
                    <a:lnTo>
                      <a:pt x="1880616" y="424434"/>
                    </a:lnTo>
                    <a:close/>
                  </a:path>
                  <a:path w="2775585" h="1918335">
                    <a:moveTo>
                      <a:pt x="1880616" y="227076"/>
                    </a:moveTo>
                    <a:lnTo>
                      <a:pt x="1551432" y="227076"/>
                    </a:lnTo>
                    <a:lnTo>
                      <a:pt x="1551432" y="197358"/>
                    </a:lnTo>
                    <a:lnTo>
                      <a:pt x="1479804" y="233172"/>
                    </a:lnTo>
                    <a:lnTo>
                      <a:pt x="1551432" y="268986"/>
                    </a:lnTo>
                    <a:lnTo>
                      <a:pt x="1551432" y="239280"/>
                    </a:lnTo>
                    <a:lnTo>
                      <a:pt x="1880616" y="239280"/>
                    </a:lnTo>
                    <a:lnTo>
                      <a:pt x="1880616" y="227076"/>
                    </a:lnTo>
                    <a:close/>
                  </a:path>
                  <a:path w="2775585" h="1918335">
                    <a:moveTo>
                      <a:pt x="2052815" y="944118"/>
                    </a:moveTo>
                    <a:lnTo>
                      <a:pt x="2042922" y="944118"/>
                    </a:lnTo>
                    <a:lnTo>
                      <a:pt x="2042922" y="1744980"/>
                    </a:lnTo>
                    <a:lnTo>
                      <a:pt x="2052815" y="1744980"/>
                    </a:lnTo>
                    <a:lnTo>
                      <a:pt x="2052815" y="944118"/>
                    </a:lnTo>
                    <a:close/>
                  </a:path>
                  <a:path w="2775585" h="1918335">
                    <a:moveTo>
                      <a:pt x="2775191" y="944118"/>
                    </a:moveTo>
                    <a:lnTo>
                      <a:pt x="2766060" y="944118"/>
                    </a:lnTo>
                    <a:lnTo>
                      <a:pt x="2766060" y="1917954"/>
                    </a:lnTo>
                    <a:lnTo>
                      <a:pt x="2775191" y="1917954"/>
                    </a:lnTo>
                    <a:lnTo>
                      <a:pt x="2775191" y="944118"/>
                    </a:lnTo>
                    <a:close/>
                  </a:path>
                </a:pathLst>
              </a:custGeom>
              <a:solidFill>
                <a:srgbClr val="4A7EB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0" name="object 10"/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3613404" y="2241803"/>
                <a:ext cx="220980" cy="71627"/>
              </a:xfrm>
              <a:prstGeom prst="rect">
                <a:avLst/>
              </a:prstGeom>
            </p:spPr>
          </p:pic>
          <p:sp>
            <p:nvSpPr>
              <p:cNvPr id="11" name="object 11"/>
              <p:cNvSpPr/>
              <p:nvPr/>
            </p:nvSpPr>
            <p:spPr>
              <a:xfrm>
                <a:off x="2651760" y="2241803"/>
                <a:ext cx="2766060" cy="782955"/>
              </a:xfrm>
              <a:custGeom>
                <a:avLst/>
                <a:gdLst/>
                <a:ahLst/>
                <a:cxnLst/>
                <a:rect l="l" t="t" r="r" b="b"/>
                <a:pathLst>
                  <a:path w="2766060" h="782955">
                    <a:moveTo>
                      <a:pt x="1183386" y="245364"/>
                    </a:moveTo>
                    <a:lnTo>
                      <a:pt x="1171054" y="239268"/>
                    </a:lnTo>
                    <a:lnTo>
                      <a:pt x="1110996" y="209550"/>
                    </a:lnTo>
                    <a:lnTo>
                      <a:pt x="1110996" y="239268"/>
                    </a:lnTo>
                    <a:lnTo>
                      <a:pt x="71628" y="239268"/>
                    </a:lnTo>
                    <a:lnTo>
                      <a:pt x="71628" y="209550"/>
                    </a:lnTo>
                    <a:lnTo>
                      <a:pt x="0" y="245364"/>
                    </a:lnTo>
                    <a:lnTo>
                      <a:pt x="71628" y="281178"/>
                    </a:lnTo>
                    <a:lnTo>
                      <a:pt x="71628" y="251460"/>
                    </a:lnTo>
                    <a:lnTo>
                      <a:pt x="1110996" y="251460"/>
                    </a:lnTo>
                    <a:lnTo>
                      <a:pt x="1110996" y="281178"/>
                    </a:lnTo>
                    <a:lnTo>
                      <a:pt x="1171054" y="251460"/>
                    </a:lnTo>
                    <a:lnTo>
                      <a:pt x="1183386" y="245364"/>
                    </a:lnTo>
                    <a:close/>
                  </a:path>
                  <a:path w="2766060" h="782955">
                    <a:moveTo>
                      <a:pt x="1594866" y="35814"/>
                    </a:moveTo>
                    <a:lnTo>
                      <a:pt x="1582661" y="29718"/>
                    </a:lnTo>
                    <a:lnTo>
                      <a:pt x="1523238" y="0"/>
                    </a:lnTo>
                    <a:lnTo>
                      <a:pt x="1523238" y="29718"/>
                    </a:lnTo>
                    <a:lnTo>
                      <a:pt x="1260348" y="29718"/>
                    </a:lnTo>
                    <a:lnTo>
                      <a:pt x="1260348" y="0"/>
                    </a:lnTo>
                    <a:lnTo>
                      <a:pt x="1188720" y="35814"/>
                    </a:lnTo>
                    <a:lnTo>
                      <a:pt x="1260348" y="71628"/>
                    </a:lnTo>
                    <a:lnTo>
                      <a:pt x="1260348" y="41910"/>
                    </a:lnTo>
                    <a:lnTo>
                      <a:pt x="1523238" y="41910"/>
                    </a:lnTo>
                    <a:lnTo>
                      <a:pt x="1523238" y="71628"/>
                    </a:lnTo>
                    <a:lnTo>
                      <a:pt x="1582674" y="41910"/>
                    </a:lnTo>
                    <a:lnTo>
                      <a:pt x="1594866" y="35814"/>
                    </a:lnTo>
                    <a:close/>
                  </a:path>
                  <a:path w="2766060" h="782955">
                    <a:moveTo>
                      <a:pt x="2042922" y="483870"/>
                    </a:moveTo>
                    <a:lnTo>
                      <a:pt x="2030730" y="477774"/>
                    </a:lnTo>
                    <a:lnTo>
                      <a:pt x="1971294" y="448056"/>
                    </a:lnTo>
                    <a:lnTo>
                      <a:pt x="1971294" y="477774"/>
                    </a:lnTo>
                    <a:lnTo>
                      <a:pt x="1033272" y="477774"/>
                    </a:lnTo>
                    <a:lnTo>
                      <a:pt x="1033272" y="448056"/>
                    </a:lnTo>
                    <a:lnTo>
                      <a:pt x="961644" y="483870"/>
                    </a:lnTo>
                    <a:lnTo>
                      <a:pt x="1033272" y="519684"/>
                    </a:lnTo>
                    <a:lnTo>
                      <a:pt x="1033272" y="489966"/>
                    </a:lnTo>
                    <a:lnTo>
                      <a:pt x="1971294" y="489966"/>
                    </a:lnTo>
                    <a:lnTo>
                      <a:pt x="1971294" y="519684"/>
                    </a:lnTo>
                    <a:lnTo>
                      <a:pt x="2030730" y="489966"/>
                    </a:lnTo>
                    <a:lnTo>
                      <a:pt x="2042922" y="483870"/>
                    </a:lnTo>
                    <a:close/>
                  </a:path>
                  <a:path w="2766060" h="782955">
                    <a:moveTo>
                      <a:pt x="2043684" y="35814"/>
                    </a:moveTo>
                    <a:lnTo>
                      <a:pt x="2031352" y="29718"/>
                    </a:lnTo>
                    <a:lnTo>
                      <a:pt x="1971294" y="0"/>
                    </a:lnTo>
                    <a:lnTo>
                      <a:pt x="1971294" y="29718"/>
                    </a:lnTo>
                    <a:lnTo>
                      <a:pt x="1667256" y="29718"/>
                    </a:lnTo>
                    <a:lnTo>
                      <a:pt x="1667256" y="0"/>
                    </a:lnTo>
                    <a:lnTo>
                      <a:pt x="1595628" y="35814"/>
                    </a:lnTo>
                    <a:lnTo>
                      <a:pt x="1667256" y="71628"/>
                    </a:lnTo>
                    <a:lnTo>
                      <a:pt x="1667256" y="41910"/>
                    </a:lnTo>
                    <a:lnTo>
                      <a:pt x="1971294" y="41910"/>
                    </a:lnTo>
                    <a:lnTo>
                      <a:pt x="1971294" y="71628"/>
                    </a:lnTo>
                    <a:lnTo>
                      <a:pt x="2031352" y="41910"/>
                    </a:lnTo>
                    <a:lnTo>
                      <a:pt x="2043684" y="35814"/>
                    </a:lnTo>
                    <a:close/>
                  </a:path>
                  <a:path w="2766060" h="782955">
                    <a:moveTo>
                      <a:pt x="2766060" y="746760"/>
                    </a:moveTo>
                    <a:lnTo>
                      <a:pt x="2753868" y="740664"/>
                    </a:lnTo>
                    <a:lnTo>
                      <a:pt x="2694432" y="710946"/>
                    </a:lnTo>
                    <a:lnTo>
                      <a:pt x="2694432" y="740664"/>
                    </a:lnTo>
                    <a:lnTo>
                      <a:pt x="71628" y="740664"/>
                    </a:lnTo>
                    <a:lnTo>
                      <a:pt x="71628" y="710946"/>
                    </a:lnTo>
                    <a:lnTo>
                      <a:pt x="0" y="746760"/>
                    </a:lnTo>
                    <a:lnTo>
                      <a:pt x="71628" y="782574"/>
                    </a:lnTo>
                    <a:lnTo>
                      <a:pt x="71628" y="752868"/>
                    </a:lnTo>
                    <a:lnTo>
                      <a:pt x="2694432" y="752868"/>
                    </a:lnTo>
                    <a:lnTo>
                      <a:pt x="2694432" y="782574"/>
                    </a:lnTo>
                    <a:lnTo>
                      <a:pt x="2753855" y="752868"/>
                    </a:lnTo>
                    <a:lnTo>
                      <a:pt x="2766060" y="746760"/>
                    </a:lnTo>
                    <a:close/>
                  </a:path>
                  <a:path w="2766060" h="782955">
                    <a:moveTo>
                      <a:pt x="2766060" y="238506"/>
                    </a:moveTo>
                    <a:lnTo>
                      <a:pt x="2753868" y="232410"/>
                    </a:lnTo>
                    <a:lnTo>
                      <a:pt x="2694432" y="202692"/>
                    </a:lnTo>
                    <a:lnTo>
                      <a:pt x="2694432" y="232410"/>
                    </a:lnTo>
                    <a:lnTo>
                      <a:pt x="1684782" y="232410"/>
                    </a:lnTo>
                    <a:lnTo>
                      <a:pt x="1684782" y="202692"/>
                    </a:lnTo>
                    <a:lnTo>
                      <a:pt x="1613154" y="238506"/>
                    </a:lnTo>
                    <a:lnTo>
                      <a:pt x="1684782" y="274320"/>
                    </a:lnTo>
                    <a:lnTo>
                      <a:pt x="1684782" y="244614"/>
                    </a:lnTo>
                    <a:lnTo>
                      <a:pt x="2694432" y="244614"/>
                    </a:lnTo>
                    <a:lnTo>
                      <a:pt x="2694432" y="274320"/>
                    </a:lnTo>
                    <a:lnTo>
                      <a:pt x="2753855" y="244614"/>
                    </a:lnTo>
                    <a:lnTo>
                      <a:pt x="2766060" y="238506"/>
                    </a:lnTo>
                    <a:close/>
                  </a:path>
                </a:pathLst>
              </a:custGeom>
              <a:solidFill>
                <a:srgbClr val="4A7EB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12" name="object 12"/>
            <p:cNvSpPr txBox="1"/>
            <p:nvPr/>
          </p:nvSpPr>
          <p:spPr>
            <a:xfrm>
              <a:off x="7171440" y="968248"/>
              <a:ext cx="1305725" cy="487831"/>
            </a:xfrm>
            <a:prstGeom prst="rect">
              <a:avLst/>
            </a:prstGeom>
          </p:spPr>
          <p:txBody>
            <a:bodyPr vert="horz" wrap="square" lIns="0" tIns="8890" rIns="0" bIns="0" rtlCol="0">
              <a:spAutoFit/>
            </a:bodyPr>
            <a:lstStyle/>
            <a:p>
              <a:pPr marL="227329" marR="596900" indent="-47625">
                <a:lnSpc>
                  <a:spcPct val="154500"/>
                </a:lnSpc>
                <a:spcBef>
                  <a:spcPts val="70"/>
                </a:spcBef>
              </a:pPr>
              <a:r>
                <a:rPr sz="1400" spc="-20" dirty="0">
                  <a:latin typeface="Arial Unicode MS"/>
                  <a:cs typeface="Arial Unicode MS"/>
                </a:rPr>
                <a:t>1.2A</a:t>
              </a:r>
              <a:r>
                <a:rPr sz="1400" spc="200" dirty="0">
                  <a:latin typeface="Arial Unicode MS"/>
                  <a:cs typeface="Arial Unicode MS"/>
                </a:rPr>
                <a:t> </a:t>
              </a:r>
              <a:r>
                <a:rPr sz="1400" spc="-50" dirty="0">
                  <a:latin typeface="Arial Unicode MS"/>
                  <a:cs typeface="Arial Unicode MS"/>
                </a:rPr>
                <a:t>A</a:t>
              </a:r>
              <a:r>
                <a:rPr sz="1400" spc="400" dirty="0">
                  <a:latin typeface="Arial Unicode MS"/>
                  <a:cs typeface="Arial Unicode MS"/>
                </a:rPr>
                <a:t> </a:t>
              </a:r>
              <a:r>
                <a:rPr sz="1400" dirty="0">
                  <a:latin typeface="Arial Unicode MS"/>
                  <a:cs typeface="Arial Unicode MS"/>
                </a:rPr>
                <a:t>0,8</a:t>
              </a:r>
              <a:r>
                <a:rPr sz="1400" spc="-5" dirty="0">
                  <a:latin typeface="Arial Unicode MS"/>
                  <a:cs typeface="Arial Unicode MS"/>
                </a:rPr>
                <a:t> </a:t>
              </a:r>
              <a:r>
                <a:rPr sz="1400" spc="-50" dirty="0">
                  <a:latin typeface="Arial Unicode MS"/>
                  <a:cs typeface="Arial Unicode MS"/>
                </a:rPr>
                <a:t>A</a:t>
              </a:r>
              <a:endParaRPr sz="1400" dirty="0">
                <a:latin typeface="Arial Unicode MS"/>
                <a:cs typeface="Arial Unicode MS"/>
              </a:endParaRPr>
            </a:p>
            <a:p>
              <a:pPr marL="12700">
                <a:spcBef>
                  <a:spcPts val="650"/>
                </a:spcBef>
              </a:pPr>
              <a:r>
                <a:rPr sz="1400" dirty="0">
                  <a:latin typeface="Arial Unicode MS"/>
                  <a:cs typeface="Arial Unicode MS"/>
                </a:rPr>
                <a:t>Forma</a:t>
              </a:r>
              <a:r>
                <a:rPr sz="1400" spc="65" dirty="0">
                  <a:latin typeface="Arial Unicode MS"/>
                  <a:cs typeface="Arial Unicode MS"/>
                </a:rPr>
                <a:t> </a:t>
              </a:r>
              <a:r>
                <a:rPr sz="1400" dirty="0">
                  <a:latin typeface="Arial Unicode MS"/>
                  <a:cs typeface="Arial Unicode MS"/>
                </a:rPr>
                <a:t>de</a:t>
              </a:r>
              <a:r>
                <a:rPr sz="1400" spc="70" dirty="0">
                  <a:latin typeface="Arial Unicode MS"/>
                  <a:cs typeface="Arial Unicode MS"/>
                </a:rPr>
                <a:t> </a:t>
              </a:r>
              <a:r>
                <a:rPr sz="1400" dirty="0">
                  <a:latin typeface="Arial Unicode MS"/>
                  <a:cs typeface="Arial Unicode MS"/>
                </a:rPr>
                <a:t>pulso</a:t>
              </a:r>
              <a:r>
                <a:rPr sz="1400" spc="65" dirty="0">
                  <a:latin typeface="Arial Unicode MS"/>
                  <a:cs typeface="Arial Unicode MS"/>
                </a:rPr>
                <a:t> </a:t>
              </a:r>
              <a:r>
                <a:rPr sz="1400" dirty="0">
                  <a:latin typeface="Arial Unicode MS"/>
                  <a:cs typeface="Arial Unicode MS"/>
                </a:rPr>
                <a:t>(medio</a:t>
              </a:r>
              <a:r>
                <a:rPr sz="1400" spc="70" dirty="0">
                  <a:latin typeface="Arial Unicode MS"/>
                  <a:cs typeface="Arial Unicode MS"/>
                </a:rPr>
                <a:t> </a:t>
              </a:r>
              <a:r>
                <a:rPr sz="1400" spc="-10" dirty="0">
                  <a:latin typeface="Arial Unicode MS"/>
                  <a:cs typeface="Arial Unicode MS"/>
                </a:rPr>
                <a:t>seno</a:t>
              </a:r>
              <a:r>
                <a:rPr sz="1400" spc="-10" dirty="0">
                  <a:latin typeface="Arial Unicode MS"/>
                  <a:cs typeface="Arial Unicode MS"/>
                </a:rPr>
                <a:t>)</a:t>
              </a:r>
              <a:endParaRPr sz="1400" dirty="0">
                <a:latin typeface="Arial Unicode MS"/>
                <a:cs typeface="Arial Unicode MS"/>
              </a:endParaRPr>
            </a:p>
          </p:txBody>
        </p:sp>
        <p:sp>
          <p:nvSpPr>
            <p:cNvPr id="13" name="object 13"/>
            <p:cNvSpPr txBox="1"/>
            <p:nvPr/>
          </p:nvSpPr>
          <p:spPr>
            <a:xfrm>
              <a:off x="5074415" y="1667609"/>
              <a:ext cx="300355" cy="540049"/>
            </a:xfrm>
            <a:prstGeom prst="rect">
              <a:avLst/>
            </a:prstGeom>
          </p:spPr>
          <p:txBody>
            <a:bodyPr vert="horz" wrap="square" lIns="0" tIns="32384" rIns="0" bIns="0" rtlCol="0">
              <a:spAutoFit/>
            </a:bodyPr>
            <a:lstStyle/>
            <a:p>
              <a:pPr marR="5080" algn="r">
                <a:spcBef>
                  <a:spcPts val="254"/>
                </a:spcBef>
              </a:pPr>
              <a:r>
                <a:rPr sz="1400" dirty="0">
                  <a:latin typeface="Arial Unicode MS"/>
                  <a:cs typeface="Arial Unicode MS"/>
                </a:rPr>
                <a:t>+</a:t>
              </a:r>
              <a:r>
                <a:rPr sz="1400" spc="-30" dirty="0">
                  <a:latin typeface="Arial Unicode MS"/>
                  <a:cs typeface="Arial Unicode MS"/>
                </a:rPr>
                <a:t> </a:t>
              </a:r>
              <a:r>
                <a:rPr sz="1400" spc="-20" dirty="0">
                  <a:latin typeface="Arial Unicode MS"/>
                  <a:cs typeface="Arial Unicode MS"/>
                </a:rPr>
                <a:t>0.2A</a:t>
              </a:r>
              <a:endParaRPr sz="1400" dirty="0">
                <a:latin typeface="Arial Unicode MS"/>
                <a:cs typeface="Arial Unicode MS"/>
              </a:endParaRPr>
            </a:p>
            <a:p>
              <a:pPr marR="55880" algn="r">
                <a:spcBef>
                  <a:spcPts val="175"/>
                </a:spcBef>
              </a:pPr>
              <a:r>
                <a:rPr sz="1400" spc="10" dirty="0">
                  <a:latin typeface="Arial Unicode MS"/>
                  <a:cs typeface="Arial Unicode MS"/>
                </a:rPr>
                <a:t>0</a:t>
              </a:r>
              <a:endParaRPr sz="1400" dirty="0">
                <a:latin typeface="Arial Unicode MS"/>
                <a:cs typeface="Arial Unicode MS"/>
              </a:endParaRPr>
            </a:p>
            <a:p>
              <a:pPr marR="10160" algn="r">
                <a:spcBef>
                  <a:spcPts val="120"/>
                </a:spcBef>
              </a:pPr>
              <a:r>
                <a:rPr sz="1400" dirty="0">
                  <a:latin typeface="Arial Unicode MS"/>
                  <a:cs typeface="Arial Unicode MS"/>
                </a:rPr>
                <a:t>-</a:t>
              </a:r>
              <a:r>
                <a:rPr sz="1400" spc="-25" dirty="0">
                  <a:latin typeface="Arial Unicode MS"/>
                  <a:cs typeface="Arial Unicode MS"/>
                </a:rPr>
                <a:t> </a:t>
              </a:r>
              <a:r>
                <a:rPr sz="1400" spc="-20" dirty="0">
                  <a:latin typeface="Arial Unicode MS"/>
                  <a:cs typeface="Arial Unicode MS"/>
                </a:rPr>
                <a:t>0.2A</a:t>
              </a:r>
              <a:endParaRPr sz="1400" dirty="0">
                <a:latin typeface="Arial Unicode MS"/>
                <a:cs typeface="Arial Unicode MS"/>
              </a:endParaRPr>
            </a:p>
          </p:txBody>
        </p:sp>
        <p:sp>
          <p:nvSpPr>
            <p:cNvPr id="14" name="object 14"/>
            <p:cNvSpPr txBox="1"/>
            <p:nvPr/>
          </p:nvSpPr>
          <p:spPr>
            <a:xfrm>
              <a:off x="6819391" y="2099060"/>
              <a:ext cx="104775" cy="17181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400" spc="5" dirty="0">
                  <a:latin typeface="Arial Unicode MS"/>
                  <a:cs typeface="Arial Unicode MS"/>
                </a:rPr>
                <a:t>D</a:t>
              </a:r>
              <a:endParaRPr sz="1400" dirty="0">
                <a:latin typeface="Arial Unicode MS"/>
                <a:cs typeface="Arial Unicode MS"/>
              </a:endParaRPr>
            </a:p>
          </p:txBody>
        </p:sp>
        <p:sp>
          <p:nvSpPr>
            <p:cNvPr id="15" name="object 15"/>
            <p:cNvSpPr txBox="1"/>
            <p:nvPr/>
          </p:nvSpPr>
          <p:spPr>
            <a:xfrm>
              <a:off x="7249906" y="2099060"/>
              <a:ext cx="104775" cy="17181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400" spc="5" dirty="0">
                  <a:latin typeface="Arial Unicode MS"/>
                  <a:cs typeface="Arial Unicode MS"/>
                </a:rPr>
                <a:t>D</a:t>
              </a:r>
              <a:endParaRPr sz="1400" dirty="0">
                <a:latin typeface="Arial Unicode MS"/>
                <a:cs typeface="Arial Unicode MS"/>
              </a:endParaRPr>
            </a:p>
          </p:txBody>
        </p:sp>
        <p:sp>
          <p:nvSpPr>
            <p:cNvPr id="16" name="object 16"/>
            <p:cNvSpPr txBox="1"/>
            <p:nvPr/>
          </p:nvSpPr>
          <p:spPr>
            <a:xfrm>
              <a:off x="5898894" y="2104393"/>
              <a:ext cx="461009" cy="391886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216535">
                <a:spcBef>
                  <a:spcPts val="100"/>
                </a:spcBef>
              </a:pPr>
              <a:r>
                <a:rPr sz="1400" spc="-20" dirty="0">
                  <a:latin typeface="Arial Unicode MS"/>
                  <a:cs typeface="Arial Unicode MS"/>
                </a:rPr>
                <a:t>0.4D</a:t>
              </a:r>
              <a:endParaRPr sz="1400" dirty="0">
                <a:latin typeface="Arial Unicode MS"/>
                <a:cs typeface="Arial Unicode MS"/>
              </a:endParaRPr>
            </a:p>
            <a:p>
              <a:pPr marL="12700">
                <a:spcBef>
                  <a:spcPts val="630"/>
                </a:spcBef>
              </a:pPr>
              <a:r>
                <a:rPr sz="1400" spc="-20" dirty="0">
                  <a:latin typeface="Arial Unicode MS"/>
                  <a:cs typeface="Arial Unicode MS"/>
                </a:rPr>
                <a:t>2.5D</a:t>
              </a:r>
              <a:endParaRPr sz="1400" dirty="0">
                <a:latin typeface="Arial Unicode MS"/>
                <a:cs typeface="Arial Unicode MS"/>
              </a:endParaRPr>
            </a:p>
          </p:txBody>
        </p:sp>
        <p:sp>
          <p:nvSpPr>
            <p:cNvPr id="17" name="object 17"/>
            <p:cNvSpPr txBox="1"/>
            <p:nvPr/>
          </p:nvSpPr>
          <p:spPr>
            <a:xfrm>
              <a:off x="7691121" y="2313941"/>
              <a:ext cx="257175" cy="17181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400" spc="-20" dirty="0">
                  <a:latin typeface="Arial Unicode MS"/>
                  <a:cs typeface="Arial Unicode MS"/>
                </a:rPr>
                <a:t>2.5D</a:t>
              </a:r>
              <a:endParaRPr sz="1400" dirty="0">
                <a:latin typeface="Arial Unicode MS"/>
                <a:cs typeface="Arial Unicode MS"/>
              </a:endParaRPr>
            </a:p>
          </p:txBody>
        </p:sp>
        <p:sp>
          <p:nvSpPr>
            <p:cNvPr id="18" name="object 18"/>
            <p:cNvSpPr txBox="1"/>
            <p:nvPr/>
          </p:nvSpPr>
          <p:spPr>
            <a:xfrm>
              <a:off x="5529321" y="2553461"/>
              <a:ext cx="2110105" cy="1119676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18565">
                <a:spcBef>
                  <a:spcPts val="100"/>
                </a:spcBef>
              </a:pPr>
              <a:r>
                <a:rPr sz="1400" spc="-10" dirty="0">
                  <a:latin typeface="Arial Unicode MS"/>
                  <a:cs typeface="Arial Unicode MS"/>
                </a:rPr>
                <a:t>2.4D=T1</a:t>
              </a:r>
              <a:endParaRPr sz="1400" dirty="0">
                <a:latin typeface="Arial Unicode MS"/>
                <a:cs typeface="Arial Unicode MS"/>
              </a:endParaRPr>
            </a:p>
            <a:p>
              <a:pPr>
                <a:spcBef>
                  <a:spcPts val="25"/>
                </a:spcBef>
              </a:pPr>
              <a:endParaRPr sz="1400" dirty="0">
                <a:latin typeface="Arial Unicode MS"/>
                <a:cs typeface="Arial Unicode MS"/>
              </a:endParaRPr>
            </a:p>
            <a:p>
              <a:pPr marL="1129030"/>
              <a:r>
                <a:rPr sz="1400" spc="-10" dirty="0">
                  <a:latin typeface="Arial Unicode MS"/>
                  <a:cs typeface="Arial Unicode MS"/>
                </a:rPr>
                <a:t>6D=T2</a:t>
              </a:r>
              <a:endParaRPr sz="1400" dirty="0">
                <a:latin typeface="Arial Unicode MS"/>
                <a:cs typeface="Arial Unicode MS"/>
              </a:endParaRPr>
            </a:p>
            <a:p>
              <a:pPr>
                <a:spcBef>
                  <a:spcPts val="70"/>
                </a:spcBef>
              </a:pPr>
              <a:endParaRPr sz="1400" dirty="0">
                <a:latin typeface="Arial Unicode MS"/>
                <a:cs typeface="Arial Unicode MS"/>
              </a:endParaRPr>
            </a:p>
            <a:p>
              <a:pPr marL="12700">
                <a:spcBef>
                  <a:spcPts val="5"/>
                </a:spcBef>
              </a:pPr>
              <a:r>
                <a:rPr sz="1400" dirty="0">
                  <a:latin typeface="Arial Unicode MS"/>
                  <a:cs typeface="Arial Unicode MS"/>
                </a:rPr>
                <a:t>D</a:t>
              </a:r>
              <a:r>
                <a:rPr sz="1400" spc="65" dirty="0">
                  <a:latin typeface="Arial Unicode MS"/>
                  <a:cs typeface="Arial Unicode MS"/>
                </a:rPr>
                <a:t> </a:t>
              </a:r>
              <a:r>
                <a:rPr sz="1400" dirty="0">
                  <a:latin typeface="Arial Unicode MS"/>
                  <a:cs typeface="Arial Unicode MS"/>
                </a:rPr>
                <a:t>-</a:t>
              </a:r>
              <a:r>
                <a:rPr sz="1400" spc="70" dirty="0">
                  <a:latin typeface="Arial Unicode MS"/>
                  <a:cs typeface="Arial Unicode MS"/>
                </a:rPr>
                <a:t> </a:t>
              </a:r>
              <a:r>
                <a:rPr sz="1400" dirty="0">
                  <a:latin typeface="Arial Unicode MS"/>
                  <a:cs typeface="Arial Unicode MS"/>
                </a:rPr>
                <a:t>duración</a:t>
              </a:r>
              <a:r>
                <a:rPr sz="1400" spc="70" dirty="0">
                  <a:latin typeface="Arial Unicode MS"/>
                  <a:cs typeface="Arial Unicode MS"/>
                </a:rPr>
                <a:t> </a:t>
              </a:r>
              <a:r>
                <a:rPr sz="1400" dirty="0">
                  <a:latin typeface="Arial Unicode MS"/>
                  <a:cs typeface="Arial Unicode MS"/>
                </a:rPr>
                <a:t>del</a:t>
              </a:r>
              <a:r>
                <a:rPr sz="1400" spc="70" dirty="0">
                  <a:latin typeface="Arial Unicode MS"/>
                  <a:cs typeface="Arial Unicode MS"/>
                </a:rPr>
                <a:t> </a:t>
              </a:r>
              <a:r>
                <a:rPr sz="1400" dirty="0">
                  <a:latin typeface="Arial Unicode MS"/>
                  <a:cs typeface="Arial Unicode MS"/>
                </a:rPr>
                <a:t>pulso</a:t>
              </a:r>
              <a:r>
                <a:rPr sz="1400" spc="70" dirty="0">
                  <a:latin typeface="Arial Unicode MS"/>
                  <a:cs typeface="Arial Unicode MS"/>
                </a:rPr>
                <a:t> </a:t>
              </a:r>
              <a:r>
                <a:rPr sz="1400" spc="-10" dirty="0">
                  <a:latin typeface="Arial Unicode MS"/>
                  <a:cs typeface="Arial Unicode MS"/>
                </a:rPr>
                <a:t>nominal</a:t>
              </a:r>
              <a:endParaRPr sz="1400" dirty="0">
                <a:latin typeface="Arial Unicode MS"/>
                <a:cs typeface="Arial Unicode MS"/>
              </a:endParaRPr>
            </a:p>
            <a:p>
              <a:pPr marL="12700" marR="5080">
                <a:lnSpc>
                  <a:spcPts val="980"/>
                </a:lnSpc>
                <a:spcBef>
                  <a:spcPts val="35"/>
                </a:spcBef>
              </a:pPr>
              <a:r>
                <a:rPr sz="1400" dirty="0">
                  <a:latin typeface="Arial Unicode MS"/>
                  <a:cs typeface="Arial Unicode MS"/>
                </a:rPr>
                <a:t>A</a:t>
              </a:r>
              <a:r>
                <a:rPr sz="1400" spc="70" dirty="0">
                  <a:latin typeface="Arial Unicode MS"/>
                  <a:cs typeface="Arial Unicode MS"/>
                </a:rPr>
                <a:t> </a:t>
              </a:r>
              <a:r>
                <a:rPr sz="1400" dirty="0">
                  <a:latin typeface="Arial Unicode MS"/>
                  <a:cs typeface="Arial Unicode MS"/>
                </a:rPr>
                <a:t>-</a:t>
              </a:r>
              <a:r>
                <a:rPr sz="1400" spc="70" dirty="0">
                  <a:latin typeface="Arial Unicode MS"/>
                  <a:cs typeface="Arial Unicode MS"/>
                </a:rPr>
                <a:t> </a:t>
              </a:r>
              <a:r>
                <a:rPr sz="1400" dirty="0">
                  <a:latin typeface="Arial Unicode MS"/>
                  <a:cs typeface="Arial Unicode MS"/>
                </a:rPr>
                <a:t>aceleración</a:t>
              </a:r>
              <a:r>
                <a:rPr sz="1400" spc="70" dirty="0">
                  <a:latin typeface="Arial Unicode MS"/>
                  <a:cs typeface="Arial Unicode MS"/>
                </a:rPr>
                <a:t> </a:t>
              </a:r>
              <a:r>
                <a:rPr sz="1400" dirty="0">
                  <a:latin typeface="Arial Unicode MS"/>
                  <a:cs typeface="Arial Unicode MS"/>
                </a:rPr>
                <a:t>máxima</a:t>
              </a:r>
              <a:r>
                <a:rPr sz="1400" spc="70" dirty="0">
                  <a:latin typeface="Arial Unicode MS"/>
                  <a:cs typeface="Arial Unicode MS"/>
                </a:rPr>
                <a:t> </a:t>
              </a:r>
              <a:r>
                <a:rPr sz="1400" dirty="0">
                  <a:latin typeface="Arial Unicode MS"/>
                  <a:cs typeface="Arial Unicode MS"/>
                </a:rPr>
                <a:t>del</a:t>
              </a:r>
              <a:r>
                <a:rPr sz="1400" spc="70" dirty="0">
                  <a:latin typeface="Arial Unicode MS"/>
                  <a:cs typeface="Arial Unicode MS"/>
                </a:rPr>
                <a:t> </a:t>
              </a:r>
              <a:r>
                <a:rPr sz="1400" dirty="0">
                  <a:latin typeface="Arial Unicode MS"/>
                  <a:cs typeface="Arial Unicode MS"/>
                </a:rPr>
                <a:t>pulso</a:t>
              </a:r>
              <a:r>
                <a:rPr sz="1400" spc="70" dirty="0">
                  <a:latin typeface="Arial Unicode MS"/>
                  <a:cs typeface="Arial Unicode MS"/>
                </a:rPr>
                <a:t> </a:t>
              </a:r>
              <a:r>
                <a:rPr sz="1400" dirty="0">
                  <a:latin typeface="Arial Unicode MS"/>
                  <a:cs typeface="Arial Unicode MS"/>
                </a:rPr>
                <a:t>nominal</a:t>
              </a:r>
              <a:r>
                <a:rPr sz="1400" spc="70" dirty="0">
                  <a:latin typeface="Arial Unicode MS"/>
                  <a:cs typeface="Arial Unicode MS"/>
                </a:rPr>
                <a:t> </a:t>
              </a:r>
              <a:r>
                <a:rPr sz="1400" spc="-10" dirty="0">
                  <a:latin typeface="Arial Unicode MS"/>
                  <a:cs typeface="Arial Unicode MS"/>
                </a:rPr>
                <a:t>T2–</a:t>
              </a:r>
              <a:r>
                <a:rPr sz="1400" spc="70" dirty="0">
                  <a:latin typeface="Arial Unicode MS"/>
                  <a:cs typeface="Arial Unicode MS"/>
                </a:rPr>
                <a:t> </a:t>
              </a:r>
              <a:r>
                <a:rPr sz="1400" dirty="0">
                  <a:latin typeface="Arial Unicode MS"/>
                  <a:cs typeface="Arial Unicode MS"/>
                </a:rPr>
                <a:t>como</a:t>
              </a:r>
              <a:r>
                <a:rPr sz="1400" spc="70" dirty="0">
                  <a:latin typeface="Arial Unicode MS"/>
                  <a:cs typeface="Arial Unicode MS"/>
                </a:rPr>
                <a:t> </a:t>
              </a:r>
              <a:r>
                <a:rPr sz="1400" spc="-25" dirty="0">
                  <a:latin typeface="Arial Unicode MS"/>
                  <a:cs typeface="Arial Unicode MS"/>
                </a:rPr>
                <a:t>T1</a:t>
              </a:r>
              <a:r>
                <a:rPr sz="1400" spc="200" dirty="0">
                  <a:latin typeface="Arial Unicode MS"/>
                  <a:cs typeface="Arial Unicode MS"/>
                </a:rPr>
                <a:t> </a:t>
              </a:r>
              <a:r>
                <a:rPr sz="1400" dirty="0">
                  <a:latin typeface="Arial Unicode MS"/>
                  <a:cs typeface="Arial Unicode MS"/>
                </a:rPr>
                <a:t>cuando</a:t>
              </a:r>
              <a:r>
                <a:rPr sz="1400" spc="85" dirty="0">
                  <a:latin typeface="Arial Unicode MS"/>
                  <a:cs typeface="Arial Unicode MS"/>
                </a:rPr>
                <a:t> </a:t>
              </a:r>
              <a:r>
                <a:rPr sz="1400" dirty="0">
                  <a:latin typeface="Arial Unicode MS"/>
                  <a:cs typeface="Arial Unicode MS"/>
                </a:rPr>
                <a:t>se</a:t>
              </a:r>
              <a:r>
                <a:rPr sz="1400" spc="85" dirty="0">
                  <a:latin typeface="Arial Unicode MS"/>
                  <a:cs typeface="Arial Unicode MS"/>
                </a:rPr>
                <a:t> </a:t>
              </a:r>
              <a:r>
                <a:rPr sz="1400" dirty="0">
                  <a:latin typeface="Arial Unicode MS"/>
                  <a:cs typeface="Arial Unicode MS"/>
                </a:rPr>
                <a:t>utiliza</a:t>
              </a:r>
              <a:r>
                <a:rPr sz="1400" spc="85" dirty="0">
                  <a:latin typeface="Arial Unicode MS"/>
                  <a:cs typeface="Arial Unicode MS"/>
                </a:rPr>
                <a:t> </a:t>
              </a:r>
              <a:r>
                <a:rPr sz="1400" dirty="0">
                  <a:latin typeface="Arial Unicode MS"/>
                  <a:cs typeface="Arial Unicode MS"/>
                </a:rPr>
                <a:t>un</a:t>
              </a:r>
              <a:r>
                <a:rPr sz="1400" spc="80" dirty="0">
                  <a:latin typeface="Arial Unicode MS"/>
                  <a:cs typeface="Arial Unicode MS"/>
                </a:rPr>
                <a:t> </a:t>
              </a:r>
              <a:r>
                <a:rPr sz="1400" dirty="0">
                  <a:latin typeface="Arial Unicode MS"/>
                  <a:cs typeface="Arial Unicode MS"/>
                </a:rPr>
                <a:t>generador</a:t>
              </a:r>
              <a:r>
                <a:rPr sz="1400" spc="85" dirty="0">
                  <a:latin typeface="Arial Unicode MS"/>
                  <a:cs typeface="Arial Unicode MS"/>
                </a:rPr>
                <a:t> </a:t>
              </a:r>
              <a:r>
                <a:rPr sz="1400" dirty="0">
                  <a:latin typeface="Arial Unicode MS"/>
                  <a:cs typeface="Arial Unicode MS"/>
                </a:rPr>
                <a:t>de</a:t>
              </a:r>
              <a:r>
                <a:rPr sz="1400" spc="85" dirty="0">
                  <a:latin typeface="Arial Unicode MS"/>
                  <a:cs typeface="Arial Unicode MS"/>
                </a:rPr>
                <a:t> </a:t>
              </a:r>
              <a:r>
                <a:rPr sz="1400" spc="-10" dirty="0">
                  <a:latin typeface="Arial Unicode MS"/>
                  <a:cs typeface="Arial Unicode MS"/>
                </a:rPr>
                <a:t>vibraciones</a:t>
              </a:r>
              <a:endParaRPr sz="1400" dirty="0">
                <a:latin typeface="Arial Unicode MS"/>
                <a:cs typeface="Arial Unicode MS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3590608" y="3658307"/>
            <a:ext cx="8458199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Arial Unicode MS"/>
                <a:cs typeface="Arial Unicode MS"/>
              </a:rPr>
              <a:t>Figura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10.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Forma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onda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impulso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choque/golpe</a:t>
            </a:r>
            <a:endParaRPr dirty="0">
              <a:latin typeface="Arial Unicode MS"/>
              <a:cs typeface="Arial Unicode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50490" y="4133680"/>
            <a:ext cx="12572999" cy="61427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1900"/>
              </a:lnSpc>
              <a:spcBef>
                <a:spcPts val="100"/>
              </a:spcBef>
            </a:pP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niveles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prueba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para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las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pruebas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choque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golpe</a:t>
            </a:r>
            <a:endParaRPr sz="2000" dirty="0">
              <a:latin typeface="Arial Unicode MS"/>
              <a:cs typeface="Arial Unicode MS"/>
            </a:endParaRPr>
          </a:p>
          <a:p>
            <a:pPr marL="12700" algn="just">
              <a:lnSpc>
                <a:spcPts val="1900"/>
              </a:lnSpc>
              <a:spcBef>
                <a:spcPts val="990"/>
              </a:spcBef>
            </a:pPr>
            <a:r>
              <a:rPr sz="2000" dirty="0">
                <a:latin typeface="Arial Unicode MS"/>
                <a:cs typeface="Arial Unicode MS"/>
              </a:rPr>
              <a:t>son:</a:t>
            </a:r>
            <a:r>
              <a:rPr sz="2000" spc="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Golpe</a:t>
            </a:r>
            <a:r>
              <a:rPr sz="2000" spc="45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(desenergizado</a:t>
            </a:r>
            <a:r>
              <a:rPr sz="2000" spc="-10" dirty="0">
                <a:latin typeface="Arial Unicode MS"/>
                <a:cs typeface="Arial Unicode MS"/>
              </a:rPr>
              <a:t>):</a:t>
            </a:r>
            <a:endParaRPr sz="2000" dirty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1900"/>
              </a:lnSpc>
              <a:spcBef>
                <a:spcPts val="630"/>
              </a:spcBef>
              <a:buClr>
                <a:srgbClr val="1A3360"/>
              </a:buClr>
              <a:buSzPct val="127777"/>
              <a:buChar char="-"/>
              <a:tabLst>
                <a:tab pos="442595" algn="l"/>
                <a:tab pos="443230" algn="l"/>
              </a:tabLst>
            </a:pPr>
            <a:r>
              <a:rPr sz="2000" dirty="0">
                <a:latin typeface="Arial Unicode MS"/>
                <a:cs typeface="Arial Unicode MS"/>
              </a:rPr>
              <a:t>1000</a:t>
            </a:r>
            <a:r>
              <a:rPr sz="2000" spc="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pulsos,</a:t>
            </a:r>
            <a:r>
              <a:rPr sz="2000" spc="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10g,</a:t>
            </a:r>
            <a:r>
              <a:rPr sz="2000" spc="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16ms</a:t>
            </a:r>
            <a:r>
              <a:rPr sz="2000" spc="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55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duración</a:t>
            </a:r>
            <a:endParaRPr sz="2000" dirty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1900"/>
              </a:lnSpc>
              <a:spcBef>
                <a:spcPts val="570"/>
              </a:spcBef>
              <a:buClr>
                <a:srgbClr val="1A3360"/>
              </a:buClr>
              <a:buSzPct val="143750"/>
              <a:buChar char="-"/>
              <a:tabLst>
                <a:tab pos="442595" algn="l"/>
                <a:tab pos="443230" algn="l"/>
              </a:tabLst>
            </a:pPr>
            <a:r>
              <a:rPr sz="2000" dirty="0">
                <a:latin typeface="Arial Unicode MS"/>
                <a:cs typeface="Arial Unicode MS"/>
              </a:rPr>
              <a:t>Resistencia</a:t>
            </a:r>
            <a:r>
              <a:rPr sz="2000" spc="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</a:t>
            </a:r>
            <a:r>
              <a:rPr sz="2000" spc="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golpes</a:t>
            </a:r>
            <a:r>
              <a:rPr sz="2000" spc="4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(desenergizado</a:t>
            </a:r>
            <a:r>
              <a:rPr sz="2000" spc="-10" dirty="0">
                <a:latin typeface="Arial Unicode MS"/>
                <a:cs typeface="Arial Unicode MS"/>
              </a:rPr>
              <a:t>):</a:t>
            </a:r>
            <a:endParaRPr sz="2000" dirty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1900"/>
              </a:lnSpc>
              <a:spcBef>
                <a:spcPts val="565"/>
              </a:spcBef>
              <a:buClr>
                <a:srgbClr val="1A3360"/>
              </a:buClr>
              <a:buSzPct val="127777"/>
              <a:buChar char="-"/>
              <a:tabLst>
                <a:tab pos="442595" algn="l"/>
                <a:tab pos="443230" algn="l"/>
              </a:tabLst>
            </a:pPr>
            <a:r>
              <a:rPr sz="2000" dirty="0">
                <a:latin typeface="Arial Unicode MS"/>
                <a:cs typeface="Arial Unicode MS"/>
              </a:rPr>
              <a:t>3</a:t>
            </a:r>
            <a:r>
              <a:rPr sz="2000" spc="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pulsos,</a:t>
            </a:r>
            <a:r>
              <a:rPr sz="2000" spc="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15g,</a:t>
            </a:r>
            <a:r>
              <a:rPr sz="2000" spc="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11ms</a:t>
            </a:r>
            <a:r>
              <a:rPr sz="2000" spc="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45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duración</a:t>
            </a:r>
            <a:endParaRPr sz="2000" dirty="0">
              <a:latin typeface="Arial Unicode MS"/>
              <a:cs typeface="Arial Unicode MS"/>
            </a:endParaRPr>
          </a:p>
          <a:p>
            <a:pPr marL="12700" algn="just">
              <a:lnSpc>
                <a:spcPts val="1900"/>
              </a:lnSpc>
              <a:spcBef>
                <a:spcPts val="865"/>
              </a:spcBef>
            </a:pPr>
            <a:r>
              <a:rPr sz="2000" dirty="0">
                <a:latin typeface="Arial Unicode MS"/>
                <a:cs typeface="Arial Unicode MS"/>
              </a:rPr>
              <a:t>Respuesta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choque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(energizado</a:t>
            </a:r>
            <a:r>
              <a:rPr sz="2000" spc="-10" dirty="0">
                <a:latin typeface="Arial Unicode MS"/>
                <a:cs typeface="Arial Unicode MS"/>
              </a:rPr>
              <a:t>):</a:t>
            </a:r>
            <a:endParaRPr sz="2000" dirty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1900"/>
              </a:lnSpc>
              <a:spcBef>
                <a:spcPts val="630"/>
              </a:spcBef>
              <a:buClr>
                <a:srgbClr val="1A3360"/>
              </a:buClr>
              <a:buSzPct val="153333"/>
              <a:buChar char="-"/>
              <a:tabLst>
                <a:tab pos="442595" algn="l"/>
                <a:tab pos="443230" algn="l"/>
              </a:tabLst>
            </a:pPr>
            <a:r>
              <a:rPr sz="2000" dirty="0">
                <a:latin typeface="Arial Unicode MS"/>
                <a:cs typeface="Arial Unicode MS"/>
              </a:rPr>
              <a:t>3</a:t>
            </a:r>
            <a:r>
              <a:rPr sz="2000" spc="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pulsos,</a:t>
            </a:r>
            <a:r>
              <a:rPr sz="2000" spc="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cada</a:t>
            </a:r>
            <a:r>
              <a:rPr sz="2000" spc="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uno</a:t>
            </a:r>
            <a:r>
              <a:rPr sz="2000" spc="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10</a:t>
            </a:r>
            <a:r>
              <a:rPr sz="2000" spc="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g,</a:t>
            </a:r>
            <a:r>
              <a:rPr sz="2000" spc="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11</a:t>
            </a:r>
            <a:r>
              <a:rPr sz="2000" spc="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ms</a:t>
            </a:r>
            <a:r>
              <a:rPr sz="2000" spc="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30" dirty="0">
                <a:latin typeface="Arial Unicode MS"/>
                <a:cs typeface="Arial Unicode MS"/>
              </a:rPr>
              <a:t> </a:t>
            </a:r>
            <a:r>
              <a:rPr sz="2000" spc="-10" dirty="0" err="1" smtClean="0">
                <a:latin typeface="Arial Unicode MS"/>
                <a:cs typeface="Arial Unicode MS"/>
              </a:rPr>
              <a:t>duración</a:t>
            </a:r>
            <a:endParaRPr lang="es-ES" sz="2000" spc="-10" dirty="0" smtClean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1900"/>
              </a:lnSpc>
              <a:spcBef>
                <a:spcPts val="630"/>
              </a:spcBef>
              <a:buClr>
                <a:srgbClr val="1A3360"/>
              </a:buClr>
              <a:buSzPct val="153333"/>
              <a:buChar char="-"/>
              <a:tabLst>
                <a:tab pos="442595" algn="l"/>
                <a:tab pos="443230" algn="l"/>
              </a:tabLst>
            </a:pPr>
            <a:endParaRPr lang="es-ES" sz="2000" spc="-10" dirty="0">
              <a:latin typeface="Arial Unicode MS"/>
              <a:cs typeface="Arial Unicode MS"/>
            </a:endParaRPr>
          </a:p>
          <a:p>
            <a:pPr marL="12700" algn="just">
              <a:lnSpc>
                <a:spcPts val="1900"/>
              </a:lnSpc>
              <a:spcBef>
                <a:spcPts val="100"/>
              </a:spcBef>
            </a:pPr>
            <a:r>
              <a:rPr lang="es-ES" sz="2000" b="1" spc="-45" dirty="0" smtClean="0">
                <a:latin typeface="Arial"/>
                <a:cs typeface="Arial"/>
              </a:rPr>
              <a:t>PRUEBAS</a:t>
            </a:r>
            <a:r>
              <a:rPr lang="es-ES" sz="2000" b="1" dirty="0" smtClean="0">
                <a:latin typeface="Arial"/>
                <a:cs typeface="Arial"/>
              </a:rPr>
              <a:t> </a:t>
            </a:r>
            <a:r>
              <a:rPr lang="es-ES" sz="2000" b="1" spc="-45" dirty="0" smtClean="0">
                <a:latin typeface="Arial"/>
                <a:cs typeface="Arial"/>
              </a:rPr>
              <a:t>DE</a:t>
            </a:r>
            <a:r>
              <a:rPr lang="es-ES" sz="2000" b="1" dirty="0" smtClean="0">
                <a:latin typeface="Arial"/>
                <a:cs typeface="Arial"/>
              </a:rPr>
              <a:t> TIPO </a:t>
            </a:r>
            <a:r>
              <a:rPr lang="es-ES" sz="2000" b="1" spc="-45" dirty="0" smtClean="0">
                <a:latin typeface="Arial"/>
                <a:cs typeface="Arial"/>
              </a:rPr>
              <a:t>DE</a:t>
            </a:r>
            <a:r>
              <a:rPr lang="es-ES" sz="2000" b="1" dirty="0" smtClean="0">
                <a:latin typeface="Arial"/>
                <a:cs typeface="Arial"/>
              </a:rPr>
              <a:t> </a:t>
            </a:r>
            <a:r>
              <a:rPr lang="es-ES" sz="2000" b="1" spc="-10" dirty="0" smtClean="0">
                <a:latin typeface="Arial"/>
                <a:cs typeface="Arial"/>
              </a:rPr>
              <a:t>SOFTWARE</a:t>
            </a:r>
            <a:endParaRPr lang="es-ES" sz="2000" dirty="0" smtClean="0">
              <a:latin typeface="Arial"/>
              <a:cs typeface="Arial"/>
            </a:endParaRPr>
          </a:p>
          <a:p>
            <a:pPr marL="12700" marR="5080" algn="just">
              <a:lnSpc>
                <a:spcPts val="1900"/>
              </a:lnSpc>
              <a:spcBef>
                <a:spcPts val="580"/>
              </a:spcBef>
            </a:pP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relés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protección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digitales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numéricos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utilizan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software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funciones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protección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spc="-50" dirty="0" smtClean="0">
                <a:latin typeface="Arial Unicode MS"/>
                <a:cs typeface="Arial Unicode MS"/>
              </a:rPr>
              <a:t>y</a:t>
            </a:r>
            <a:r>
              <a:rPr lang="es-ES" sz="2000" dirty="0" smtClean="0">
                <a:latin typeface="Arial Unicode MS"/>
                <a:cs typeface="Arial Unicode MS"/>
              </a:rPr>
              <a:t> medición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relés.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Este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software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debe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probarse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adecuadamente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asegurarse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de </a:t>
            </a:r>
            <a:r>
              <a:rPr lang="es-ES" sz="2000" dirty="0" smtClean="0">
                <a:latin typeface="Arial Unicode MS"/>
                <a:cs typeface="Arial Unicode MS"/>
              </a:rPr>
              <a:t>protección</a:t>
            </a:r>
            <a:r>
              <a:rPr lang="es-ES" sz="2000" spc="1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cumpla</a:t>
            </a:r>
            <a:r>
              <a:rPr lang="es-ES" sz="2000" spc="1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</a:t>
            </a:r>
            <a:r>
              <a:rPr lang="es-ES" sz="2000" spc="1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todas</a:t>
            </a:r>
            <a:r>
              <a:rPr lang="es-ES" sz="2000" spc="1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1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especificaciones</a:t>
            </a:r>
            <a:r>
              <a:rPr lang="es-ES" sz="2000" spc="1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diferentes</a:t>
            </a:r>
            <a:r>
              <a:rPr lang="es-ES" sz="2000" spc="1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perturbaciones</a:t>
            </a:r>
            <a:r>
              <a:rPr lang="es-ES" sz="2000" spc="1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no</a:t>
            </a:r>
            <a:r>
              <a:rPr lang="es-ES" sz="2000" spc="1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terminen</a:t>
            </a:r>
            <a:r>
              <a:rPr lang="es-ES" sz="2000" spc="175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en </a:t>
            </a:r>
            <a:r>
              <a:rPr lang="es-ES" sz="2000" dirty="0" smtClean="0">
                <a:latin typeface="Arial Unicode MS"/>
                <a:cs typeface="Arial Unicode MS"/>
              </a:rPr>
              <a:t>resultados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inesperados.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spc="-30" dirty="0" smtClean="0">
                <a:latin typeface="Arial Unicode MS"/>
                <a:cs typeface="Arial Unicode MS"/>
              </a:rPr>
              <a:t>El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software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evalúa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diferentes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etapas: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1900"/>
              </a:lnSpc>
              <a:spcBef>
                <a:spcPts val="620"/>
              </a:spcBef>
              <a:buClr>
                <a:srgbClr val="1A3360"/>
              </a:buClr>
              <a:buSzPct val="143750"/>
              <a:buChar char="-"/>
              <a:tabLst>
                <a:tab pos="442595" algn="l"/>
                <a:tab pos="443230" algn="l"/>
              </a:tabLst>
            </a:pPr>
            <a:r>
              <a:rPr lang="es-ES" sz="2000" dirty="0" smtClean="0">
                <a:latin typeface="Arial Unicode MS"/>
                <a:cs typeface="Arial Unicode MS"/>
              </a:rPr>
              <a:t>pruebas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integración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1900"/>
              </a:lnSpc>
              <a:spcBef>
                <a:spcPts val="570"/>
              </a:spcBef>
              <a:buClr>
                <a:srgbClr val="1A3360"/>
              </a:buClr>
              <a:buSzPct val="209090"/>
              <a:buChar char="-"/>
              <a:tabLst>
                <a:tab pos="442595" algn="l"/>
                <a:tab pos="443230" algn="l"/>
              </a:tabLst>
            </a:pPr>
            <a:r>
              <a:rPr lang="es-ES" sz="2000" dirty="0" smtClean="0">
                <a:latin typeface="Arial Unicode MS"/>
                <a:cs typeface="Arial Unicode MS"/>
              </a:rPr>
              <a:t>examen</a:t>
            </a:r>
            <a:r>
              <a:rPr lang="es-ES" sz="2000" spc="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4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unidad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1900"/>
              </a:lnSpc>
              <a:spcBef>
                <a:spcPts val="565"/>
              </a:spcBef>
              <a:buClr>
                <a:srgbClr val="1A3360"/>
              </a:buClr>
              <a:buSzPct val="121052"/>
              <a:buChar char="-"/>
              <a:tabLst>
                <a:tab pos="442595" algn="l"/>
                <a:tab pos="443230" algn="l"/>
              </a:tabLst>
            </a:pPr>
            <a:r>
              <a:rPr lang="es-ES" sz="2000" dirty="0" smtClean="0">
                <a:latin typeface="Arial Unicode MS"/>
                <a:cs typeface="Arial Unicode MS"/>
              </a:rPr>
              <a:t>prueba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calificación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funcional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1900"/>
              </a:lnSpc>
              <a:spcBef>
                <a:spcPts val="630"/>
              </a:spcBef>
              <a:buClr>
                <a:srgbClr val="1A3360"/>
              </a:buClr>
              <a:buSzPct val="153333"/>
              <a:buChar char="-"/>
              <a:tabLst>
                <a:tab pos="442595" algn="l"/>
                <a:tab pos="443230" algn="l"/>
              </a:tabLst>
            </a:pPr>
            <a:endParaRPr lang="es-ES" sz="2000" dirty="0" smtClean="0">
              <a:latin typeface="Arial Unicode MS"/>
              <a:cs typeface="Arial Unicode MS"/>
            </a:endParaRPr>
          </a:p>
          <a:p>
            <a:pPr marL="12700" algn="just">
              <a:lnSpc>
                <a:spcPts val="1900"/>
              </a:lnSpc>
              <a:spcBef>
                <a:spcPts val="100"/>
              </a:spcBef>
            </a:pPr>
            <a:r>
              <a:rPr lang="es-ES" sz="2000" spc="-30" dirty="0" smtClean="0">
                <a:latin typeface="Arial Unicode MS"/>
                <a:cs typeface="Arial Unicode MS"/>
              </a:rPr>
              <a:t>El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objetivo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pruebas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unitarias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comprender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función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procedimiento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individual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utilizado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en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12700" algn="just">
              <a:lnSpc>
                <a:spcPts val="1900"/>
              </a:lnSpc>
              <a:spcBef>
                <a:spcPts val="930"/>
              </a:spcBef>
            </a:pP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software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está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libre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errores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datos,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lógica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estándares.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spc="-65" dirty="0" smtClean="0">
                <a:latin typeface="Arial Unicode MS"/>
                <a:cs typeface="Arial Unicode MS"/>
              </a:rPr>
              <a:t>Es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más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fácil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descubrir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estos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2100"/>
              </a:lnSpc>
              <a:spcBef>
                <a:spcPts val="630"/>
              </a:spcBef>
              <a:buClr>
                <a:srgbClr val="1A3360"/>
              </a:buClr>
              <a:buSzPct val="153333"/>
              <a:buChar char="-"/>
              <a:tabLst>
                <a:tab pos="442595" algn="l"/>
                <a:tab pos="443230" algn="l"/>
              </a:tabLst>
            </a:pPr>
            <a:endParaRPr sz="2000"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304800" y="228600"/>
            <a:ext cx="12649200" cy="9517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100"/>
              </a:lnSpc>
            </a:pPr>
            <a:r>
              <a:rPr lang="en-US" sz="2000" dirty="0" err="1" smtClean="0"/>
              <a:t>tipos</a:t>
            </a:r>
            <a:r>
              <a:rPr lang="en-US" sz="2000" dirty="0" smtClean="0"/>
              <a:t> de </a:t>
            </a:r>
            <a:r>
              <a:rPr lang="en-US" sz="2000" dirty="0" err="1" smtClean="0"/>
              <a:t>errores</a:t>
            </a:r>
            <a:r>
              <a:rPr lang="en-US" sz="2000" dirty="0" smtClean="0"/>
              <a:t> </a:t>
            </a:r>
            <a:r>
              <a:rPr lang="en-US" sz="2000" dirty="0" err="1" smtClean="0"/>
              <a:t>en</a:t>
            </a:r>
            <a:r>
              <a:rPr lang="en-US" sz="2000" dirty="0" smtClean="0"/>
              <a:t> </a:t>
            </a:r>
            <a:r>
              <a:rPr lang="en-US" sz="2000" dirty="0" err="1" smtClean="0"/>
              <a:t>dispositivos</a:t>
            </a:r>
            <a:r>
              <a:rPr lang="en-US" sz="2000" dirty="0" smtClean="0"/>
              <a:t> </a:t>
            </a:r>
            <a:r>
              <a:rPr lang="en-US" sz="2000" dirty="0" err="1" smtClean="0"/>
              <a:t>individuales</a:t>
            </a:r>
            <a:r>
              <a:rPr lang="en-US" sz="2000" dirty="0" smtClean="0"/>
              <a:t> o </a:t>
            </a:r>
            <a:r>
              <a:rPr lang="en-US" sz="2000" dirty="0" err="1" smtClean="0"/>
              <a:t>pequeños</a:t>
            </a:r>
            <a:r>
              <a:rPr lang="en-US" sz="2000" dirty="0" smtClean="0"/>
              <a:t> </a:t>
            </a:r>
            <a:r>
              <a:rPr lang="en-US" sz="2000" dirty="0" err="1" smtClean="0"/>
              <a:t>grupos</a:t>
            </a:r>
            <a:r>
              <a:rPr lang="en-US" sz="2000" dirty="0" smtClean="0"/>
              <a:t> de </a:t>
            </a:r>
            <a:r>
              <a:rPr lang="en-US" sz="2000" dirty="0" err="1" smtClean="0"/>
              <a:t>dispositivos</a:t>
            </a:r>
            <a:r>
              <a:rPr lang="en-US" sz="2000" dirty="0" smtClean="0"/>
              <a:t> que </a:t>
            </a:r>
            <a:r>
              <a:rPr lang="en-US" sz="2000" dirty="0" err="1" smtClean="0"/>
              <a:t>en</a:t>
            </a:r>
            <a:r>
              <a:rPr lang="en-US" sz="2000" dirty="0" smtClean="0"/>
              <a:t> </a:t>
            </a:r>
            <a:r>
              <a:rPr lang="en-US" sz="2000" dirty="0" err="1" smtClean="0"/>
              <a:t>una</a:t>
            </a:r>
            <a:r>
              <a:rPr lang="en-US" sz="2000" dirty="0" smtClean="0"/>
              <a:t> </a:t>
            </a:r>
            <a:r>
              <a:rPr lang="en-US" sz="2000" dirty="0" err="1" smtClean="0"/>
              <a:t>arquitectura</a:t>
            </a:r>
            <a:r>
              <a:rPr lang="en-US" sz="2000" dirty="0" smtClean="0"/>
              <a:t> y/o </a:t>
            </a:r>
            <a:r>
              <a:rPr lang="en-US" sz="2000" dirty="0" err="1" smtClean="0"/>
              <a:t>sistema</a:t>
            </a:r>
            <a:r>
              <a:rPr lang="en-US" sz="2000" dirty="0" smtClean="0"/>
              <a:t> de software </a:t>
            </a:r>
            <a:r>
              <a:rPr lang="en-US" sz="2000" dirty="0" err="1" smtClean="0"/>
              <a:t>integrado</a:t>
            </a:r>
            <a:r>
              <a:rPr lang="en-US" sz="2000" dirty="0" smtClean="0"/>
              <a:t>. Las </a:t>
            </a:r>
            <a:r>
              <a:rPr lang="en-US" sz="2000" dirty="0" err="1" smtClean="0"/>
              <a:t>pruebas</a:t>
            </a:r>
            <a:r>
              <a:rPr lang="en-US" sz="2000" dirty="0" smtClean="0"/>
              <a:t> </a:t>
            </a:r>
            <a:r>
              <a:rPr lang="en-US" sz="2000" dirty="0" err="1" smtClean="0"/>
              <a:t>unitarias</a:t>
            </a:r>
            <a:r>
              <a:rPr lang="en-US" sz="2000" dirty="0" smtClean="0"/>
              <a:t> se </a:t>
            </a:r>
            <a:r>
              <a:rPr lang="en-US" sz="2000" dirty="0" err="1" smtClean="0"/>
              <a:t>completan</a:t>
            </a:r>
            <a:r>
              <a:rPr lang="en-US" sz="2000" dirty="0" smtClean="0"/>
              <a:t> </a:t>
            </a:r>
            <a:r>
              <a:rPr lang="en-US" sz="2000" dirty="0" err="1" smtClean="0"/>
              <a:t>comúnmente</a:t>
            </a:r>
            <a:r>
              <a:rPr lang="en-US" sz="2000" dirty="0" smtClean="0"/>
              <a:t> contra el </a:t>
            </a:r>
            <a:r>
              <a:rPr lang="en-US" sz="2000" dirty="0" err="1" smtClean="0"/>
              <a:t>diseño</a:t>
            </a:r>
            <a:r>
              <a:rPr lang="en-US" sz="2000" dirty="0" smtClean="0"/>
              <a:t> </a:t>
            </a:r>
            <a:r>
              <a:rPr lang="en-US" sz="2000" dirty="0" err="1" smtClean="0"/>
              <a:t>detallado</a:t>
            </a:r>
            <a:r>
              <a:rPr lang="en-US" sz="2000" dirty="0" smtClean="0"/>
              <a:t> del software y </a:t>
            </a:r>
            <a:r>
              <a:rPr lang="en-US" sz="2000" dirty="0" err="1" smtClean="0"/>
              <a:t>por</a:t>
            </a:r>
            <a:r>
              <a:rPr lang="en-US" sz="2000" dirty="0" smtClean="0"/>
              <a:t> el </a:t>
            </a:r>
            <a:r>
              <a:rPr lang="en-US" sz="2000" dirty="0" err="1" smtClean="0"/>
              <a:t>desarrollador</a:t>
            </a:r>
            <a:r>
              <a:rPr lang="en-US" sz="2000" dirty="0" smtClean="0"/>
              <a:t> de la(s) </a:t>
            </a:r>
            <a:r>
              <a:rPr lang="en-US" sz="2000" dirty="0" err="1" smtClean="0"/>
              <a:t>unidad</a:t>
            </a:r>
            <a:r>
              <a:rPr lang="en-US" sz="2000" dirty="0" smtClean="0"/>
              <a:t>(</a:t>
            </a:r>
            <a:r>
              <a:rPr lang="en-US" sz="2000" dirty="0" err="1" smtClean="0"/>
              <a:t>es</a:t>
            </a:r>
            <a:r>
              <a:rPr lang="en-US" sz="2000" dirty="0" smtClean="0"/>
              <a:t>).</a:t>
            </a:r>
          </a:p>
          <a:p>
            <a:pPr algn="just">
              <a:lnSpc>
                <a:spcPts val="2100"/>
              </a:lnSpc>
            </a:pPr>
            <a:r>
              <a:rPr lang="en-US" sz="2000" dirty="0" smtClean="0"/>
              <a:t>Las </a:t>
            </a:r>
            <a:r>
              <a:rPr lang="en-US" sz="2000" dirty="0" err="1" smtClean="0"/>
              <a:t>pruebas</a:t>
            </a:r>
            <a:r>
              <a:rPr lang="en-US" sz="2000" dirty="0" smtClean="0"/>
              <a:t> de </a:t>
            </a:r>
            <a:r>
              <a:rPr lang="en-US" sz="2000" dirty="0" err="1" smtClean="0"/>
              <a:t>integración</a:t>
            </a:r>
            <a:r>
              <a:rPr lang="en-US" sz="2000" dirty="0" smtClean="0"/>
              <a:t> </a:t>
            </a:r>
            <a:r>
              <a:rPr lang="en-US" sz="2000" dirty="0" err="1" smtClean="0"/>
              <a:t>normalmente</a:t>
            </a:r>
            <a:r>
              <a:rPr lang="en-US" sz="2000" dirty="0" smtClean="0"/>
              <a:t> se </a:t>
            </a:r>
            <a:r>
              <a:rPr lang="en-US" sz="2000" dirty="0" err="1" smtClean="0"/>
              <a:t>centran</a:t>
            </a:r>
            <a:r>
              <a:rPr lang="en-US" sz="2000" dirty="0" smtClean="0"/>
              <a:t> </a:t>
            </a:r>
            <a:r>
              <a:rPr lang="en-US" sz="2000" dirty="0" err="1" smtClean="0"/>
              <a:t>en</a:t>
            </a:r>
            <a:r>
              <a:rPr lang="en-US" sz="2000" dirty="0" smtClean="0"/>
              <a:t> </a:t>
            </a:r>
            <a:r>
              <a:rPr lang="en-US" sz="2000" dirty="0" err="1" smtClean="0"/>
              <a:t>estas</a:t>
            </a:r>
            <a:r>
              <a:rPr lang="en-US" sz="2000" dirty="0" smtClean="0"/>
              <a:t> interfaces y </a:t>
            </a:r>
            <a:r>
              <a:rPr lang="en-US" sz="2000" dirty="0" err="1" smtClean="0"/>
              <a:t>también</a:t>
            </a:r>
            <a:r>
              <a:rPr lang="en-US" sz="2000" dirty="0" smtClean="0"/>
              <a:t> </a:t>
            </a:r>
            <a:r>
              <a:rPr lang="en-US" sz="2000" dirty="0" err="1" smtClean="0"/>
              <a:t>en</a:t>
            </a:r>
            <a:r>
              <a:rPr lang="en-US" sz="2000" dirty="0" smtClean="0"/>
              <a:t> </a:t>
            </a:r>
            <a:r>
              <a:rPr lang="en-US" sz="2000" dirty="0" err="1" smtClean="0"/>
              <a:t>Cuestiones</a:t>
            </a:r>
            <a:r>
              <a:rPr lang="en-US" sz="2000" dirty="0" smtClean="0"/>
              <a:t> </a:t>
            </a:r>
            <a:r>
              <a:rPr lang="en-US" sz="2000" dirty="0" err="1" smtClean="0"/>
              <a:t>como</a:t>
            </a:r>
            <a:r>
              <a:rPr lang="en-US" sz="2000" dirty="0" smtClean="0"/>
              <a:t> el </a:t>
            </a:r>
            <a:r>
              <a:rPr lang="en-US" sz="2000" dirty="0" err="1" smtClean="0"/>
              <a:t>rendimiento</a:t>
            </a:r>
            <a:r>
              <a:rPr lang="en-US" sz="2000" dirty="0" smtClean="0"/>
              <a:t>, </a:t>
            </a:r>
            <a:r>
              <a:rPr lang="en-US" sz="2000" dirty="0" err="1" smtClean="0"/>
              <a:t>los</a:t>
            </a:r>
            <a:r>
              <a:rPr lang="en-US" sz="2000" dirty="0" smtClean="0"/>
              <a:t> </a:t>
            </a:r>
            <a:r>
              <a:rPr lang="en-US" sz="2000" dirty="0" err="1" smtClean="0"/>
              <a:t>tiempos</a:t>
            </a:r>
            <a:r>
              <a:rPr lang="en-US" sz="2000" dirty="0" smtClean="0"/>
              <a:t> y </a:t>
            </a:r>
            <a:r>
              <a:rPr lang="en-US" sz="2000" dirty="0" err="1" smtClean="0"/>
              <a:t>los</a:t>
            </a:r>
            <a:r>
              <a:rPr lang="en-US" sz="2000" dirty="0" smtClean="0"/>
              <a:t> tonos que no son </a:t>
            </a:r>
            <a:r>
              <a:rPr lang="en-US" sz="2000" dirty="0" err="1" smtClean="0"/>
              <a:t>aplicables</a:t>
            </a:r>
            <a:r>
              <a:rPr lang="en-US" sz="2000" dirty="0" smtClean="0"/>
              <a:t> </a:t>
            </a:r>
            <a:r>
              <a:rPr lang="en-US" sz="2000" dirty="0" err="1" smtClean="0"/>
              <a:t>en</a:t>
            </a:r>
            <a:r>
              <a:rPr lang="en-US" sz="2000" dirty="0" smtClean="0"/>
              <a:t> las </a:t>
            </a:r>
            <a:r>
              <a:rPr lang="en-US" sz="2000" dirty="0" err="1" smtClean="0"/>
              <a:t>pruebas</a:t>
            </a:r>
            <a:r>
              <a:rPr lang="en-US" sz="2000" dirty="0" smtClean="0"/>
              <a:t> </a:t>
            </a:r>
            <a:r>
              <a:rPr lang="en-US" sz="2000" dirty="0" err="1" smtClean="0"/>
              <a:t>unitarias</a:t>
            </a:r>
            <a:r>
              <a:rPr lang="en-US" sz="2000" dirty="0" smtClean="0"/>
              <a:t>. Las </a:t>
            </a:r>
            <a:r>
              <a:rPr lang="en-US" sz="2000" dirty="0" err="1" smtClean="0"/>
              <a:t>pruebas</a:t>
            </a:r>
            <a:r>
              <a:rPr lang="en-US" sz="2000" dirty="0" smtClean="0"/>
              <a:t> de </a:t>
            </a:r>
            <a:r>
              <a:rPr lang="en-US" sz="2000" dirty="0" err="1" smtClean="0"/>
              <a:t>integración</a:t>
            </a:r>
            <a:r>
              <a:rPr lang="en-US" sz="2000" dirty="0" smtClean="0"/>
              <a:t> </a:t>
            </a:r>
            <a:r>
              <a:rPr lang="en-US" sz="2000" dirty="0" err="1" smtClean="0"/>
              <a:t>también</a:t>
            </a:r>
            <a:r>
              <a:rPr lang="en-US" sz="2000" dirty="0" smtClean="0"/>
              <a:t> se </a:t>
            </a:r>
            <a:r>
              <a:rPr lang="en-US" sz="2000" dirty="0" err="1" smtClean="0"/>
              <a:t>concentran</a:t>
            </a:r>
            <a:r>
              <a:rPr lang="en-US" sz="2000" dirty="0" smtClean="0"/>
              <a:t> </a:t>
            </a:r>
            <a:r>
              <a:rPr lang="en-US" sz="2000" dirty="0" err="1" smtClean="0"/>
              <a:t>en</a:t>
            </a:r>
            <a:r>
              <a:rPr lang="en-US" sz="2000" dirty="0" smtClean="0"/>
              <a:t> '</a:t>
            </a:r>
            <a:r>
              <a:rPr lang="en-US" sz="2000" dirty="0" err="1" smtClean="0"/>
              <a:t>estresar</a:t>
            </a:r>
            <a:r>
              <a:rPr lang="en-US" sz="2000" dirty="0" smtClean="0"/>
              <a:t>' el software y las interfaces </a:t>
            </a:r>
            <a:r>
              <a:rPr lang="en-US" sz="2000" dirty="0" err="1" smtClean="0"/>
              <a:t>relacionadas</a:t>
            </a:r>
            <a:r>
              <a:rPr lang="en-US" sz="2000" dirty="0" smtClean="0"/>
              <a:t>. Las </a:t>
            </a:r>
            <a:r>
              <a:rPr lang="en-US" sz="2000" dirty="0" err="1" smtClean="0"/>
              <a:t>pruebas</a:t>
            </a:r>
            <a:r>
              <a:rPr lang="en-US" sz="2000" dirty="0" smtClean="0"/>
              <a:t> de </a:t>
            </a:r>
            <a:r>
              <a:rPr lang="en-US" sz="2000" dirty="0" err="1" smtClean="0"/>
              <a:t>integración</a:t>
            </a:r>
            <a:r>
              <a:rPr lang="en-US" sz="2000" dirty="0" smtClean="0"/>
              <a:t> son de </a:t>
            </a:r>
            <a:r>
              <a:rPr lang="en-US" sz="2000" dirty="0" err="1" smtClean="0"/>
              <a:t>naturaleza</a:t>
            </a:r>
            <a:r>
              <a:rPr lang="en-US" sz="2000" dirty="0" smtClean="0"/>
              <a:t> "</a:t>
            </a:r>
            <a:r>
              <a:rPr lang="en-US" sz="2000" dirty="0" err="1" smtClean="0"/>
              <a:t>caja</a:t>
            </a:r>
            <a:r>
              <a:rPr lang="en-US" sz="2000" dirty="0" smtClean="0"/>
              <a:t> </a:t>
            </a:r>
            <a:r>
              <a:rPr lang="en-US" sz="2000" dirty="0" err="1" smtClean="0"/>
              <a:t>negra</a:t>
            </a:r>
            <a:r>
              <a:rPr lang="en-US" sz="2000" dirty="0" smtClean="0"/>
              <a:t>". No </a:t>
            </a:r>
            <a:r>
              <a:rPr lang="en-US" sz="2000" dirty="0" err="1" smtClean="0"/>
              <a:t>considera</a:t>
            </a:r>
            <a:r>
              <a:rPr lang="en-US" sz="2000" dirty="0" smtClean="0"/>
              <a:t> la </a:t>
            </a:r>
            <a:r>
              <a:rPr lang="en-US" sz="2000" dirty="0" err="1" smtClean="0"/>
              <a:t>estructura</a:t>
            </a:r>
            <a:r>
              <a:rPr lang="en-US" sz="2000" dirty="0" smtClean="0"/>
              <a:t> de </a:t>
            </a:r>
            <a:r>
              <a:rPr lang="en-US" sz="2000" dirty="0" err="1" smtClean="0"/>
              <a:t>los</a:t>
            </a:r>
            <a:r>
              <a:rPr lang="en-US" sz="2000" dirty="0" smtClean="0"/>
              <a:t> </a:t>
            </a:r>
            <a:r>
              <a:rPr lang="en-US" sz="2000" dirty="0" err="1" smtClean="0"/>
              <a:t>dispositivos</a:t>
            </a:r>
            <a:r>
              <a:rPr lang="en-US" sz="2000" dirty="0" smtClean="0"/>
              <a:t> </a:t>
            </a:r>
            <a:r>
              <a:rPr lang="en-US" sz="2000" dirty="0" err="1" smtClean="0"/>
              <a:t>individuales</a:t>
            </a:r>
            <a:r>
              <a:rPr lang="en-US" sz="2000" dirty="0" smtClean="0"/>
              <a:t>. </a:t>
            </a:r>
            <a:r>
              <a:rPr lang="en-US" sz="2000" dirty="0" err="1" smtClean="0"/>
              <a:t>Por</a:t>
            </a:r>
            <a:r>
              <a:rPr lang="en-US" sz="2000" dirty="0" smtClean="0"/>
              <a:t> lo general, se </a:t>
            </a:r>
            <a:r>
              <a:rPr lang="en-US" sz="2000" dirty="0" err="1" smtClean="0"/>
              <a:t>completa</a:t>
            </a:r>
            <a:r>
              <a:rPr lang="en-US" sz="2000" dirty="0" smtClean="0"/>
              <a:t> con el </a:t>
            </a:r>
            <a:r>
              <a:rPr lang="en-US" sz="2000" dirty="0" err="1" smtClean="0"/>
              <a:t>diseño</a:t>
            </a:r>
            <a:r>
              <a:rPr lang="en-US" sz="2000" dirty="0" smtClean="0"/>
              <a:t> </a:t>
            </a:r>
            <a:r>
              <a:rPr lang="en-US" sz="2000" dirty="0" err="1" smtClean="0"/>
              <a:t>arquitectónico</a:t>
            </a:r>
            <a:r>
              <a:rPr lang="en-US" sz="2000" dirty="0" smtClean="0"/>
              <a:t> y </a:t>
            </a:r>
            <a:r>
              <a:rPr lang="en-US" sz="2000" dirty="0" err="1" smtClean="0"/>
              <a:t>detallado</a:t>
            </a:r>
            <a:r>
              <a:rPr lang="en-US" sz="2000" dirty="0" smtClean="0"/>
              <a:t> del software. El </a:t>
            </a:r>
            <a:r>
              <a:rPr lang="en-US" sz="2000" dirty="0" err="1" smtClean="0"/>
              <a:t>desarrollador</a:t>
            </a:r>
            <a:r>
              <a:rPr lang="en-US" sz="2000" dirty="0" smtClean="0"/>
              <a:t> de la </a:t>
            </a:r>
            <a:r>
              <a:rPr lang="en-US" sz="2000" dirty="0" err="1" smtClean="0"/>
              <a:t>unidad</a:t>
            </a:r>
            <a:r>
              <a:rPr lang="en-US" sz="2000" dirty="0" smtClean="0"/>
              <a:t> </a:t>
            </a:r>
            <a:r>
              <a:rPr lang="en-US" sz="2000" dirty="0" err="1" smtClean="0"/>
              <a:t>normalmente</a:t>
            </a:r>
            <a:r>
              <a:rPr lang="en-US" sz="2000" dirty="0" smtClean="0"/>
              <a:t> </a:t>
            </a:r>
            <a:r>
              <a:rPr lang="en-US" sz="2000" dirty="0" err="1" smtClean="0"/>
              <a:t>completa</a:t>
            </a:r>
            <a:r>
              <a:rPr lang="en-US" sz="2000" dirty="0" smtClean="0"/>
              <a:t> las </a:t>
            </a:r>
            <a:r>
              <a:rPr lang="en-US" sz="2000" dirty="0" err="1" smtClean="0"/>
              <a:t>pruebas</a:t>
            </a:r>
            <a:r>
              <a:rPr lang="en-US" sz="2000" dirty="0" smtClean="0"/>
              <a:t>, a </a:t>
            </a:r>
            <a:r>
              <a:rPr lang="en-US" sz="2000" dirty="0" err="1" smtClean="0"/>
              <a:t>menos</a:t>
            </a:r>
            <a:r>
              <a:rPr lang="en-US" sz="2000" dirty="0" smtClean="0"/>
              <a:t> que se </a:t>
            </a:r>
            <a:r>
              <a:rPr lang="en-US" sz="2000" dirty="0" err="1" smtClean="0"/>
              <a:t>utilice</a:t>
            </a:r>
            <a:r>
              <a:rPr lang="en-US" sz="2000" dirty="0" smtClean="0"/>
              <a:t> software de </a:t>
            </a:r>
            <a:r>
              <a:rPr lang="en-US" sz="2000" dirty="0" err="1" smtClean="0"/>
              <a:t>alta</a:t>
            </a:r>
            <a:r>
              <a:rPr lang="en-US" sz="2000" dirty="0" smtClean="0"/>
              <a:t> </a:t>
            </a:r>
            <a:r>
              <a:rPr lang="en-US" sz="2000" dirty="0" err="1" smtClean="0"/>
              <a:t>integridad</a:t>
            </a:r>
            <a:r>
              <a:rPr lang="en-US" sz="2000" dirty="0" smtClean="0"/>
              <a:t> y/o </a:t>
            </a:r>
            <a:r>
              <a:rPr lang="en-US" sz="2000" dirty="0" err="1" smtClean="0"/>
              <a:t>seguridad</a:t>
            </a:r>
            <a:r>
              <a:rPr lang="en-US" sz="2000" dirty="0" smtClean="0"/>
              <a:t>.</a:t>
            </a:r>
          </a:p>
          <a:p>
            <a:pPr algn="just">
              <a:lnSpc>
                <a:spcPts val="2100"/>
              </a:lnSpc>
            </a:pPr>
            <a:endParaRPr lang="en-US" sz="2000" dirty="0" smtClean="0"/>
          </a:p>
          <a:p>
            <a:pPr algn="just">
              <a:lnSpc>
                <a:spcPts val="2100"/>
              </a:lnSpc>
            </a:pPr>
            <a:r>
              <a:rPr lang="en-US" sz="2000" b="1" dirty="0" smtClean="0"/>
              <a:t>PRUEBAS DE UNIDADES ESTÁTICAS</a:t>
            </a:r>
          </a:p>
          <a:p>
            <a:pPr algn="just">
              <a:lnSpc>
                <a:spcPts val="2100"/>
              </a:lnSpc>
            </a:pPr>
            <a:endParaRPr lang="en-US" sz="2000" dirty="0" smtClean="0"/>
          </a:p>
          <a:p>
            <a:pPr algn="just">
              <a:lnSpc>
                <a:spcPts val="2100"/>
              </a:lnSpc>
            </a:pPr>
            <a:r>
              <a:rPr lang="en-US" sz="2000" dirty="0" smtClean="0"/>
              <a:t>Las </a:t>
            </a:r>
            <a:r>
              <a:rPr lang="en-US" sz="2000" dirty="0" err="1" smtClean="0"/>
              <a:t>pruebas</a:t>
            </a:r>
            <a:r>
              <a:rPr lang="en-US" sz="2000" dirty="0" smtClean="0"/>
              <a:t> de </a:t>
            </a:r>
            <a:r>
              <a:rPr lang="en-US" sz="2000" dirty="0" err="1" smtClean="0"/>
              <a:t>unidades</a:t>
            </a:r>
            <a:r>
              <a:rPr lang="en-US" sz="2000" dirty="0" smtClean="0"/>
              <a:t> </a:t>
            </a:r>
            <a:r>
              <a:rPr lang="en-US" sz="2000" dirty="0" err="1" smtClean="0"/>
              <a:t>estáticas</a:t>
            </a:r>
            <a:r>
              <a:rPr lang="en-US" sz="2000" dirty="0" smtClean="0"/>
              <a:t> </a:t>
            </a:r>
            <a:r>
              <a:rPr lang="en-US" sz="2000" dirty="0" err="1" smtClean="0"/>
              <a:t>evalúan</a:t>
            </a:r>
            <a:r>
              <a:rPr lang="en-US" sz="2000" dirty="0" smtClean="0"/>
              <a:t> el </a:t>
            </a:r>
            <a:r>
              <a:rPr lang="en-US" sz="2000" dirty="0" err="1" smtClean="0"/>
              <a:t>código</a:t>
            </a:r>
            <a:r>
              <a:rPr lang="en-US" sz="2000" dirty="0" smtClean="0"/>
              <a:t> </a:t>
            </a:r>
            <a:r>
              <a:rPr lang="en-US" sz="2000" dirty="0" err="1" smtClean="0"/>
              <a:t>fuente</a:t>
            </a:r>
            <a:r>
              <a:rPr lang="en-US" sz="2000" dirty="0" smtClean="0"/>
              <a:t> de la(s) </a:t>
            </a:r>
            <a:r>
              <a:rPr lang="en-US" sz="2000" dirty="0" err="1" smtClean="0"/>
              <a:t>unidad</a:t>
            </a:r>
            <a:r>
              <a:rPr lang="en-US" sz="2000" dirty="0" smtClean="0"/>
              <a:t>(</a:t>
            </a:r>
            <a:r>
              <a:rPr lang="en-US" sz="2000" dirty="0" err="1" smtClean="0"/>
              <a:t>es</a:t>
            </a:r>
            <a:r>
              <a:rPr lang="en-US" sz="2000" dirty="0" smtClean="0"/>
              <a:t>) </a:t>
            </a:r>
            <a:r>
              <a:rPr lang="en-US" sz="2000" dirty="0" err="1" smtClean="0"/>
              <a:t>en</a:t>
            </a:r>
            <a:r>
              <a:rPr lang="en-US" sz="2000" dirty="0" smtClean="0"/>
              <a:t> </a:t>
            </a:r>
            <a:r>
              <a:rPr lang="en-US" sz="2000" dirty="0" err="1" smtClean="0"/>
              <a:t>cuanto</a:t>
            </a:r>
            <a:r>
              <a:rPr lang="en-US" sz="2000" dirty="0" smtClean="0"/>
              <a:t> a </a:t>
            </a:r>
            <a:r>
              <a:rPr lang="en-US" sz="2000" dirty="0" err="1" smtClean="0"/>
              <a:t>complejidad</a:t>
            </a:r>
            <a:r>
              <a:rPr lang="en-US" sz="2000" dirty="0" smtClean="0"/>
              <a:t>, </a:t>
            </a:r>
            <a:r>
              <a:rPr lang="en-US" sz="2000" dirty="0" err="1" smtClean="0"/>
              <a:t>seguimiento</a:t>
            </a:r>
            <a:r>
              <a:rPr lang="en-US" sz="2000" dirty="0" smtClean="0"/>
              <a:t> de </a:t>
            </a:r>
            <a:r>
              <a:rPr lang="en-US" sz="2000" dirty="0" err="1" smtClean="0"/>
              <a:t>precisión</a:t>
            </a:r>
            <a:r>
              <a:rPr lang="en-US" sz="2000" dirty="0" smtClean="0"/>
              <a:t>, </a:t>
            </a:r>
            <a:r>
              <a:rPr lang="en-US" sz="2000" dirty="0" err="1" smtClean="0"/>
              <a:t>seguimiento</a:t>
            </a:r>
            <a:r>
              <a:rPr lang="en-US" sz="2000" dirty="0" smtClean="0"/>
              <a:t> de </a:t>
            </a:r>
            <a:r>
              <a:rPr lang="en-US" sz="2000" dirty="0" err="1" smtClean="0"/>
              <a:t>valores</a:t>
            </a:r>
            <a:r>
              <a:rPr lang="en-US" sz="2000" dirty="0" smtClean="0"/>
              <a:t>, </a:t>
            </a:r>
            <a:r>
              <a:rPr lang="en-US" sz="2000" dirty="0" err="1" smtClean="0"/>
              <a:t>verificación</a:t>
            </a:r>
            <a:r>
              <a:rPr lang="en-US" sz="2000" dirty="0" smtClean="0"/>
              <a:t> de </a:t>
            </a:r>
            <a:r>
              <a:rPr lang="en-US" sz="2000" dirty="0" err="1" smtClean="0"/>
              <a:t>tipo</a:t>
            </a:r>
            <a:r>
              <a:rPr lang="en-US" sz="2000" dirty="0" smtClean="0"/>
              <a:t> </a:t>
            </a:r>
            <a:r>
              <a:rPr lang="en-US" sz="2000" dirty="0" err="1" smtClean="0"/>
              <a:t>fuerte</a:t>
            </a:r>
            <a:r>
              <a:rPr lang="en-US" sz="2000" dirty="0" smtClean="0"/>
              <a:t>, </a:t>
            </a:r>
            <a:r>
              <a:rPr lang="en-US" sz="2000" dirty="0" err="1" smtClean="0"/>
              <a:t>análisis</a:t>
            </a:r>
            <a:r>
              <a:rPr lang="en-US" sz="2000" dirty="0" smtClean="0"/>
              <a:t> macro, etc. Si </a:t>
            </a:r>
            <a:r>
              <a:rPr lang="en-US" sz="2000" dirty="0" err="1" smtClean="0"/>
              <a:t>bien</a:t>
            </a:r>
            <a:r>
              <a:rPr lang="en-US" sz="2000" dirty="0" smtClean="0"/>
              <a:t> las </a:t>
            </a:r>
            <a:r>
              <a:rPr lang="en-US" sz="2000" dirty="0" err="1" smtClean="0"/>
              <a:t>pruebas</a:t>
            </a:r>
            <a:r>
              <a:rPr lang="en-US" sz="2000" dirty="0" smtClean="0"/>
              <a:t> de </a:t>
            </a:r>
            <a:r>
              <a:rPr lang="en-US" sz="2000" dirty="0" err="1" smtClean="0"/>
              <a:t>unidades</a:t>
            </a:r>
            <a:r>
              <a:rPr lang="en-US" sz="2000" dirty="0" smtClean="0"/>
              <a:t> </a:t>
            </a:r>
            <a:r>
              <a:rPr lang="en-US" sz="2000" dirty="0" err="1" smtClean="0"/>
              <a:t>estáticas</a:t>
            </a:r>
            <a:r>
              <a:rPr lang="en-US" sz="2000" dirty="0" smtClean="0"/>
              <a:t> se </a:t>
            </a:r>
            <a:r>
              <a:rPr lang="en-US" sz="2000" dirty="0" err="1" smtClean="0"/>
              <a:t>pueden</a:t>
            </a:r>
            <a:r>
              <a:rPr lang="en-US" sz="2000" dirty="0" smtClean="0"/>
              <a:t> </a:t>
            </a:r>
            <a:r>
              <a:rPr lang="en-US" sz="2000" dirty="0" err="1" smtClean="0"/>
              <a:t>completar</a:t>
            </a:r>
            <a:r>
              <a:rPr lang="en-US" sz="2000" dirty="0" smtClean="0"/>
              <a:t> </a:t>
            </a:r>
            <a:r>
              <a:rPr lang="en-US" sz="2000" dirty="0" err="1" smtClean="0"/>
              <a:t>manualmente</a:t>
            </a:r>
            <a:r>
              <a:rPr lang="en-US" sz="2000" dirty="0" smtClean="0"/>
              <a:t>, </a:t>
            </a:r>
            <a:r>
              <a:rPr lang="en-US" sz="2000" dirty="0" err="1" smtClean="0"/>
              <a:t>es</a:t>
            </a:r>
            <a:r>
              <a:rPr lang="en-US" sz="2000" dirty="0" smtClean="0"/>
              <a:t> un </a:t>
            </a:r>
            <a:r>
              <a:rPr lang="en-US" sz="2000" dirty="0" err="1" smtClean="0"/>
              <a:t>proceso</a:t>
            </a:r>
            <a:r>
              <a:rPr lang="en-US" sz="2000" dirty="0" smtClean="0"/>
              <a:t> </a:t>
            </a:r>
            <a:r>
              <a:rPr lang="en-US" sz="2000" dirty="0" err="1" smtClean="0"/>
              <a:t>difícil</a:t>
            </a:r>
            <a:r>
              <a:rPr lang="en-US" sz="2000" dirty="0" smtClean="0"/>
              <a:t> y probable a </a:t>
            </a:r>
            <a:r>
              <a:rPr lang="en-US" sz="2000" dirty="0" err="1" smtClean="0"/>
              <a:t>errores</a:t>
            </a:r>
            <a:r>
              <a:rPr lang="en-US" sz="2000" dirty="0" smtClean="0"/>
              <a:t> y se </a:t>
            </a:r>
            <a:r>
              <a:rPr lang="en-US" sz="2000" dirty="0" err="1" smtClean="0"/>
              <a:t>realiza</a:t>
            </a:r>
            <a:r>
              <a:rPr lang="en-US" sz="2000" dirty="0" smtClean="0"/>
              <a:t> </a:t>
            </a:r>
            <a:r>
              <a:rPr lang="en-US" sz="2000" dirty="0" err="1" smtClean="0"/>
              <a:t>mejor</a:t>
            </a:r>
            <a:r>
              <a:rPr lang="en-US" sz="2000" dirty="0" smtClean="0"/>
              <a:t> </a:t>
            </a:r>
            <a:r>
              <a:rPr lang="en-US" sz="2000" dirty="0" err="1" smtClean="0"/>
              <a:t>una</a:t>
            </a:r>
            <a:r>
              <a:rPr lang="en-US" sz="2000" dirty="0" smtClean="0"/>
              <a:t> </a:t>
            </a:r>
            <a:r>
              <a:rPr lang="en-US" sz="2000" dirty="0" err="1" smtClean="0"/>
              <a:t>Herramienta</a:t>
            </a:r>
            <a:r>
              <a:rPr lang="en-US" sz="2000" dirty="0" smtClean="0"/>
              <a:t> </a:t>
            </a:r>
            <a:r>
              <a:rPr lang="en-US" sz="2000" dirty="0" err="1" smtClean="0"/>
              <a:t>automatizada</a:t>
            </a:r>
            <a:r>
              <a:rPr lang="en-US" sz="2000" dirty="0" smtClean="0"/>
              <a:t> de </a:t>
            </a:r>
            <a:r>
              <a:rPr lang="en-US" sz="2000" dirty="0" err="1" smtClean="0"/>
              <a:t>evaluacion</a:t>
            </a:r>
            <a:r>
              <a:rPr lang="en-US" sz="2000" dirty="0" smtClean="0"/>
              <a:t> de </a:t>
            </a:r>
            <a:r>
              <a:rPr lang="en-US" sz="2000" dirty="0" err="1" smtClean="0"/>
              <a:t>unidades</a:t>
            </a:r>
            <a:r>
              <a:rPr lang="en-US" sz="2000" dirty="0" smtClean="0"/>
              <a:t> </a:t>
            </a:r>
            <a:r>
              <a:rPr lang="en-US" sz="2000" dirty="0" err="1" smtClean="0"/>
              <a:t>estaticas</a:t>
            </a:r>
            <a:r>
              <a:rPr lang="en-US" sz="2000" dirty="0" smtClean="0"/>
              <a:t>. </a:t>
            </a:r>
            <a:r>
              <a:rPr lang="en-US" sz="2000" dirty="0" err="1" smtClean="0"/>
              <a:t>Es</a:t>
            </a:r>
            <a:r>
              <a:rPr lang="en-US" sz="2000" dirty="0" smtClean="0"/>
              <a:t> crucial </a:t>
            </a:r>
            <a:r>
              <a:rPr lang="en-US" sz="2000" dirty="0" err="1" smtClean="0"/>
              <a:t>asegurarse</a:t>
            </a:r>
            <a:r>
              <a:rPr lang="en-US" sz="2000" dirty="0" smtClean="0"/>
              <a:t> de que </a:t>
            </a:r>
            <a:r>
              <a:rPr lang="en-US" sz="2000" dirty="0" err="1" smtClean="0"/>
              <a:t>cualquier</a:t>
            </a:r>
            <a:r>
              <a:rPr lang="en-US" sz="2000" dirty="0" smtClean="0"/>
              <a:t> </a:t>
            </a:r>
            <a:r>
              <a:rPr lang="en-US" sz="2000" dirty="0" err="1" smtClean="0"/>
              <a:t>herramienta</a:t>
            </a:r>
            <a:r>
              <a:rPr lang="en-US" sz="2000" dirty="0" smtClean="0"/>
              <a:t> de </a:t>
            </a:r>
            <a:r>
              <a:rPr lang="en-US" sz="2000" dirty="0" err="1" smtClean="0"/>
              <a:t>este</a:t>
            </a:r>
            <a:r>
              <a:rPr lang="en-US" sz="2000" dirty="0" smtClean="0"/>
              <a:t> </a:t>
            </a:r>
            <a:r>
              <a:rPr lang="en-US" sz="2000" dirty="0" err="1" smtClean="0"/>
              <a:t>tipo</a:t>
            </a:r>
            <a:r>
              <a:rPr lang="en-US" sz="2000" dirty="0" smtClean="0"/>
              <a:t> se </a:t>
            </a:r>
            <a:r>
              <a:rPr lang="en-US" sz="2000" dirty="0" err="1" smtClean="0"/>
              <a:t>ensambla</a:t>
            </a:r>
            <a:r>
              <a:rPr lang="en-US" sz="2000" dirty="0" smtClean="0"/>
              <a:t> </a:t>
            </a:r>
            <a:r>
              <a:rPr lang="en-US" sz="2000" dirty="0" err="1" smtClean="0"/>
              <a:t>correctamente</a:t>
            </a:r>
            <a:r>
              <a:rPr lang="en-US" sz="2000" dirty="0" smtClean="0"/>
              <a:t> y se </a:t>
            </a:r>
            <a:r>
              <a:rPr lang="en-US" sz="2000" dirty="0" err="1" smtClean="0"/>
              <a:t>usa</a:t>
            </a:r>
            <a:r>
              <a:rPr lang="en-US" sz="2000" dirty="0" smtClean="0"/>
              <a:t> de </a:t>
            </a:r>
            <a:r>
              <a:rPr lang="en-US" sz="2000" dirty="0" err="1" smtClean="0"/>
              <a:t>manera</a:t>
            </a:r>
            <a:r>
              <a:rPr lang="en-US" sz="2000" dirty="0" smtClean="0"/>
              <a:t> </a:t>
            </a:r>
            <a:r>
              <a:rPr lang="en-US" sz="2000" dirty="0" err="1" smtClean="0"/>
              <a:t>consistente</a:t>
            </a:r>
            <a:r>
              <a:rPr lang="en-US" sz="2000" dirty="0" smtClean="0"/>
              <a:t> </a:t>
            </a:r>
            <a:r>
              <a:rPr lang="en-US" sz="2000" dirty="0" err="1" smtClean="0"/>
              <a:t>durante</a:t>
            </a:r>
            <a:r>
              <a:rPr lang="en-US" sz="2000" dirty="0" smtClean="0"/>
              <a:t> el </a:t>
            </a:r>
            <a:r>
              <a:rPr lang="en-US" sz="2000" dirty="0" err="1" smtClean="0"/>
              <a:t>desarrollo</a:t>
            </a:r>
            <a:r>
              <a:rPr lang="en-US" sz="2000" dirty="0" smtClean="0"/>
              <a:t>.</a:t>
            </a:r>
          </a:p>
          <a:p>
            <a:pPr algn="just">
              <a:lnSpc>
                <a:spcPts val="2100"/>
              </a:lnSpc>
            </a:pPr>
            <a:endParaRPr lang="en-US" sz="2000" dirty="0" smtClean="0"/>
          </a:p>
          <a:p>
            <a:pPr algn="just">
              <a:lnSpc>
                <a:spcPts val="2100"/>
              </a:lnSpc>
            </a:pPr>
            <a:r>
              <a:rPr lang="en-US" sz="2000" b="1" dirty="0" smtClean="0"/>
              <a:t>PRUEBAS DINÁMICAS</a:t>
            </a:r>
          </a:p>
          <a:p>
            <a:pPr algn="just">
              <a:lnSpc>
                <a:spcPts val="2100"/>
              </a:lnSpc>
            </a:pPr>
            <a:endParaRPr lang="en-US" sz="2000" dirty="0" smtClean="0"/>
          </a:p>
          <a:p>
            <a:pPr algn="just">
              <a:lnSpc>
                <a:spcPts val="2100"/>
              </a:lnSpc>
            </a:pPr>
            <a:r>
              <a:rPr lang="en-US" sz="2000" dirty="0" smtClean="0"/>
              <a:t>Las </a:t>
            </a:r>
            <a:r>
              <a:rPr lang="en-US" sz="2000" dirty="0" err="1" smtClean="0"/>
              <a:t>pruebas</a:t>
            </a:r>
            <a:r>
              <a:rPr lang="en-US" sz="2000" dirty="0" smtClean="0"/>
              <a:t> </a:t>
            </a:r>
            <a:r>
              <a:rPr lang="en-US" sz="2000" dirty="0" err="1" smtClean="0"/>
              <a:t>dinámicas</a:t>
            </a:r>
            <a:r>
              <a:rPr lang="en-US" sz="2000" dirty="0" smtClean="0"/>
              <a:t> </a:t>
            </a:r>
            <a:r>
              <a:rPr lang="en-US" sz="2000" dirty="0" err="1" smtClean="0"/>
              <a:t>están</a:t>
            </a:r>
            <a:r>
              <a:rPr lang="en-US" sz="2000" dirty="0" smtClean="0"/>
              <a:t> </a:t>
            </a:r>
            <a:r>
              <a:rPr lang="en-US" sz="2000" dirty="0" err="1" smtClean="0"/>
              <a:t>relacionadas</a:t>
            </a:r>
            <a:r>
              <a:rPr lang="en-US" sz="2000" dirty="0" smtClean="0"/>
              <a:t> con el </a:t>
            </a:r>
            <a:r>
              <a:rPr lang="en-US" sz="2000" dirty="0" err="1" smtClean="0"/>
              <a:t>comportamiento</a:t>
            </a:r>
            <a:r>
              <a:rPr lang="en-US" sz="2000" dirty="0" smtClean="0"/>
              <a:t> </a:t>
            </a:r>
            <a:r>
              <a:rPr lang="en-US" sz="2000" dirty="0" err="1" smtClean="0"/>
              <a:t>en</a:t>
            </a:r>
            <a:r>
              <a:rPr lang="en-US" sz="2000" dirty="0" smtClean="0"/>
              <a:t> </a:t>
            </a:r>
            <a:r>
              <a:rPr lang="en-US" sz="2000" dirty="0" err="1" smtClean="0"/>
              <a:t>tiempo</a:t>
            </a:r>
            <a:r>
              <a:rPr lang="en-US" sz="2000" dirty="0" smtClean="0"/>
              <a:t> de </a:t>
            </a:r>
            <a:r>
              <a:rPr lang="en-US" sz="2000" dirty="0" err="1" smtClean="0"/>
              <a:t>ejecución</a:t>
            </a:r>
            <a:r>
              <a:rPr lang="en-US" sz="2000" dirty="0" smtClean="0"/>
              <a:t> de la(s) </a:t>
            </a:r>
            <a:r>
              <a:rPr lang="en-US" sz="2000" dirty="0" err="1" smtClean="0"/>
              <a:t>unidad</a:t>
            </a:r>
            <a:r>
              <a:rPr lang="en-US" sz="2000" dirty="0" smtClean="0"/>
              <a:t>(</a:t>
            </a:r>
            <a:r>
              <a:rPr lang="en-US" sz="2000" dirty="0" err="1" smtClean="0"/>
              <a:t>es</a:t>
            </a:r>
            <a:r>
              <a:rPr lang="en-US" sz="2000" dirty="0" smtClean="0"/>
              <a:t>) </a:t>
            </a:r>
            <a:r>
              <a:rPr lang="en-US" sz="2000" dirty="0" err="1" smtClean="0"/>
              <a:t>comprobada</a:t>
            </a:r>
            <a:r>
              <a:rPr lang="en-US" sz="2000" dirty="0" smtClean="0"/>
              <a:t>(s). Las </a:t>
            </a:r>
            <a:r>
              <a:rPr lang="en-US" sz="2000" dirty="0" err="1" smtClean="0"/>
              <a:t>pruebas</a:t>
            </a:r>
            <a:r>
              <a:rPr lang="en-US" sz="2000" dirty="0" smtClean="0"/>
              <a:t> de </a:t>
            </a:r>
            <a:r>
              <a:rPr lang="en-US" sz="2000" dirty="0" err="1" smtClean="0"/>
              <a:t>unidades</a:t>
            </a:r>
            <a:r>
              <a:rPr lang="en-US" sz="2000" dirty="0" smtClean="0"/>
              <a:t> </a:t>
            </a:r>
            <a:r>
              <a:rPr lang="en-US" sz="2000" dirty="0" err="1" smtClean="0"/>
              <a:t>dinámicas</a:t>
            </a:r>
            <a:r>
              <a:rPr lang="en-US" sz="2000" dirty="0" smtClean="0"/>
              <a:t> se </a:t>
            </a:r>
            <a:r>
              <a:rPr lang="en-US" sz="2000" dirty="0" err="1" smtClean="0"/>
              <a:t>pueden</a:t>
            </a:r>
            <a:r>
              <a:rPr lang="en-US" sz="2000" dirty="0" smtClean="0"/>
              <a:t> </a:t>
            </a:r>
            <a:r>
              <a:rPr lang="en-US" sz="2000" dirty="0" err="1" smtClean="0"/>
              <a:t>subdividir</a:t>
            </a:r>
            <a:r>
              <a:rPr lang="en-US" sz="2000" dirty="0" smtClean="0"/>
              <a:t> </a:t>
            </a:r>
            <a:r>
              <a:rPr lang="en-US" sz="2000" dirty="0" err="1" smtClean="0"/>
              <a:t>en</a:t>
            </a:r>
            <a:r>
              <a:rPr lang="en-US" sz="2000" dirty="0" smtClean="0"/>
              <a:t> </a:t>
            </a:r>
            <a:r>
              <a:rPr lang="en-US" sz="2000" dirty="0" err="1" smtClean="0"/>
              <a:t>pruebas</a:t>
            </a:r>
            <a:r>
              <a:rPr lang="en-US" sz="2000" dirty="0" smtClean="0"/>
              <a:t> de "</a:t>
            </a:r>
            <a:r>
              <a:rPr lang="en-US" sz="2000" dirty="0" err="1" smtClean="0"/>
              <a:t>caja</a:t>
            </a:r>
            <a:r>
              <a:rPr lang="en-US" sz="2000" dirty="0" smtClean="0"/>
              <a:t> </a:t>
            </a:r>
            <a:r>
              <a:rPr lang="en-US" sz="2000" dirty="0" err="1" smtClean="0"/>
              <a:t>negra</a:t>
            </a:r>
            <a:r>
              <a:rPr lang="en-US" sz="2000" dirty="0" smtClean="0"/>
              <a:t>" y </a:t>
            </a:r>
            <a:r>
              <a:rPr lang="en-US" sz="2000" dirty="0" err="1" smtClean="0"/>
              <a:t>pruebas</a:t>
            </a:r>
            <a:r>
              <a:rPr lang="en-US" sz="2000" dirty="0" smtClean="0"/>
              <a:t> de "</a:t>
            </a:r>
            <a:r>
              <a:rPr lang="en-US" sz="2000" dirty="0" err="1" smtClean="0"/>
              <a:t>caja</a:t>
            </a:r>
            <a:r>
              <a:rPr lang="en-US" sz="2000" dirty="0" smtClean="0"/>
              <a:t> </a:t>
            </a:r>
            <a:r>
              <a:rPr lang="en-US" sz="2000" dirty="0" err="1" smtClean="0"/>
              <a:t>blanca</a:t>
            </a:r>
            <a:r>
              <a:rPr lang="en-US" sz="2000" dirty="0" smtClean="0"/>
              <a:t>". Las </a:t>
            </a:r>
            <a:r>
              <a:rPr lang="en-US" sz="2000" dirty="0" err="1" smtClean="0"/>
              <a:t>pruebas</a:t>
            </a:r>
            <a:r>
              <a:rPr lang="en-US" sz="2000" dirty="0" smtClean="0"/>
              <a:t> de '</a:t>
            </a:r>
            <a:r>
              <a:rPr lang="en-US" sz="2000" dirty="0" err="1" smtClean="0"/>
              <a:t>caja</a:t>
            </a:r>
            <a:r>
              <a:rPr lang="en-US" sz="2000" dirty="0" smtClean="0"/>
              <a:t> </a:t>
            </a:r>
            <a:r>
              <a:rPr lang="en-US" sz="2000" dirty="0" err="1" smtClean="0"/>
              <a:t>negra</a:t>
            </a:r>
            <a:r>
              <a:rPr lang="en-US" sz="2000" dirty="0" smtClean="0"/>
              <a:t>' </a:t>
            </a:r>
            <a:r>
              <a:rPr lang="en-US" sz="2000" dirty="0" err="1" smtClean="0"/>
              <a:t>verifican</a:t>
            </a:r>
            <a:r>
              <a:rPr lang="en-US" sz="2000" dirty="0" smtClean="0"/>
              <a:t> la </a:t>
            </a:r>
            <a:r>
              <a:rPr lang="en-US" sz="2000" dirty="0" err="1" smtClean="0"/>
              <a:t>implementación</a:t>
            </a:r>
            <a:r>
              <a:rPr lang="en-US" sz="2000" dirty="0" smtClean="0"/>
              <a:t> de </a:t>
            </a:r>
            <a:r>
              <a:rPr lang="en-US" sz="2000" dirty="0" err="1" smtClean="0"/>
              <a:t>los</a:t>
            </a:r>
            <a:r>
              <a:rPr lang="en-US" sz="2000" dirty="0" smtClean="0"/>
              <a:t> </a:t>
            </a:r>
            <a:r>
              <a:rPr lang="en-US" sz="2000" dirty="0" err="1" smtClean="0"/>
              <a:t>requisitos</a:t>
            </a:r>
            <a:r>
              <a:rPr lang="en-US" sz="2000" dirty="0" smtClean="0"/>
              <a:t> </a:t>
            </a:r>
            <a:r>
              <a:rPr lang="en-US" sz="2000" dirty="0" err="1" smtClean="0"/>
              <a:t>asignados</a:t>
            </a:r>
            <a:r>
              <a:rPr lang="en-US" sz="2000" dirty="0" smtClean="0"/>
              <a:t> a la(s) </a:t>
            </a:r>
            <a:r>
              <a:rPr lang="en-US" sz="2000" dirty="0" err="1" smtClean="0"/>
              <a:t>unidad</a:t>
            </a:r>
            <a:r>
              <a:rPr lang="en-US" sz="2000" dirty="0" smtClean="0"/>
              <a:t>(</a:t>
            </a:r>
            <a:r>
              <a:rPr lang="en-US" sz="2000" dirty="0" err="1" smtClean="0"/>
              <a:t>es</a:t>
            </a:r>
            <a:r>
              <a:rPr lang="en-US" sz="2000" dirty="0" smtClean="0"/>
              <a:t>). No </a:t>
            </a:r>
            <a:r>
              <a:rPr lang="en-US" sz="2000" dirty="0" err="1" smtClean="0"/>
              <a:t>tiene</a:t>
            </a:r>
            <a:r>
              <a:rPr lang="en-US" sz="2000" dirty="0" smtClean="0"/>
              <a:t> </a:t>
            </a:r>
            <a:r>
              <a:rPr lang="en-US" sz="2000" dirty="0" err="1" smtClean="0"/>
              <a:t>en</a:t>
            </a:r>
            <a:r>
              <a:rPr lang="en-US" sz="2000" dirty="0" smtClean="0"/>
              <a:t> </a:t>
            </a:r>
            <a:r>
              <a:rPr lang="en-US" sz="2000" dirty="0" err="1" smtClean="0"/>
              <a:t>cuenta</a:t>
            </a:r>
            <a:r>
              <a:rPr lang="en-US" sz="2000" dirty="0" smtClean="0"/>
              <a:t> la </a:t>
            </a:r>
            <a:r>
              <a:rPr lang="en-US" sz="2000" dirty="0" err="1" smtClean="0"/>
              <a:t>estructura</a:t>
            </a:r>
            <a:r>
              <a:rPr lang="en-US" sz="2000" dirty="0" smtClean="0"/>
              <a:t> </a:t>
            </a:r>
            <a:r>
              <a:rPr lang="en-US" sz="2000" dirty="0" err="1" smtClean="0"/>
              <a:t>interna</a:t>
            </a:r>
            <a:r>
              <a:rPr lang="en-US" sz="2000" dirty="0" smtClean="0"/>
              <a:t> de la(s) </a:t>
            </a:r>
            <a:r>
              <a:rPr lang="en-US" sz="2000" dirty="0" err="1" smtClean="0"/>
              <a:t>unidad</a:t>
            </a:r>
            <a:r>
              <a:rPr lang="en-US" sz="2000" dirty="0" smtClean="0"/>
              <a:t>(</a:t>
            </a:r>
            <a:r>
              <a:rPr lang="en-US" sz="2000" dirty="0" err="1" smtClean="0"/>
              <a:t>es</a:t>
            </a:r>
            <a:r>
              <a:rPr lang="en-US" sz="2000" dirty="0" smtClean="0"/>
              <a:t>) </a:t>
            </a:r>
            <a:r>
              <a:rPr lang="en-US" sz="2000" dirty="0" err="1" smtClean="0"/>
              <a:t>probada</a:t>
            </a:r>
            <a:r>
              <a:rPr lang="en-US" sz="2000" dirty="0" smtClean="0"/>
              <a:t>(s). Solo </a:t>
            </a:r>
            <a:r>
              <a:rPr lang="en-US" sz="2000" dirty="0" err="1" smtClean="0"/>
              <a:t>está</a:t>
            </a:r>
            <a:r>
              <a:rPr lang="en-US" sz="2000" dirty="0" smtClean="0"/>
              <a:t> </a:t>
            </a:r>
            <a:r>
              <a:rPr lang="en-US" sz="2000" dirty="0" err="1" smtClean="0"/>
              <a:t>interesado</a:t>
            </a:r>
            <a:r>
              <a:rPr lang="en-US" sz="2000" dirty="0" smtClean="0"/>
              <a:t> </a:t>
            </a:r>
            <a:r>
              <a:rPr lang="en-US" sz="2000" dirty="0" err="1" smtClean="0"/>
              <a:t>en</a:t>
            </a:r>
            <a:r>
              <a:rPr lang="en-US" sz="2000" dirty="0" smtClean="0"/>
              <a:t> </a:t>
            </a:r>
            <a:r>
              <a:rPr lang="en-US" sz="2000" dirty="0" err="1" smtClean="0"/>
              <a:t>dar</a:t>
            </a:r>
            <a:r>
              <a:rPr lang="en-US" sz="2000" dirty="0" smtClean="0"/>
              <a:t> entradas </a:t>
            </a:r>
            <a:r>
              <a:rPr lang="en-US" sz="2000" dirty="0" err="1" smtClean="0"/>
              <a:t>conocidas</a:t>
            </a:r>
            <a:r>
              <a:rPr lang="en-US" sz="2000" dirty="0" smtClean="0"/>
              <a:t> y </a:t>
            </a:r>
            <a:r>
              <a:rPr lang="en-US" sz="2000" dirty="0" err="1" smtClean="0"/>
              <a:t>verificar</a:t>
            </a:r>
            <a:r>
              <a:rPr lang="en-US" sz="2000" dirty="0" smtClean="0"/>
              <a:t> </a:t>
            </a:r>
            <a:r>
              <a:rPr lang="en-US" sz="2000" dirty="0" err="1" smtClean="0"/>
              <a:t>si</a:t>
            </a:r>
            <a:r>
              <a:rPr lang="en-US" sz="2000" dirty="0" smtClean="0"/>
              <a:t> las </a:t>
            </a:r>
            <a:r>
              <a:rPr lang="en-US" sz="2000" dirty="0" err="1" smtClean="0"/>
              <a:t>salidas</a:t>
            </a:r>
            <a:r>
              <a:rPr lang="en-US" sz="2000" dirty="0" smtClean="0"/>
              <a:t> de la(s) </a:t>
            </a:r>
            <a:r>
              <a:rPr lang="en-US" sz="2000" dirty="0" err="1" smtClean="0"/>
              <a:t>unidad</a:t>
            </a:r>
            <a:r>
              <a:rPr lang="en-US" sz="2000" dirty="0" smtClean="0"/>
              <a:t>(</a:t>
            </a:r>
            <a:r>
              <a:rPr lang="en-US" sz="2000" dirty="0" err="1" smtClean="0"/>
              <a:t>es</a:t>
            </a:r>
            <a:r>
              <a:rPr lang="en-US" sz="2000" dirty="0" smtClean="0"/>
              <a:t>) son </a:t>
            </a:r>
            <a:r>
              <a:rPr lang="en-US" sz="2000" dirty="0" err="1" smtClean="0"/>
              <a:t>correctas</a:t>
            </a:r>
            <a:r>
              <a:rPr lang="en-US" sz="2000" dirty="0" smtClean="0"/>
              <a:t> para </a:t>
            </a:r>
            <a:r>
              <a:rPr lang="en-US" sz="2000" dirty="0" err="1" smtClean="0"/>
              <a:t>esas</a:t>
            </a:r>
            <a:r>
              <a:rPr lang="en-US" sz="2000" dirty="0" smtClean="0"/>
              <a:t> entradas. La </a:t>
            </a:r>
            <a:r>
              <a:rPr lang="en-US" sz="2000" dirty="0" err="1" smtClean="0"/>
              <a:t>prueba</a:t>
            </a:r>
            <a:r>
              <a:rPr lang="en-US" sz="2000" dirty="0" smtClean="0"/>
              <a:t> de '</a:t>
            </a:r>
            <a:r>
              <a:rPr lang="en-US" sz="2000" dirty="0" err="1" smtClean="0"/>
              <a:t>caja</a:t>
            </a:r>
            <a:r>
              <a:rPr lang="en-US" sz="2000" dirty="0" smtClean="0"/>
              <a:t> </a:t>
            </a:r>
            <a:r>
              <a:rPr lang="en-US" sz="2000" dirty="0" err="1" smtClean="0"/>
              <a:t>blanca</a:t>
            </a:r>
            <a:r>
              <a:rPr lang="en-US" sz="2000" dirty="0" smtClean="0"/>
              <a:t>' </a:t>
            </a:r>
            <a:r>
              <a:rPr lang="en-US" sz="2000" dirty="0" err="1" smtClean="0"/>
              <a:t>está</a:t>
            </a:r>
            <a:r>
              <a:rPr lang="en-US" sz="2000" dirty="0" smtClean="0"/>
              <a:t> </a:t>
            </a:r>
            <a:r>
              <a:rPr lang="en-US" sz="2000" dirty="0" err="1" smtClean="0"/>
              <a:t>interesada</a:t>
            </a:r>
            <a:r>
              <a:rPr lang="en-US" sz="2000" dirty="0" smtClean="0"/>
              <a:t> </a:t>
            </a:r>
            <a:r>
              <a:rPr lang="en-US" sz="2000" dirty="0" err="1" smtClean="0"/>
              <a:t>en</a:t>
            </a:r>
            <a:r>
              <a:rPr lang="en-US" sz="2000" dirty="0" smtClean="0"/>
              <a:t> la </a:t>
            </a:r>
            <a:r>
              <a:rPr lang="en-US" sz="2000" dirty="0" err="1" smtClean="0"/>
              <a:t>prueba</a:t>
            </a:r>
            <a:r>
              <a:rPr lang="en-US" sz="2000" dirty="0" smtClean="0"/>
              <a:t> de la </a:t>
            </a:r>
            <a:r>
              <a:rPr lang="en-US" sz="2000" dirty="0" err="1" smtClean="0"/>
              <a:t>estructura</a:t>
            </a:r>
            <a:r>
              <a:rPr lang="en-US" sz="2000" dirty="0" smtClean="0"/>
              <a:t> </a:t>
            </a:r>
            <a:r>
              <a:rPr lang="en-US" sz="2000" dirty="0" err="1" smtClean="0"/>
              <a:t>interna</a:t>
            </a:r>
            <a:r>
              <a:rPr lang="en-US" sz="2000" dirty="0" smtClean="0"/>
              <a:t> de la(s) </a:t>
            </a:r>
            <a:r>
              <a:rPr lang="en-US" sz="2000" dirty="0" err="1" smtClean="0"/>
              <a:t>unidad</a:t>
            </a:r>
            <a:r>
              <a:rPr lang="en-US" sz="2000" dirty="0" smtClean="0"/>
              <a:t>(</a:t>
            </a:r>
            <a:r>
              <a:rPr lang="en-US" sz="2000" dirty="0" err="1" smtClean="0"/>
              <a:t>es</a:t>
            </a:r>
            <a:r>
              <a:rPr lang="en-US" sz="2000" dirty="0" smtClean="0"/>
              <a:t>) y la </a:t>
            </a:r>
            <a:r>
              <a:rPr lang="en-US" sz="2000" dirty="0" err="1" smtClean="0"/>
              <a:t>medición</a:t>
            </a:r>
            <a:r>
              <a:rPr lang="en-US" sz="2000" dirty="0" smtClean="0"/>
              <a:t> de la </a:t>
            </a:r>
            <a:r>
              <a:rPr lang="en-US" sz="2000" dirty="0" err="1" smtClean="0"/>
              <a:t>cobertura</a:t>
            </a:r>
            <a:r>
              <a:rPr lang="en-US" sz="2000" dirty="0" smtClean="0"/>
              <a:t> de la </a:t>
            </a:r>
            <a:r>
              <a:rPr lang="en-US" sz="2000" dirty="0" err="1" smtClean="0"/>
              <a:t>prueba</a:t>
            </a:r>
            <a:r>
              <a:rPr lang="en-US" sz="2000" dirty="0" smtClean="0"/>
              <a:t>. </a:t>
            </a:r>
            <a:r>
              <a:rPr lang="en-US" sz="2000" dirty="0" err="1" smtClean="0"/>
              <a:t>Por</a:t>
            </a:r>
            <a:r>
              <a:rPr lang="en-US" sz="2000" dirty="0" smtClean="0"/>
              <a:t> </a:t>
            </a:r>
            <a:r>
              <a:rPr lang="en-US" sz="2000" dirty="0" err="1" smtClean="0"/>
              <a:t>ejemplo</a:t>
            </a:r>
            <a:r>
              <a:rPr lang="en-US" sz="2000" dirty="0" smtClean="0"/>
              <a:t>, el </a:t>
            </a:r>
            <a:r>
              <a:rPr lang="en-US" sz="2000" dirty="0" err="1" smtClean="0"/>
              <a:t>objetivo</a:t>
            </a:r>
            <a:r>
              <a:rPr lang="en-US" sz="2000" dirty="0" smtClean="0"/>
              <a:t> de la </a:t>
            </a:r>
            <a:r>
              <a:rPr lang="en-US" sz="2000" dirty="0" err="1" smtClean="0"/>
              <a:t>prueba</a:t>
            </a:r>
            <a:r>
              <a:rPr lang="en-US" sz="2000" dirty="0" smtClean="0"/>
              <a:t> </a:t>
            </a:r>
            <a:r>
              <a:rPr lang="en-US" sz="2000" dirty="0" err="1" smtClean="0"/>
              <a:t>unitaria</a:t>
            </a:r>
            <a:r>
              <a:rPr lang="en-US" sz="2000" dirty="0" smtClean="0"/>
              <a:t> </a:t>
            </a:r>
            <a:r>
              <a:rPr lang="en-US" sz="2000" dirty="0" err="1" smtClean="0"/>
              <a:t>puede</a:t>
            </a:r>
            <a:r>
              <a:rPr lang="en-US" sz="2000" dirty="0" smtClean="0"/>
              <a:t> </a:t>
            </a:r>
            <a:r>
              <a:rPr lang="en-US" sz="2000" dirty="0" err="1" smtClean="0"/>
              <a:t>ser</a:t>
            </a:r>
            <a:r>
              <a:rPr lang="en-US" sz="2000" dirty="0" smtClean="0"/>
              <a:t> </a:t>
            </a:r>
            <a:r>
              <a:rPr lang="en-US" sz="2000" dirty="0" err="1" smtClean="0"/>
              <a:t>alcanzado</a:t>
            </a:r>
            <a:r>
              <a:rPr lang="en-US" sz="2000" dirty="0" smtClean="0"/>
              <a:t> </a:t>
            </a:r>
            <a:r>
              <a:rPr lang="en-US" sz="2000" dirty="0" err="1" smtClean="0"/>
              <a:t>una</a:t>
            </a:r>
            <a:r>
              <a:rPr lang="en-US" sz="2000" dirty="0" smtClean="0"/>
              <a:t> </a:t>
            </a:r>
            <a:r>
              <a:rPr lang="en-US" sz="2000" dirty="0" err="1" smtClean="0"/>
              <a:t>cobertura</a:t>
            </a:r>
            <a:r>
              <a:rPr lang="en-US" sz="2000" dirty="0" smtClean="0"/>
              <a:t> de </a:t>
            </a:r>
            <a:r>
              <a:rPr lang="en-US" sz="2000" dirty="0" err="1" smtClean="0"/>
              <a:t>declaración</a:t>
            </a:r>
            <a:r>
              <a:rPr lang="en-US" sz="2000" dirty="0" smtClean="0"/>
              <a:t> del 100 %, </a:t>
            </a:r>
            <a:r>
              <a:rPr lang="en-US" sz="2000" dirty="0" err="1" smtClean="0"/>
              <a:t>en</a:t>
            </a:r>
            <a:r>
              <a:rPr lang="en-US" sz="2000" dirty="0" smtClean="0"/>
              <a:t> la que </a:t>
            </a:r>
            <a:r>
              <a:rPr lang="en-US" sz="2000" dirty="0" err="1" smtClean="0"/>
              <a:t>cada</a:t>
            </a:r>
            <a:r>
              <a:rPr lang="en-US" sz="2000" dirty="0" smtClean="0"/>
              <a:t> </a:t>
            </a:r>
            <a:r>
              <a:rPr lang="en-US" sz="2000" dirty="0" err="1" smtClean="0"/>
              <a:t>línea</a:t>
            </a:r>
            <a:r>
              <a:rPr lang="en-US" sz="2000" dirty="0" smtClean="0"/>
              <a:t> del </a:t>
            </a:r>
            <a:r>
              <a:rPr lang="en-US" sz="2000" dirty="0" err="1" smtClean="0"/>
              <a:t>código</a:t>
            </a:r>
            <a:r>
              <a:rPr lang="en-US" sz="2000" dirty="0" smtClean="0"/>
              <a:t> se </a:t>
            </a:r>
            <a:r>
              <a:rPr lang="en-US" sz="2000" dirty="0" err="1" smtClean="0"/>
              <a:t>completa</a:t>
            </a:r>
            <a:r>
              <a:rPr lang="en-US" sz="2000" dirty="0" smtClean="0"/>
              <a:t> al </a:t>
            </a:r>
            <a:r>
              <a:rPr lang="en-US" sz="2000" dirty="0" err="1" smtClean="0"/>
              <a:t>menos</a:t>
            </a:r>
            <a:r>
              <a:rPr lang="en-US" sz="2000" dirty="0" smtClean="0"/>
              <a:t> </a:t>
            </a:r>
            <a:r>
              <a:rPr lang="en-US" sz="2000" dirty="0" err="1" smtClean="0"/>
              <a:t>una</a:t>
            </a:r>
            <a:r>
              <a:rPr lang="en-US" sz="2000" dirty="0" smtClean="0"/>
              <a:t> </a:t>
            </a:r>
            <a:r>
              <a:rPr lang="en-US" sz="2000" dirty="0" err="1" smtClean="0"/>
              <a:t>vez</a:t>
            </a:r>
            <a:r>
              <a:rPr lang="en-US" sz="2000" dirty="0" smtClean="0"/>
              <a:t>.</a:t>
            </a:r>
          </a:p>
          <a:p>
            <a:pPr algn="just">
              <a:lnSpc>
                <a:spcPts val="2100"/>
              </a:lnSpc>
            </a:pPr>
            <a:endParaRPr lang="en-US" sz="2000" dirty="0" smtClean="0"/>
          </a:p>
          <a:p>
            <a:pPr algn="just">
              <a:lnSpc>
                <a:spcPts val="2100"/>
              </a:lnSpc>
            </a:pPr>
            <a:r>
              <a:rPr lang="en-US" sz="2000" b="1" dirty="0" smtClean="0"/>
              <a:t>ENTORNO DE PRUEBA DE LA UNIDAD</a:t>
            </a:r>
          </a:p>
          <a:p>
            <a:pPr algn="just">
              <a:lnSpc>
                <a:spcPts val="2100"/>
              </a:lnSpc>
            </a:pPr>
            <a:endParaRPr lang="en-US" sz="2000" dirty="0" smtClean="0"/>
          </a:p>
          <a:p>
            <a:pPr algn="just">
              <a:lnSpc>
                <a:spcPts val="2100"/>
              </a:lnSpc>
            </a:pPr>
            <a:r>
              <a:rPr lang="en-US" sz="2000" dirty="0" err="1" smtClean="0"/>
              <a:t>Tanto</a:t>
            </a:r>
            <a:r>
              <a:rPr lang="en-US" sz="2000" dirty="0" smtClean="0"/>
              <a:t> las </a:t>
            </a:r>
            <a:r>
              <a:rPr lang="en-US" sz="2000" dirty="0" err="1" smtClean="0"/>
              <a:t>pruebas</a:t>
            </a:r>
            <a:r>
              <a:rPr lang="en-US" sz="2000" dirty="0" smtClean="0"/>
              <a:t> de </a:t>
            </a:r>
            <a:r>
              <a:rPr lang="en-US" sz="2000" dirty="0" err="1" smtClean="0"/>
              <a:t>unidades</a:t>
            </a:r>
            <a:r>
              <a:rPr lang="en-US" sz="2000" dirty="0" smtClean="0"/>
              <a:t> </a:t>
            </a:r>
            <a:r>
              <a:rPr lang="en-US" sz="2000" dirty="0" err="1" smtClean="0"/>
              <a:t>estáticas</a:t>
            </a:r>
            <a:r>
              <a:rPr lang="en-US" sz="2000" dirty="0" smtClean="0"/>
              <a:t> </a:t>
            </a:r>
            <a:r>
              <a:rPr lang="en-US" sz="2000" dirty="0" err="1" smtClean="0"/>
              <a:t>como</a:t>
            </a:r>
            <a:r>
              <a:rPr lang="en-US" sz="2000" dirty="0" smtClean="0"/>
              <a:t> las </a:t>
            </a:r>
            <a:r>
              <a:rPr lang="en-US" sz="2000" dirty="0" err="1" smtClean="0"/>
              <a:t>dinámicas</a:t>
            </a:r>
            <a:r>
              <a:rPr lang="en-US" sz="2000" dirty="0" smtClean="0"/>
              <a:t> se </a:t>
            </a:r>
            <a:r>
              <a:rPr lang="en-US" sz="2000" dirty="0" err="1" smtClean="0"/>
              <a:t>completan</a:t>
            </a:r>
            <a:r>
              <a:rPr lang="en-US" sz="2000" dirty="0" smtClean="0"/>
              <a:t> </a:t>
            </a:r>
            <a:r>
              <a:rPr lang="en-US" sz="2000" dirty="0" err="1" smtClean="0"/>
              <a:t>en</a:t>
            </a:r>
            <a:r>
              <a:rPr lang="en-US" sz="2000" dirty="0" smtClean="0"/>
              <a:t> el </a:t>
            </a:r>
            <a:r>
              <a:rPr lang="en-US" sz="2000" dirty="0" err="1" smtClean="0"/>
              <a:t>entorno</a:t>
            </a:r>
            <a:r>
              <a:rPr lang="en-US" sz="2000" dirty="0" smtClean="0"/>
              <a:t> del host </a:t>
            </a:r>
            <a:r>
              <a:rPr lang="en-US" sz="2000" dirty="0" err="1" smtClean="0"/>
              <a:t>en</a:t>
            </a:r>
            <a:r>
              <a:rPr lang="en-US" sz="2000" dirty="0" smtClean="0"/>
              <a:t> </a:t>
            </a:r>
            <a:r>
              <a:rPr lang="en-US" sz="2000" dirty="0" err="1" smtClean="0"/>
              <a:t>lugar</a:t>
            </a:r>
            <a:r>
              <a:rPr lang="en-US" sz="2000" dirty="0" smtClean="0"/>
              <a:t> del </a:t>
            </a:r>
            <a:r>
              <a:rPr lang="en-US" sz="2000" dirty="0" err="1" smtClean="0"/>
              <a:t>entorno</a:t>
            </a:r>
            <a:r>
              <a:rPr lang="en-US" sz="2000" dirty="0" smtClean="0"/>
              <a:t> de </a:t>
            </a:r>
            <a:r>
              <a:rPr lang="en-US" sz="2000" dirty="0" err="1" smtClean="0"/>
              <a:t>destino</a:t>
            </a:r>
            <a:r>
              <a:rPr lang="en-US" sz="2000" dirty="0" smtClean="0"/>
              <a:t>. La </a:t>
            </a:r>
            <a:r>
              <a:rPr lang="en-US" sz="2000" dirty="0" err="1" smtClean="0"/>
              <a:t>prueba</a:t>
            </a:r>
            <a:r>
              <a:rPr lang="en-US" sz="2000" dirty="0" smtClean="0"/>
              <a:t> de </a:t>
            </a:r>
            <a:r>
              <a:rPr lang="en-US" sz="2000" dirty="0" err="1" smtClean="0"/>
              <a:t>unidad</a:t>
            </a:r>
            <a:r>
              <a:rPr lang="en-US" sz="2000" dirty="0" smtClean="0"/>
              <a:t> </a:t>
            </a:r>
            <a:r>
              <a:rPr lang="en-US" sz="2000" dirty="0" err="1" smtClean="0"/>
              <a:t>dinámica</a:t>
            </a:r>
            <a:r>
              <a:rPr lang="en-US" sz="2000" dirty="0" smtClean="0"/>
              <a:t> </a:t>
            </a:r>
            <a:r>
              <a:rPr lang="en-US" sz="2000" dirty="0" err="1" smtClean="0"/>
              <a:t>utiliza</a:t>
            </a:r>
            <a:r>
              <a:rPr lang="en-US" sz="2000" dirty="0" smtClean="0"/>
              <a:t> un </a:t>
            </a:r>
            <a:r>
              <a:rPr lang="en-US" sz="2000" dirty="0" err="1" smtClean="0"/>
              <a:t>arnés</a:t>
            </a:r>
            <a:r>
              <a:rPr lang="en-US" sz="2000" dirty="0" smtClean="0"/>
              <a:t> de </a:t>
            </a:r>
            <a:r>
              <a:rPr lang="en-US" sz="2000" dirty="0" err="1" smtClean="0"/>
              <a:t>prueba</a:t>
            </a:r>
            <a:r>
              <a:rPr lang="en-US" sz="2000" dirty="0" smtClean="0"/>
              <a:t> para </a:t>
            </a:r>
            <a:r>
              <a:rPr lang="en-US" sz="2000" dirty="0" err="1" smtClean="0"/>
              <a:t>completar</a:t>
            </a:r>
            <a:r>
              <a:rPr lang="en-US" sz="2000" dirty="0" smtClean="0"/>
              <a:t> la(s) </a:t>
            </a:r>
            <a:r>
              <a:rPr lang="en-US" sz="2000" dirty="0" err="1" smtClean="0"/>
              <a:t>unidad</a:t>
            </a:r>
            <a:r>
              <a:rPr lang="en-US" sz="2000" dirty="0" smtClean="0"/>
              <a:t>(</a:t>
            </a:r>
            <a:r>
              <a:rPr lang="en-US" sz="2000" dirty="0" err="1" smtClean="0"/>
              <a:t>es</a:t>
            </a:r>
            <a:r>
              <a:rPr lang="en-US" sz="2000" dirty="0" smtClean="0"/>
              <a:t>) </a:t>
            </a:r>
            <a:r>
              <a:rPr lang="en-US" sz="2000" dirty="0" err="1" smtClean="0"/>
              <a:t>en</a:t>
            </a:r>
            <a:r>
              <a:rPr lang="en-US" sz="2000" dirty="0" smtClean="0"/>
              <a:t> </a:t>
            </a:r>
            <a:r>
              <a:rPr lang="en-US" sz="2000" dirty="0" err="1" smtClean="0"/>
              <a:t>cuestión</a:t>
            </a:r>
            <a:r>
              <a:rPr lang="en-US" sz="2000" dirty="0" smtClean="0"/>
              <a:t>. El </a:t>
            </a:r>
            <a:r>
              <a:rPr lang="en-US" sz="2000" dirty="0" err="1" smtClean="0"/>
              <a:t>arnés</a:t>
            </a:r>
            <a:r>
              <a:rPr lang="en-US" sz="2000" dirty="0" smtClean="0"/>
              <a:t> de </a:t>
            </a:r>
            <a:r>
              <a:rPr lang="en-US" sz="2000" dirty="0" err="1" smtClean="0"/>
              <a:t>prueba</a:t>
            </a:r>
            <a:r>
              <a:rPr lang="en-US" sz="2000" dirty="0" smtClean="0"/>
              <a:t> </a:t>
            </a:r>
            <a:r>
              <a:rPr lang="en-US" sz="2000" dirty="0" err="1" smtClean="0"/>
              <a:t>está</a:t>
            </a:r>
            <a:r>
              <a:rPr lang="en-US" sz="2000" dirty="0" smtClean="0"/>
              <a:t> </a:t>
            </a:r>
            <a:r>
              <a:rPr lang="en-US" sz="2000" dirty="0" err="1" smtClean="0"/>
              <a:t>hecho</a:t>
            </a:r>
            <a:r>
              <a:rPr lang="en-US" sz="2000" dirty="0" smtClean="0"/>
              <a:t> de </a:t>
            </a:r>
            <a:r>
              <a:rPr lang="en-US" sz="2000" dirty="0" err="1" smtClean="0"/>
              <a:t>tal</a:t>
            </a:r>
            <a:r>
              <a:rPr lang="en-US" sz="2000" dirty="0" smtClean="0"/>
              <a:t> </a:t>
            </a:r>
            <a:r>
              <a:rPr lang="en-US" sz="2000" dirty="0" err="1" smtClean="0"/>
              <a:t>manera</a:t>
            </a:r>
            <a:r>
              <a:rPr lang="en-US" sz="2000" dirty="0" smtClean="0"/>
              <a:t> que </a:t>
            </a:r>
            <a:r>
              <a:rPr lang="en-US" sz="2000" dirty="0" err="1" smtClean="0"/>
              <a:t>modela</a:t>
            </a:r>
            <a:r>
              <a:rPr lang="en-US" sz="2000" dirty="0" smtClean="0"/>
              <a:t> las interfaces del</a:t>
            </a:r>
            <a:endParaRPr lang="en-US" sz="2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3400" y="381000"/>
            <a:ext cx="12344400" cy="101116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2200"/>
              </a:lnSpc>
              <a:spcBef>
                <a:spcPts val="100"/>
              </a:spcBef>
            </a:pPr>
            <a:r>
              <a:rPr sz="2000" dirty="0">
                <a:latin typeface="Arial Unicode MS"/>
                <a:cs typeface="Arial Unicode MS"/>
              </a:rPr>
              <a:t>unidad(es)</a:t>
            </a:r>
            <a:r>
              <a:rPr sz="2000" spc="1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probada(s),</a:t>
            </a:r>
            <a:r>
              <a:rPr sz="2000" spc="1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tanto</a:t>
            </a:r>
            <a:r>
              <a:rPr sz="2000" spc="1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interfaces</a:t>
            </a:r>
            <a:r>
              <a:rPr sz="2000" spc="1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software-software</a:t>
            </a:r>
            <a:r>
              <a:rPr sz="2000" spc="1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como</a:t>
            </a:r>
            <a:r>
              <a:rPr sz="2000" spc="1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interfaces</a:t>
            </a:r>
            <a:r>
              <a:rPr sz="2000" spc="1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software-hardware.</a:t>
            </a:r>
            <a:r>
              <a:rPr sz="2000" spc="190" dirty="0">
                <a:latin typeface="Arial Unicode MS"/>
                <a:cs typeface="Arial Unicode MS"/>
              </a:rPr>
              <a:t> </a:t>
            </a:r>
            <a:r>
              <a:rPr sz="2000" spc="-30" dirty="0">
                <a:latin typeface="Arial Unicode MS"/>
                <a:cs typeface="Arial Unicode MS"/>
              </a:rPr>
              <a:t>El</a:t>
            </a:r>
            <a:r>
              <a:rPr sz="2000" spc="1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arnés</a:t>
            </a:r>
            <a:r>
              <a:rPr sz="2000" spc="1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90" dirty="0">
                <a:latin typeface="Arial Unicode MS"/>
                <a:cs typeface="Arial Unicode MS"/>
              </a:rPr>
              <a:t> </a:t>
            </a:r>
            <a:r>
              <a:rPr sz="2000" spc="-10" dirty="0" err="1" smtClean="0">
                <a:latin typeface="Arial Unicode MS"/>
                <a:cs typeface="Arial Unicode MS"/>
              </a:rPr>
              <a:t>prueba</a:t>
            </a:r>
            <a:r>
              <a:rPr lang="es-ES" sz="2000" spc="-10" dirty="0" smtClean="0">
                <a:latin typeface="Arial Unicode MS"/>
                <a:cs typeface="Arial Unicode MS"/>
              </a:rPr>
              <a:t> </a:t>
            </a:r>
            <a:r>
              <a:rPr sz="2000" dirty="0" err="1" smtClean="0">
                <a:latin typeface="Arial Unicode MS"/>
                <a:cs typeface="Arial Unicode MS"/>
              </a:rPr>
              <a:t>proporciona</a:t>
            </a:r>
            <a:r>
              <a:rPr sz="2000" spc="100" dirty="0" smtClean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datos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prueba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las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unidades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probadas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genera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resultados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prueba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una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forma </a:t>
            </a:r>
            <a:r>
              <a:rPr sz="2000" dirty="0">
                <a:latin typeface="Arial Unicode MS"/>
                <a:cs typeface="Arial Unicode MS"/>
              </a:rPr>
              <a:t>comprensible</a:t>
            </a:r>
            <a:r>
              <a:rPr sz="2000" spc="1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para</a:t>
            </a:r>
            <a:r>
              <a:rPr sz="2000" spc="1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un</a:t>
            </a:r>
            <a:r>
              <a:rPr sz="2000" spc="1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desarrollador.</a:t>
            </a:r>
            <a:r>
              <a:rPr sz="2000" spc="1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Existen</a:t>
            </a:r>
            <a:r>
              <a:rPr sz="2000" spc="1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muchas</a:t>
            </a:r>
            <a:r>
              <a:rPr sz="2000" spc="1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herramientas</a:t>
            </a:r>
            <a:r>
              <a:rPr sz="2000" spc="1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prueba</a:t>
            </a:r>
            <a:r>
              <a:rPr sz="2000" spc="1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para</a:t>
            </a:r>
            <a:r>
              <a:rPr sz="2000" spc="1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automatizar</a:t>
            </a:r>
            <a:r>
              <a:rPr sz="2000" spc="1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producción</a:t>
            </a:r>
            <a:r>
              <a:rPr sz="2000" spc="185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de</a:t>
            </a:r>
            <a:r>
              <a:rPr sz="2000" dirty="0">
                <a:latin typeface="Arial Unicode MS"/>
                <a:cs typeface="Arial Unicode MS"/>
              </a:rPr>
              <a:t> arneses</a:t>
            </a:r>
            <a:r>
              <a:rPr sz="2000" spc="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prueba</a:t>
            </a:r>
            <a:r>
              <a:rPr sz="2000" spc="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ejecución</a:t>
            </a:r>
            <a:r>
              <a:rPr sz="2000" spc="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60" dirty="0">
                <a:latin typeface="Arial Unicode MS"/>
                <a:cs typeface="Arial Unicode MS"/>
              </a:rPr>
              <a:t> </a:t>
            </a:r>
            <a:r>
              <a:rPr sz="2000" spc="-10" dirty="0" err="1">
                <a:latin typeface="Arial Unicode MS"/>
                <a:cs typeface="Arial Unicode MS"/>
              </a:rPr>
              <a:t>prueba</a:t>
            </a:r>
            <a:r>
              <a:rPr sz="2000" spc="-10" dirty="0" smtClean="0">
                <a:latin typeface="Arial Unicode MS"/>
                <a:cs typeface="Arial Unicode MS"/>
              </a:rPr>
              <a:t>.</a:t>
            </a:r>
            <a:endParaRPr lang="es-ES" sz="2000" spc="-10" dirty="0" smtClean="0">
              <a:latin typeface="Arial Unicode MS"/>
              <a:cs typeface="Arial Unicode MS"/>
            </a:endParaRPr>
          </a:p>
          <a:p>
            <a:pPr marL="12700" marR="46355" algn="just">
              <a:lnSpc>
                <a:spcPts val="2200"/>
              </a:lnSpc>
            </a:pPr>
            <a:endParaRPr lang="es-ES" sz="2000" spc="-10" dirty="0">
              <a:latin typeface="Arial Unicode MS"/>
              <a:cs typeface="Arial Unicode MS"/>
            </a:endParaRPr>
          </a:p>
          <a:p>
            <a:pPr marL="12700" algn="just">
              <a:lnSpc>
                <a:spcPts val="2200"/>
              </a:lnSpc>
              <a:spcBef>
                <a:spcPts val="100"/>
              </a:spcBef>
            </a:pPr>
            <a:r>
              <a:rPr lang="es-ES" sz="2000" b="1" spc="-40" dirty="0" smtClean="0">
                <a:latin typeface="Arial"/>
                <a:cs typeface="Arial"/>
              </a:rPr>
              <a:t>SOFTWARE/PRUEBAS</a:t>
            </a:r>
            <a:r>
              <a:rPr lang="es-ES" sz="2000" b="1" spc="-10" dirty="0" smtClean="0">
                <a:latin typeface="Arial"/>
                <a:cs typeface="Arial"/>
              </a:rPr>
              <a:t> </a:t>
            </a:r>
            <a:r>
              <a:rPr lang="es-ES" sz="2000" b="1" spc="-50" dirty="0" smtClean="0">
                <a:latin typeface="Arial"/>
                <a:cs typeface="Arial"/>
              </a:rPr>
              <a:t>DE</a:t>
            </a:r>
            <a:r>
              <a:rPr lang="es-ES" sz="2000" b="1" spc="-5" dirty="0" smtClean="0">
                <a:latin typeface="Arial"/>
                <a:cs typeface="Arial"/>
              </a:rPr>
              <a:t> </a:t>
            </a:r>
            <a:r>
              <a:rPr lang="es-ES" sz="2000" b="1" dirty="0" smtClean="0">
                <a:latin typeface="Arial"/>
                <a:cs typeface="Arial"/>
              </a:rPr>
              <a:t>INTEGRACIÓN</a:t>
            </a:r>
            <a:r>
              <a:rPr lang="es-ES" sz="2000" b="1" spc="-5" dirty="0" smtClean="0">
                <a:latin typeface="Arial"/>
                <a:cs typeface="Arial"/>
              </a:rPr>
              <a:t> </a:t>
            </a:r>
            <a:r>
              <a:rPr lang="es-ES" sz="2000" b="1" spc="-50" dirty="0" smtClean="0">
                <a:latin typeface="Arial"/>
                <a:cs typeface="Arial"/>
              </a:rPr>
              <a:t>DE</a:t>
            </a:r>
            <a:r>
              <a:rPr lang="es-ES" sz="2000" b="1" spc="-5" dirty="0" smtClean="0">
                <a:latin typeface="Arial"/>
                <a:cs typeface="Arial"/>
              </a:rPr>
              <a:t> </a:t>
            </a:r>
            <a:r>
              <a:rPr lang="es-ES" sz="2000" b="1" spc="-10" dirty="0" smtClean="0">
                <a:latin typeface="Arial"/>
                <a:cs typeface="Arial"/>
              </a:rPr>
              <a:t>SOFTWARE</a:t>
            </a:r>
          </a:p>
          <a:p>
            <a:pPr marL="12700" algn="just">
              <a:lnSpc>
                <a:spcPts val="2200"/>
              </a:lnSpc>
              <a:spcBef>
                <a:spcPts val="100"/>
              </a:spcBef>
            </a:pPr>
            <a:endParaRPr lang="es-ES" sz="2000" dirty="0" smtClean="0">
              <a:latin typeface="Arial"/>
              <a:cs typeface="Arial"/>
            </a:endParaRPr>
          </a:p>
          <a:p>
            <a:pPr marL="12700" marR="5080" algn="just">
              <a:lnSpc>
                <a:spcPts val="2200"/>
              </a:lnSpc>
              <a:spcBef>
                <a:spcPts val="540"/>
              </a:spcBef>
            </a:pPr>
            <a:r>
              <a:rPr lang="es-ES" sz="2000" spc="-10" dirty="0" smtClean="0">
                <a:latin typeface="Arial Unicode MS"/>
                <a:cs typeface="Arial Unicode MS"/>
              </a:rPr>
              <a:t>Las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integración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software/software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realizan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entorno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host.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Aplica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spc="50" dirty="0" smtClean="0">
                <a:latin typeface="Arial Unicode MS"/>
                <a:cs typeface="Arial Unicode MS"/>
              </a:rPr>
              <a:t>un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arnés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de </a:t>
            </a:r>
            <a:r>
              <a:rPr lang="es-ES" sz="2000" dirty="0" smtClean="0">
                <a:latin typeface="Arial Unicode MS"/>
                <a:cs typeface="Arial Unicode MS"/>
              </a:rPr>
              <a:t>prueba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modelar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entradas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salidas,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llamadas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hardware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llamadas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sistema.</a:t>
            </a:r>
          </a:p>
          <a:p>
            <a:pPr marL="12700" marR="5080" algn="just">
              <a:lnSpc>
                <a:spcPts val="2200"/>
              </a:lnSpc>
              <a:spcBef>
                <a:spcPts val="540"/>
              </a:spcBef>
            </a:pPr>
            <a:endParaRPr lang="es-ES" sz="2000" spc="-10" dirty="0" smtClean="0">
              <a:latin typeface="Arial Unicode MS"/>
              <a:cs typeface="Arial Unicode MS"/>
            </a:endParaRPr>
          </a:p>
          <a:p>
            <a:pPr marL="12700" algn="just">
              <a:lnSpc>
                <a:spcPts val="2200"/>
              </a:lnSpc>
              <a:spcBef>
                <a:spcPts val="100"/>
              </a:spcBef>
            </a:pPr>
            <a:r>
              <a:rPr lang="es-ES" sz="2000" b="1" spc="-55" dirty="0" smtClean="0">
                <a:latin typeface="Arial"/>
                <a:cs typeface="Arial"/>
              </a:rPr>
              <a:t>PRUEBAS</a:t>
            </a:r>
            <a:r>
              <a:rPr lang="es-ES" sz="2000" b="1" spc="-15" dirty="0" smtClean="0">
                <a:latin typeface="Arial"/>
                <a:cs typeface="Arial"/>
              </a:rPr>
              <a:t> </a:t>
            </a:r>
            <a:r>
              <a:rPr lang="es-ES" sz="2000" b="1" spc="-50" dirty="0" smtClean="0">
                <a:latin typeface="Arial"/>
                <a:cs typeface="Arial"/>
              </a:rPr>
              <a:t>DE</a:t>
            </a:r>
            <a:r>
              <a:rPr lang="es-ES" sz="2000" b="1" spc="-15" dirty="0" smtClean="0">
                <a:latin typeface="Arial"/>
                <a:cs typeface="Arial"/>
              </a:rPr>
              <a:t> </a:t>
            </a:r>
            <a:r>
              <a:rPr lang="es-ES" sz="2000" b="1" dirty="0" smtClean="0">
                <a:latin typeface="Arial"/>
                <a:cs typeface="Arial"/>
              </a:rPr>
              <a:t>INTEGRACIÓN</a:t>
            </a:r>
            <a:r>
              <a:rPr lang="es-ES" sz="2000" b="1" spc="-10" dirty="0" smtClean="0">
                <a:latin typeface="Arial"/>
                <a:cs typeface="Arial"/>
              </a:rPr>
              <a:t> </a:t>
            </a:r>
            <a:r>
              <a:rPr lang="es-ES" sz="2000" b="1" spc="-50" dirty="0" smtClean="0">
                <a:latin typeface="Arial"/>
                <a:cs typeface="Arial"/>
              </a:rPr>
              <a:t>DE</a:t>
            </a:r>
            <a:r>
              <a:rPr lang="es-ES" sz="2000" b="1" spc="-15" dirty="0" smtClean="0">
                <a:latin typeface="Arial"/>
                <a:cs typeface="Arial"/>
              </a:rPr>
              <a:t> </a:t>
            </a:r>
            <a:r>
              <a:rPr lang="es-ES" sz="2000" b="1" spc="-10" dirty="0" smtClean="0">
                <a:latin typeface="Arial"/>
                <a:cs typeface="Arial"/>
              </a:rPr>
              <a:t>SOFTWARE/HARDWARE</a:t>
            </a:r>
          </a:p>
          <a:p>
            <a:pPr marL="12700" algn="just">
              <a:lnSpc>
                <a:spcPts val="2200"/>
              </a:lnSpc>
              <a:spcBef>
                <a:spcPts val="100"/>
              </a:spcBef>
            </a:pPr>
            <a:endParaRPr lang="es-ES" sz="2000" dirty="0" smtClean="0">
              <a:latin typeface="Arial"/>
              <a:cs typeface="Arial"/>
            </a:endParaRPr>
          </a:p>
          <a:p>
            <a:pPr marL="12700" marR="5080" algn="just">
              <a:lnSpc>
                <a:spcPts val="2200"/>
              </a:lnSpc>
              <a:spcBef>
                <a:spcPts val="540"/>
              </a:spcBef>
            </a:pP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integración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software/hardware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completa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entorno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destino,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decir,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aplica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el </a:t>
            </a:r>
            <a:r>
              <a:rPr lang="es-ES" sz="2000" dirty="0" smtClean="0">
                <a:latin typeface="Arial Unicode MS"/>
                <a:cs typeface="Arial Unicode MS"/>
              </a:rPr>
              <a:t>hardware,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sistema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operativo,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controladores,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etc.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destino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reales.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Por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general,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completa </a:t>
            </a:r>
            <a:r>
              <a:rPr lang="es-ES" sz="2000" dirty="0" smtClean="0">
                <a:latin typeface="Arial Unicode MS"/>
                <a:cs typeface="Arial Unicode MS"/>
              </a:rPr>
              <a:t>después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integración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software/software.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Probar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interfaces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hardware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una </a:t>
            </a:r>
            <a:r>
              <a:rPr lang="es-ES" sz="2000" dirty="0" smtClean="0">
                <a:latin typeface="Arial Unicode MS"/>
                <a:cs typeface="Arial Unicode MS"/>
              </a:rPr>
              <a:t>característica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crucial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pruebas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integración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software/hardware.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casos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las </a:t>
            </a:r>
            <a:r>
              <a:rPr lang="es-ES" sz="2000" dirty="0" smtClean="0">
                <a:latin typeface="Arial Unicode MS"/>
                <a:cs typeface="Arial Unicode MS"/>
              </a:rPr>
              <a:t>pruebas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integración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generalmente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basan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definidos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pruebas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validación.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Sin </a:t>
            </a:r>
            <a:r>
              <a:rPr lang="es-ES" sz="2000" dirty="0" smtClean="0">
                <a:latin typeface="Arial Unicode MS"/>
                <a:cs typeface="Arial Unicode MS"/>
              </a:rPr>
              <a:t>embargo,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enfoque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debe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estar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detectar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errores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problemas.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Completar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ejecución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seco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las </a:t>
            </a:r>
            <a:r>
              <a:rPr lang="es-ES" sz="2000" dirty="0" smtClean="0">
                <a:latin typeface="Arial Unicode MS"/>
                <a:cs typeface="Arial Unicode MS"/>
              </a:rPr>
              <a:t>pruebas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validación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generalmente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completa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pruebas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integración.</a:t>
            </a:r>
          </a:p>
          <a:p>
            <a:pPr marL="12700" marR="5080" algn="just">
              <a:lnSpc>
                <a:spcPts val="2200"/>
              </a:lnSpc>
              <a:spcBef>
                <a:spcPts val="540"/>
              </a:spcBef>
            </a:pPr>
            <a:endParaRPr lang="es-ES" sz="2000" spc="-10" dirty="0" smtClean="0">
              <a:latin typeface="Arial Unicode MS"/>
              <a:cs typeface="Arial Unicode MS"/>
            </a:endParaRPr>
          </a:p>
          <a:p>
            <a:pPr marL="12700" algn="just">
              <a:lnSpc>
                <a:spcPts val="2200"/>
              </a:lnSpc>
              <a:spcBef>
                <a:spcPts val="100"/>
              </a:spcBef>
            </a:pPr>
            <a:r>
              <a:rPr lang="es-ES" sz="2000" b="1" spc="-60" dirty="0" smtClean="0">
                <a:latin typeface="Arial"/>
                <a:cs typeface="Arial"/>
              </a:rPr>
              <a:t>PRUEBAS</a:t>
            </a:r>
            <a:r>
              <a:rPr lang="es-ES" sz="2000" b="1" spc="20" dirty="0" smtClean="0">
                <a:latin typeface="Arial"/>
                <a:cs typeface="Arial"/>
              </a:rPr>
              <a:t> </a:t>
            </a:r>
            <a:r>
              <a:rPr lang="es-ES" sz="2000" b="1" spc="-50" dirty="0" smtClean="0">
                <a:latin typeface="Arial"/>
                <a:cs typeface="Arial"/>
              </a:rPr>
              <a:t>DE</a:t>
            </a:r>
            <a:r>
              <a:rPr lang="es-ES" sz="2000" b="1" spc="20" dirty="0" smtClean="0">
                <a:latin typeface="Arial"/>
                <a:cs typeface="Arial"/>
              </a:rPr>
              <a:t> </a:t>
            </a:r>
            <a:r>
              <a:rPr lang="es-ES" sz="2000" b="1" spc="-10" dirty="0" smtClean="0">
                <a:latin typeface="Arial"/>
                <a:cs typeface="Arial"/>
              </a:rPr>
              <a:t>VALIDACIÓN</a:t>
            </a:r>
          </a:p>
          <a:p>
            <a:pPr marL="12700" algn="just">
              <a:lnSpc>
                <a:spcPts val="2200"/>
              </a:lnSpc>
              <a:spcBef>
                <a:spcPts val="100"/>
              </a:spcBef>
            </a:pPr>
            <a:endParaRPr lang="es-ES" sz="2000" dirty="0" smtClean="0">
              <a:latin typeface="Arial"/>
              <a:cs typeface="Arial"/>
            </a:endParaRPr>
          </a:p>
          <a:p>
            <a:pPr marL="12700" marR="5080" algn="just">
              <a:lnSpc>
                <a:spcPts val="2200"/>
              </a:lnSpc>
              <a:spcBef>
                <a:spcPts val="580"/>
              </a:spcBef>
            </a:pPr>
            <a:r>
              <a:rPr lang="es-ES" sz="2000" spc="-35" dirty="0" smtClean="0">
                <a:latin typeface="Arial Unicode MS"/>
                <a:cs typeface="Arial Unicode MS"/>
              </a:rPr>
              <a:t>El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propósito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pruebas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validación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(también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conocidas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como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pruebas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aceptación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software)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verificar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software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cumpla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requisitos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funcionales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definidos.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pruebas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validación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completan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requisitos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software,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utilizando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el </a:t>
            </a:r>
            <a:r>
              <a:rPr lang="es-ES" sz="2000" spc="50" dirty="0" smtClean="0">
                <a:latin typeface="Arial Unicode MS"/>
                <a:cs typeface="Arial Unicode MS"/>
              </a:rPr>
              <a:t>entorno</a:t>
            </a:r>
            <a:r>
              <a:rPr lang="es-ES" sz="2000" spc="1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destino.</a:t>
            </a:r>
            <a:r>
              <a:rPr lang="es-ES" sz="2000" spc="165" dirty="0" smtClean="0">
                <a:latin typeface="Arial Unicode MS"/>
                <a:cs typeface="Arial Unicode MS"/>
              </a:rPr>
              <a:t> </a:t>
            </a:r>
            <a:r>
              <a:rPr lang="es-ES" sz="2000" spc="-20" dirty="0" smtClean="0">
                <a:latin typeface="Arial Unicode MS"/>
                <a:cs typeface="Arial Unicode MS"/>
              </a:rPr>
              <a:t>En</a:t>
            </a:r>
            <a:r>
              <a:rPr lang="es-ES" sz="2000" spc="1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condiciones</a:t>
            </a:r>
            <a:r>
              <a:rPr lang="es-ES" sz="2000" spc="1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ideales,</a:t>
            </a:r>
            <a:r>
              <a:rPr lang="es-ES" sz="2000" spc="1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alguien</a:t>
            </a:r>
            <a:r>
              <a:rPr lang="es-ES" sz="2000" spc="1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independiente</a:t>
            </a:r>
            <a:r>
              <a:rPr lang="es-ES" sz="2000" spc="1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desarrollo</a:t>
            </a:r>
            <a:r>
              <a:rPr lang="es-ES" sz="2000" spc="17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del </a:t>
            </a:r>
            <a:r>
              <a:rPr lang="es-ES" sz="2000" dirty="0" smtClean="0">
                <a:latin typeface="Arial Unicode MS"/>
                <a:cs typeface="Arial Unicode MS"/>
              </a:rPr>
              <a:t>software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completa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pruebas.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spc="-20" dirty="0" smtClean="0">
                <a:latin typeface="Arial Unicode MS"/>
                <a:cs typeface="Arial Unicode MS"/>
              </a:rPr>
              <a:t>En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caso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software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crítico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alta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integridad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y/o </a:t>
            </a:r>
            <a:r>
              <a:rPr lang="es-ES" sz="2000" dirty="0" smtClean="0">
                <a:latin typeface="Arial Unicode MS"/>
                <a:cs typeface="Arial Unicode MS"/>
              </a:rPr>
              <a:t>seguridad,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esta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independencia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crucial.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pruebas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validación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son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naturaleza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de </a:t>
            </a:r>
            <a:r>
              <a:rPr lang="es-ES" sz="2000" dirty="0" smtClean="0">
                <a:latin typeface="Arial Unicode MS"/>
                <a:cs typeface="Arial Unicode MS"/>
              </a:rPr>
              <a:t>'caja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negra'.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No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considera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estructura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interna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software.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relés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protección,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funciones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spc="50" dirty="0" smtClean="0">
                <a:latin typeface="Arial Unicode MS"/>
                <a:cs typeface="Arial Unicode MS"/>
              </a:rPr>
              <a:t>no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protección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incluidas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software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consideran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tan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importantes</a:t>
            </a:r>
            <a:r>
              <a:rPr lang="es-ES" sz="2000" spc="5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como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funciones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protección.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Por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tanto,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prueban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misma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manera.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spc="-20" dirty="0" smtClean="0">
                <a:latin typeface="Arial Unicode MS"/>
                <a:cs typeface="Arial Unicode MS"/>
              </a:rPr>
              <a:t>Cada </a:t>
            </a:r>
            <a:r>
              <a:rPr lang="es-ES" sz="2000" dirty="0" smtClean="0">
                <a:latin typeface="Arial Unicode MS"/>
                <a:cs typeface="Arial Unicode MS"/>
              </a:rPr>
              <a:t>prueba</a:t>
            </a:r>
            <a:r>
              <a:rPr lang="es-ES" sz="2000" spc="1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validación</a:t>
            </a:r>
            <a:r>
              <a:rPr lang="es-ES" sz="2000" spc="1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debe</a:t>
            </a:r>
            <a:r>
              <a:rPr lang="es-ES" sz="2000" spc="1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tener</a:t>
            </a:r>
            <a:r>
              <a:rPr lang="es-ES" sz="2000" spc="1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criterios</a:t>
            </a:r>
            <a:r>
              <a:rPr lang="es-ES" sz="2000" spc="1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evaluación</a:t>
            </a:r>
            <a:r>
              <a:rPr lang="es-ES" sz="2000" spc="1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predefinidos</a:t>
            </a:r>
            <a:r>
              <a:rPr lang="es-ES" sz="2000" spc="1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puedan</a:t>
            </a:r>
            <a:r>
              <a:rPr lang="es-ES" sz="2000" spc="19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usarse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decidir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ha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pasado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no.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2200"/>
              </a:lnSpc>
              <a:spcBef>
                <a:spcPts val="540"/>
              </a:spcBef>
            </a:pPr>
            <a:endParaRPr lang="es-ES" sz="2000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2200"/>
              </a:lnSpc>
              <a:spcBef>
                <a:spcPts val="540"/>
              </a:spcBef>
            </a:pPr>
            <a:endParaRPr lang="es-ES" sz="2000" dirty="0" smtClean="0">
              <a:latin typeface="Arial Unicode MS"/>
              <a:cs typeface="Arial Unicode MS"/>
            </a:endParaRPr>
          </a:p>
          <a:p>
            <a:pPr marL="12700" marR="46355">
              <a:lnSpc>
                <a:spcPct val="202900"/>
              </a:lnSpc>
            </a:pPr>
            <a:endParaRPr sz="800"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7454" y="457200"/>
            <a:ext cx="12572746" cy="102976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2400"/>
              </a:lnSpc>
              <a:spcBef>
                <a:spcPts val="100"/>
              </a:spcBef>
            </a:pPr>
            <a:r>
              <a:rPr sz="2000" b="1" spc="-10" dirty="0">
                <a:latin typeface="Arial"/>
                <a:cs typeface="Arial"/>
              </a:rPr>
              <a:t>TRAZABILIDAD</a:t>
            </a:r>
            <a:r>
              <a:rPr sz="2000" b="1" spc="15" dirty="0">
                <a:latin typeface="Arial"/>
                <a:cs typeface="Arial"/>
              </a:rPr>
              <a:t> </a:t>
            </a:r>
            <a:r>
              <a:rPr sz="2000" b="1" spc="-50" dirty="0">
                <a:latin typeface="Arial"/>
                <a:cs typeface="Arial"/>
              </a:rPr>
              <a:t>DE</a:t>
            </a:r>
            <a:r>
              <a:rPr sz="2000" b="1" spc="15" dirty="0">
                <a:latin typeface="Arial"/>
                <a:cs typeface="Arial"/>
              </a:rPr>
              <a:t> </a:t>
            </a:r>
            <a:r>
              <a:rPr sz="2000" b="1" spc="-60" dirty="0">
                <a:latin typeface="Arial"/>
                <a:cs typeface="Arial"/>
              </a:rPr>
              <a:t>PRUEBAS</a:t>
            </a:r>
            <a:r>
              <a:rPr sz="2000" b="1" spc="15" dirty="0">
                <a:latin typeface="Arial"/>
                <a:cs typeface="Arial"/>
              </a:rPr>
              <a:t> </a:t>
            </a:r>
            <a:r>
              <a:rPr sz="2000" b="1" spc="-50" dirty="0">
                <a:latin typeface="Arial"/>
                <a:cs typeface="Arial"/>
              </a:rPr>
              <a:t>DE</a:t>
            </a:r>
            <a:r>
              <a:rPr sz="2000" b="1" spc="2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VALIDACIÓN</a:t>
            </a:r>
            <a:endParaRPr sz="2000" dirty="0">
              <a:latin typeface="Arial"/>
              <a:cs typeface="Arial"/>
            </a:endParaRPr>
          </a:p>
          <a:p>
            <a:pPr marL="12700" marR="5080" algn="just">
              <a:lnSpc>
                <a:spcPts val="2400"/>
              </a:lnSpc>
              <a:spcBef>
                <a:spcPts val="550"/>
              </a:spcBef>
            </a:pP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trazabilidad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las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pruebas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validación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requisitos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software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crucial.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Cada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demanda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de </a:t>
            </a:r>
            <a:r>
              <a:rPr sz="2000" dirty="0">
                <a:latin typeface="Arial Unicode MS"/>
                <a:cs typeface="Arial Unicode MS"/>
              </a:rPr>
              <a:t>software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documentada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especificación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software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debe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tener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al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menos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una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prueba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spc="-10" dirty="0" err="1">
                <a:latin typeface="Arial Unicode MS"/>
                <a:cs typeface="Arial Unicode MS"/>
              </a:rPr>
              <a:t>validación</a:t>
            </a:r>
            <a:r>
              <a:rPr sz="2000" spc="-10" dirty="0" smtClean="0">
                <a:latin typeface="Arial Unicode MS"/>
                <a:cs typeface="Arial Unicode MS"/>
              </a:rPr>
              <a:t>.</a:t>
            </a:r>
            <a:endParaRPr lang="es-ES" sz="2000" spc="-10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2400"/>
              </a:lnSpc>
              <a:spcBef>
                <a:spcPts val="550"/>
              </a:spcBef>
            </a:pPr>
            <a:endParaRPr lang="es-ES" sz="2000" spc="-10" dirty="0">
              <a:latin typeface="Arial Unicode MS"/>
              <a:cs typeface="Arial Unicode MS"/>
            </a:endParaRPr>
          </a:p>
          <a:p>
            <a:pPr marL="12700" algn="just">
              <a:lnSpc>
                <a:spcPts val="2400"/>
              </a:lnSpc>
              <a:spcBef>
                <a:spcPts val="100"/>
              </a:spcBef>
            </a:pPr>
            <a:r>
              <a:rPr lang="es-ES" sz="2000" b="1" dirty="0" smtClean="0">
                <a:latin typeface="Arial"/>
                <a:cs typeface="Arial"/>
              </a:rPr>
              <a:t>MODIFICACIONES</a:t>
            </a:r>
            <a:r>
              <a:rPr lang="es-ES" sz="2000" b="1" spc="-5" dirty="0" smtClean="0">
                <a:latin typeface="Arial"/>
                <a:cs typeface="Arial"/>
              </a:rPr>
              <a:t> </a:t>
            </a:r>
            <a:r>
              <a:rPr lang="es-ES" sz="2000" b="1" spc="-50" dirty="0" smtClean="0">
                <a:latin typeface="Arial"/>
                <a:cs typeface="Arial"/>
              </a:rPr>
              <a:t>DE</a:t>
            </a:r>
            <a:r>
              <a:rPr lang="es-ES" sz="2000" b="1" dirty="0" smtClean="0">
                <a:latin typeface="Arial"/>
                <a:cs typeface="Arial"/>
              </a:rPr>
              <a:t> </a:t>
            </a:r>
            <a:r>
              <a:rPr lang="es-ES" sz="2000" b="1" spc="-50" dirty="0" smtClean="0">
                <a:latin typeface="Arial"/>
                <a:cs typeface="Arial"/>
              </a:rPr>
              <a:t>SOFTWARE</a:t>
            </a:r>
            <a:r>
              <a:rPr lang="es-ES" sz="2000" b="1" dirty="0" smtClean="0">
                <a:latin typeface="Arial"/>
                <a:cs typeface="Arial"/>
              </a:rPr>
              <a:t> - </a:t>
            </a:r>
            <a:r>
              <a:rPr lang="es-ES" sz="2000" b="1" spc="-55" dirty="0" smtClean="0">
                <a:latin typeface="Arial"/>
                <a:cs typeface="Arial"/>
              </a:rPr>
              <a:t>PRUEBAS</a:t>
            </a:r>
            <a:r>
              <a:rPr lang="es-ES" sz="2000" b="1" dirty="0" smtClean="0">
                <a:latin typeface="Arial"/>
                <a:cs typeface="Arial"/>
              </a:rPr>
              <a:t> </a:t>
            </a:r>
            <a:r>
              <a:rPr lang="es-ES" sz="2000" b="1" spc="-50" dirty="0" smtClean="0">
                <a:latin typeface="Arial"/>
                <a:cs typeface="Arial"/>
              </a:rPr>
              <a:t>DE</a:t>
            </a:r>
            <a:r>
              <a:rPr lang="es-ES" sz="2000" b="1" dirty="0" smtClean="0">
                <a:latin typeface="Arial"/>
                <a:cs typeface="Arial"/>
              </a:rPr>
              <a:t> </a:t>
            </a:r>
            <a:r>
              <a:rPr lang="es-ES" sz="2000" b="1" spc="-10" dirty="0" smtClean="0">
                <a:latin typeface="Arial"/>
                <a:cs typeface="Arial"/>
              </a:rPr>
              <a:t>REGRESIÓN</a:t>
            </a:r>
          </a:p>
          <a:p>
            <a:pPr marL="12700" algn="just">
              <a:lnSpc>
                <a:spcPts val="2400"/>
              </a:lnSpc>
              <a:spcBef>
                <a:spcPts val="100"/>
              </a:spcBef>
            </a:pPr>
            <a:endParaRPr lang="es-ES" sz="2000" dirty="0" smtClean="0">
              <a:latin typeface="Arial"/>
              <a:cs typeface="Arial"/>
            </a:endParaRPr>
          </a:p>
          <a:p>
            <a:pPr marL="12700" marR="5080" algn="just">
              <a:lnSpc>
                <a:spcPts val="2400"/>
              </a:lnSpc>
              <a:spcBef>
                <a:spcPts val="550"/>
              </a:spcBef>
            </a:pP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regresión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no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spc="50" dirty="0" smtClean="0">
                <a:latin typeface="Arial Unicode MS"/>
                <a:cs typeface="Arial Unicode MS"/>
              </a:rPr>
              <a:t>tipo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spc="50" dirty="0" smtClean="0">
                <a:latin typeface="Arial Unicode MS"/>
                <a:cs typeface="Arial Unicode MS"/>
              </a:rPr>
              <a:t>por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derecho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propio.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spc="-70" dirty="0" smtClean="0">
                <a:latin typeface="Arial Unicode MS"/>
                <a:cs typeface="Arial Unicode MS"/>
              </a:rPr>
              <a:t>Es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spc="50" dirty="0" smtClean="0">
                <a:latin typeface="Arial Unicode MS"/>
                <a:cs typeface="Arial Unicode MS"/>
              </a:rPr>
              <a:t>nombre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general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las </a:t>
            </a:r>
            <a:r>
              <a:rPr lang="es-ES" sz="2000" dirty="0" smtClean="0">
                <a:latin typeface="Arial Unicode MS"/>
                <a:cs typeface="Arial Unicode MS"/>
              </a:rPr>
              <a:t>pruebas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realizadas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cuando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modifica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spc="55" dirty="0" smtClean="0">
                <a:latin typeface="Arial Unicode MS"/>
                <a:cs typeface="Arial Unicode MS"/>
              </a:rPr>
              <a:t>un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producto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software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existente.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spc="-30" dirty="0" smtClean="0">
                <a:latin typeface="Arial Unicode MS"/>
                <a:cs typeface="Arial Unicode MS"/>
              </a:rPr>
              <a:t>El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objetivo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pruebas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regresión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demostrar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no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han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realizado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modificaciones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no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deseadas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funcionalidad. </a:t>
            </a:r>
            <a:r>
              <a:rPr lang="es-ES" sz="2000" dirty="0" smtClean="0">
                <a:latin typeface="Arial Unicode MS"/>
                <a:cs typeface="Arial Unicode MS"/>
              </a:rPr>
              <a:t>Cada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modificación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spc="55" dirty="0" smtClean="0">
                <a:latin typeface="Arial Unicode MS"/>
                <a:cs typeface="Arial Unicode MS"/>
              </a:rPr>
              <a:t>un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producto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software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existente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debe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estudiarse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spc="50" dirty="0" smtClean="0">
                <a:latin typeface="Arial Unicode MS"/>
                <a:cs typeface="Arial Unicode MS"/>
              </a:rPr>
              <a:t>por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derecho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propio.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Es </a:t>
            </a:r>
            <a:r>
              <a:rPr lang="es-ES" sz="2000" dirty="0" smtClean="0">
                <a:latin typeface="Arial Unicode MS"/>
                <a:cs typeface="Arial Unicode MS"/>
              </a:rPr>
              <a:t>imposible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determinar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spc="55" dirty="0" smtClean="0">
                <a:latin typeface="Arial Unicode MS"/>
                <a:cs typeface="Arial Unicode MS"/>
              </a:rPr>
              <a:t>un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conjunto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típico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pruebas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regresión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pueda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utilizar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como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spc="30" dirty="0" smtClean="0">
                <a:latin typeface="Arial Unicode MS"/>
                <a:cs typeface="Arial Unicode MS"/>
              </a:rPr>
              <a:t>un </a:t>
            </a:r>
            <a:r>
              <a:rPr lang="es-ES" sz="2000" dirty="0" smtClean="0">
                <a:latin typeface="Arial Unicode MS"/>
                <a:cs typeface="Arial Unicode MS"/>
              </a:rPr>
              <a:t>"cajón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sastre"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errores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defectos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introducidos.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Cada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modificación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software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spc="-20" dirty="0" smtClean="0">
                <a:latin typeface="Arial Unicode MS"/>
                <a:cs typeface="Arial Unicode MS"/>
              </a:rPr>
              <a:t>debe </a:t>
            </a:r>
            <a:r>
              <a:rPr lang="es-ES" sz="2000" dirty="0" smtClean="0">
                <a:latin typeface="Arial Unicode MS"/>
                <a:cs typeface="Arial Unicode MS"/>
              </a:rPr>
              <a:t>evaluarse</a:t>
            </a:r>
            <a:r>
              <a:rPr lang="es-ES" sz="2000" spc="1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1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comprobar</a:t>
            </a:r>
            <a:r>
              <a:rPr lang="es-ES" sz="2000" spc="1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qué</a:t>
            </a:r>
            <a:r>
              <a:rPr lang="es-ES" sz="2000" spc="1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riesgo</a:t>
            </a:r>
            <a:r>
              <a:rPr lang="es-ES" sz="2000" spc="1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puede</a:t>
            </a:r>
            <a:r>
              <a:rPr lang="es-ES" sz="2000" spc="1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haber</a:t>
            </a:r>
            <a:r>
              <a:rPr lang="es-ES" sz="2000" spc="1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modificaciones</a:t>
            </a:r>
            <a:r>
              <a:rPr lang="es-ES" sz="2000" spc="1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no</a:t>
            </a:r>
            <a:r>
              <a:rPr lang="es-ES" sz="2000" spc="1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intencionadas.</a:t>
            </a:r>
            <a:r>
              <a:rPr lang="es-ES" sz="2000" spc="17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Aquellas </a:t>
            </a:r>
            <a:r>
              <a:rPr lang="es-ES" sz="2000" dirty="0" smtClean="0">
                <a:latin typeface="Arial Unicode MS"/>
                <a:cs typeface="Arial Unicode MS"/>
              </a:rPr>
              <a:t>áreas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mayor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riesgo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necesitarán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ser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examinadas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mediante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regresión.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Las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pruebas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regresión</a:t>
            </a:r>
            <a:r>
              <a:rPr lang="es-ES" sz="2000" spc="4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son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spc="50" dirty="0" smtClean="0">
                <a:latin typeface="Arial Unicode MS"/>
                <a:cs typeface="Arial Unicode MS"/>
              </a:rPr>
              <a:t>muy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importantes.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spc="-45" dirty="0" smtClean="0">
                <a:latin typeface="Arial Unicode MS"/>
                <a:cs typeface="Arial Unicode MS"/>
              </a:rPr>
              <a:t>Si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no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hace,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existe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spc="55" dirty="0" smtClean="0">
                <a:latin typeface="Arial Unicode MS"/>
                <a:cs typeface="Arial Unicode MS"/>
              </a:rPr>
              <a:t>un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gran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riesgo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encontrar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errores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campo.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12700" marR="142875" algn="just">
              <a:lnSpc>
                <a:spcPts val="2400"/>
              </a:lnSpc>
            </a:pPr>
            <a:r>
              <a:rPr lang="es-ES" sz="2000" dirty="0" smtClean="0">
                <a:latin typeface="Arial Unicode MS"/>
                <a:cs typeface="Arial Unicode MS"/>
              </a:rPr>
              <a:t>Completarlo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no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disminuirá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posibilidad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spc="55" dirty="0" smtClean="0">
                <a:latin typeface="Arial Unicode MS"/>
                <a:cs typeface="Arial Unicode MS"/>
              </a:rPr>
              <a:t>un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spc="50" dirty="0" smtClean="0">
                <a:latin typeface="Arial Unicode MS"/>
                <a:cs typeface="Arial Unicode MS"/>
              </a:rPr>
              <a:t>error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cero,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pero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reducirá.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determinación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de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pruebas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regresión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necesitan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hace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mucho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más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fácil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hay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trazabilidad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los </a:t>
            </a:r>
            <a:r>
              <a:rPr lang="es-ES" sz="2000" dirty="0" smtClean="0">
                <a:latin typeface="Arial Unicode MS"/>
                <a:cs typeface="Arial Unicode MS"/>
              </a:rPr>
              <a:t>requisitos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software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adecuadamente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documentados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través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diseño,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codificación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las </a:t>
            </a:r>
            <a:r>
              <a:rPr lang="es-ES" sz="2000" spc="-10" dirty="0" smtClean="0">
                <a:latin typeface="Arial Unicode MS"/>
                <a:cs typeface="Arial Unicode MS"/>
              </a:rPr>
              <a:t>pruebas.</a:t>
            </a:r>
          </a:p>
          <a:p>
            <a:pPr marL="12700" marR="142875" algn="just">
              <a:lnSpc>
                <a:spcPts val="2400"/>
              </a:lnSpc>
            </a:pPr>
            <a:endParaRPr lang="es-ES" sz="2000" spc="-10" dirty="0" smtClean="0">
              <a:latin typeface="Arial Unicode MS"/>
              <a:cs typeface="Arial Unicode MS"/>
            </a:endParaRPr>
          </a:p>
          <a:p>
            <a:pPr marL="12700" algn="just">
              <a:lnSpc>
                <a:spcPts val="2400"/>
              </a:lnSpc>
              <a:spcBef>
                <a:spcPts val="100"/>
              </a:spcBef>
            </a:pPr>
            <a:r>
              <a:rPr lang="es-ES" sz="2000" b="1" spc="-60" dirty="0" smtClean="0">
                <a:latin typeface="Arial"/>
                <a:cs typeface="Arial"/>
              </a:rPr>
              <a:t>PRUEBAS</a:t>
            </a:r>
            <a:r>
              <a:rPr lang="es-ES" sz="2000" b="1" spc="25" dirty="0" smtClean="0">
                <a:latin typeface="Arial"/>
                <a:cs typeface="Arial"/>
              </a:rPr>
              <a:t> </a:t>
            </a:r>
            <a:r>
              <a:rPr lang="es-ES" sz="2000" b="1" spc="-50" dirty="0" smtClean="0">
                <a:latin typeface="Arial"/>
                <a:cs typeface="Arial"/>
              </a:rPr>
              <a:t>DE</a:t>
            </a:r>
            <a:r>
              <a:rPr lang="es-ES" sz="2000" b="1" spc="30" dirty="0" smtClean="0">
                <a:latin typeface="Arial"/>
                <a:cs typeface="Arial"/>
              </a:rPr>
              <a:t> </a:t>
            </a:r>
            <a:r>
              <a:rPr lang="es-ES" sz="2000" b="1" dirty="0" smtClean="0">
                <a:latin typeface="Arial"/>
                <a:cs typeface="Arial"/>
              </a:rPr>
              <a:t>TIPO</a:t>
            </a:r>
            <a:r>
              <a:rPr lang="es-ES" sz="2000" b="1" spc="30" dirty="0" smtClean="0">
                <a:latin typeface="Arial"/>
                <a:cs typeface="Arial"/>
              </a:rPr>
              <a:t> </a:t>
            </a:r>
            <a:r>
              <a:rPr lang="es-ES" sz="2000" b="1" spc="-50" dirty="0" smtClean="0">
                <a:latin typeface="Arial"/>
                <a:cs typeface="Arial"/>
              </a:rPr>
              <a:t>DE</a:t>
            </a:r>
            <a:r>
              <a:rPr lang="es-ES" sz="2000" b="1" spc="30" dirty="0" smtClean="0">
                <a:latin typeface="Arial"/>
                <a:cs typeface="Arial"/>
              </a:rPr>
              <a:t> </a:t>
            </a:r>
            <a:r>
              <a:rPr lang="es-ES" sz="2000" b="1" dirty="0" smtClean="0">
                <a:latin typeface="Arial"/>
                <a:cs typeface="Arial"/>
              </a:rPr>
              <a:t>VALIDACIÓN</a:t>
            </a:r>
            <a:r>
              <a:rPr lang="es-ES" sz="2000" b="1" spc="30" dirty="0" smtClean="0">
                <a:latin typeface="Arial"/>
                <a:cs typeface="Arial"/>
              </a:rPr>
              <a:t> </a:t>
            </a:r>
            <a:r>
              <a:rPr lang="es-ES" sz="2000" b="1" spc="-10" dirty="0" smtClean="0">
                <a:latin typeface="Arial"/>
                <a:cs typeface="Arial"/>
              </a:rPr>
              <a:t>DINÁMICA</a:t>
            </a:r>
          </a:p>
          <a:p>
            <a:pPr marL="12700" algn="just">
              <a:lnSpc>
                <a:spcPts val="2400"/>
              </a:lnSpc>
              <a:spcBef>
                <a:spcPts val="100"/>
              </a:spcBef>
            </a:pPr>
            <a:endParaRPr lang="es-ES" sz="2000" dirty="0" smtClean="0">
              <a:latin typeface="Arial"/>
              <a:cs typeface="Arial"/>
            </a:endParaRPr>
          </a:p>
          <a:p>
            <a:pPr marL="12700" marR="5080" algn="just">
              <a:lnSpc>
                <a:spcPts val="2400"/>
              </a:lnSpc>
              <a:spcBef>
                <a:spcPts val="570"/>
              </a:spcBef>
            </a:pPr>
            <a:r>
              <a:rPr lang="es-ES" sz="2000" dirty="0" smtClean="0">
                <a:latin typeface="Arial Unicode MS"/>
                <a:cs typeface="Arial Unicode MS"/>
              </a:rPr>
              <a:t>Existen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dos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métodos</a:t>
            </a:r>
            <a:r>
              <a:rPr lang="es-ES" sz="2000" spc="1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demostrar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dinámicamente</a:t>
            </a:r>
            <a:r>
              <a:rPr lang="es-ES" sz="2000" spc="165" dirty="0" smtClean="0">
                <a:latin typeface="Arial Unicode MS"/>
                <a:cs typeface="Arial Unicode MS"/>
              </a:rPr>
              <a:t> </a:t>
            </a:r>
            <a:r>
              <a:rPr lang="es-ES" sz="2000" spc="55" dirty="0" smtClean="0">
                <a:latin typeface="Arial Unicode MS"/>
                <a:cs typeface="Arial Unicode MS"/>
              </a:rPr>
              <a:t>un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desempeño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adecuado</a:t>
            </a:r>
            <a:r>
              <a:rPr lang="es-ES" sz="2000" spc="1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relés</a:t>
            </a:r>
            <a:r>
              <a:rPr lang="es-ES" sz="2000" spc="165" dirty="0" smtClean="0">
                <a:latin typeface="Arial Unicode MS"/>
                <a:cs typeface="Arial Unicode MS"/>
              </a:rPr>
              <a:t> </a:t>
            </a:r>
            <a:r>
              <a:rPr lang="es-ES" sz="2000" spc="-50" dirty="0" smtClean="0">
                <a:latin typeface="Arial Unicode MS"/>
                <a:cs typeface="Arial Unicode MS"/>
              </a:rPr>
              <a:t>o </a:t>
            </a:r>
            <a:r>
              <a:rPr lang="es-ES" sz="2000" dirty="0" smtClean="0">
                <a:latin typeface="Arial Unicode MS"/>
                <a:cs typeface="Arial Unicode MS"/>
              </a:rPr>
              <a:t>configuraciones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protección.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spc="-35" dirty="0" smtClean="0">
                <a:latin typeface="Arial Unicode MS"/>
                <a:cs typeface="Arial Unicode MS"/>
              </a:rPr>
              <a:t>El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spc="50" dirty="0" smtClean="0">
                <a:latin typeface="Arial Unicode MS"/>
                <a:cs typeface="Arial Unicode MS"/>
              </a:rPr>
              <a:t>primer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spc="50" dirty="0" smtClean="0">
                <a:latin typeface="Arial Unicode MS"/>
                <a:cs typeface="Arial Unicode MS"/>
              </a:rPr>
              <a:t>método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consiste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típicamente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aplicar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fallas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el </a:t>
            </a:r>
            <a:r>
              <a:rPr lang="es-ES" sz="2000" dirty="0" smtClean="0">
                <a:latin typeface="Arial Unicode MS"/>
                <a:cs typeface="Arial Unicode MS"/>
              </a:rPr>
              <a:t>sistema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energía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segundo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realizar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pruebas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complejas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spc="55" dirty="0" smtClean="0">
                <a:latin typeface="Arial Unicode MS"/>
                <a:cs typeface="Arial Unicode MS"/>
              </a:rPr>
              <a:t>un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simulador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sistema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de </a:t>
            </a:r>
            <a:r>
              <a:rPr lang="es-ES" sz="2000" dirty="0" smtClean="0">
                <a:latin typeface="Arial Unicode MS"/>
                <a:cs typeface="Arial Unicode MS"/>
              </a:rPr>
              <a:t>energía.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spc="-70" dirty="0" smtClean="0">
                <a:latin typeface="Arial Unicode MS"/>
                <a:cs typeface="Arial Unicode MS"/>
              </a:rPr>
              <a:t>Es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spc="50" dirty="0" smtClean="0">
                <a:latin typeface="Arial Unicode MS"/>
                <a:cs typeface="Arial Unicode MS"/>
              </a:rPr>
              <a:t>muy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poco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probable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utilice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spc="50" dirty="0" smtClean="0">
                <a:latin typeface="Arial Unicode MS"/>
                <a:cs typeface="Arial Unicode MS"/>
              </a:rPr>
              <a:t>primer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enfoque: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plazos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entrega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son </a:t>
            </a:r>
            <a:r>
              <a:rPr lang="es-ES" sz="2000" dirty="0" smtClean="0">
                <a:latin typeface="Arial Unicode MS"/>
                <a:cs typeface="Arial Unicode MS"/>
              </a:rPr>
              <a:t>largos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riesgo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daños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hace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pruebas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sean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spc="50" dirty="0" smtClean="0">
                <a:latin typeface="Arial Unicode MS"/>
                <a:cs typeface="Arial Unicode MS"/>
              </a:rPr>
              <a:t>muy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caras.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Por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tanto,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solo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usa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de </a:t>
            </a:r>
            <a:r>
              <a:rPr lang="es-ES" sz="2000" spc="50" dirty="0" smtClean="0">
                <a:latin typeface="Arial Unicode MS"/>
                <a:cs typeface="Arial Unicode MS"/>
              </a:rPr>
              <a:t>forma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spc="50" dirty="0" smtClean="0">
                <a:latin typeface="Arial Unicode MS"/>
                <a:cs typeface="Arial Unicode MS"/>
              </a:rPr>
              <a:t>muy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limitada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fallas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aplicadas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son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fijas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spc="50" dirty="0" smtClean="0">
                <a:latin typeface="Arial Unicode MS"/>
                <a:cs typeface="Arial Unicode MS"/>
              </a:rPr>
              <a:t>número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tipo.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Debido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esto, </a:t>
            </a:r>
            <a:r>
              <a:rPr lang="es-ES" sz="2000" spc="50" dirty="0" smtClean="0">
                <a:latin typeface="Arial Unicode MS"/>
                <a:cs typeface="Arial Unicode MS"/>
              </a:rPr>
              <a:t>normalmente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exige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spc="55" dirty="0" smtClean="0">
                <a:latin typeface="Arial Unicode MS"/>
                <a:cs typeface="Arial Unicode MS"/>
              </a:rPr>
              <a:t>un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período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nuevo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dispositivo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protección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en </a:t>
            </a:r>
            <a:r>
              <a:rPr lang="es-ES" sz="2000" dirty="0" smtClean="0">
                <a:latin typeface="Arial Unicode MS"/>
                <a:cs typeface="Arial Unicode MS"/>
              </a:rPr>
              <a:t>condiciones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servicio.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Como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pueden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ocurrir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fallas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sistema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energía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intervalos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spc="-20" dirty="0" smtClean="0">
                <a:latin typeface="Arial Unicode MS"/>
                <a:cs typeface="Arial Unicode MS"/>
              </a:rPr>
              <a:t>poco </a:t>
            </a:r>
            <a:r>
              <a:rPr lang="es-ES" sz="2000" dirty="0" smtClean="0">
                <a:latin typeface="Arial Unicode MS"/>
                <a:cs typeface="Arial Unicode MS"/>
              </a:rPr>
              <a:t>frecuentes,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pueden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pasar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varios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años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antes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detecten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fallas,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spc="50" dirty="0" smtClean="0">
                <a:latin typeface="Arial Unicode MS"/>
                <a:cs typeface="Arial Unicode MS"/>
              </a:rPr>
              <a:t>tiempo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durante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el </a:t>
            </a:r>
            <a:r>
              <a:rPr lang="es-ES" sz="2000" dirty="0" smtClean="0">
                <a:latin typeface="Arial Unicode MS"/>
                <a:cs typeface="Arial Unicode MS"/>
              </a:rPr>
              <a:t>cual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pueden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haber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ocurrido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instalaciones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adicionales.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12700" marR="142875" algn="just">
              <a:lnSpc>
                <a:spcPts val="2400"/>
              </a:lnSpc>
            </a:pPr>
            <a:endParaRPr lang="es-ES" sz="2000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2400"/>
              </a:lnSpc>
              <a:spcBef>
                <a:spcPts val="550"/>
              </a:spcBef>
            </a:pPr>
            <a:endParaRPr sz="2000"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9600" y="499740"/>
            <a:ext cx="12496799" cy="9248686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700" algn="just">
              <a:lnSpc>
                <a:spcPts val="2200"/>
              </a:lnSpc>
              <a:spcBef>
                <a:spcPts val="520"/>
              </a:spcBef>
            </a:pP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simuladores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sistemas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potencia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pueden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dividir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dos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grupos</a:t>
            </a:r>
            <a:r>
              <a:rPr sz="2000" spc="-10" dirty="0">
                <a:latin typeface="Arial Unicode MS"/>
                <a:cs typeface="Arial Unicode MS"/>
              </a:rPr>
              <a:t>:</a:t>
            </a:r>
            <a:endParaRPr sz="2000" dirty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2200"/>
              </a:lnSpc>
              <a:spcBef>
                <a:spcPts val="650"/>
              </a:spcBef>
              <a:buClr>
                <a:srgbClr val="1A3360"/>
              </a:buClr>
              <a:buSzPct val="127777"/>
              <a:buChar char="-"/>
              <a:tabLst>
                <a:tab pos="442595" algn="l"/>
                <a:tab pos="443230" algn="l"/>
              </a:tabLst>
            </a:pP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utilizan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técnicas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sistemas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potencia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analógicos</a:t>
            </a:r>
            <a:endParaRPr sz="2000" dirty="0">
              <a:latin typeface="Arial Unicode MS"/>
              <a:cs typeface="Arial Unicode MS"/>
            </a:endParaRPr>
          </a:p>
          <a:p>
            <a:pPr marL="442595" marR="5080" indent="-215900" algn="just">
              <a:lnSpc>
                <a:spcPts val="2200"/>
              </a:lnSpc>
              <a:spcBef>
                <a:spcPts val="35"/>
              </a:spcBef>
              <a:buClr>
                <a:srgbClr val="1A3360"/>
              </a:buClr>
              <a:buSzPct val="135294"/>
              <a:buChar char="-"/>
              <a:tabLst>
                <a:tab pos="442595" algn="l"/>
                <a:tab pos="443230" algn="l"/>
              </a:tabLst>
            </a:pPr>
            <a:r>
              <a:rPr sz="2000" dirty="0">
                <a:latin typeface="Arial Unicode MS"/>
                <a:cs typeface="Arial Unicode MS"/>
              </a:rPr>
              <a:t>aquellos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simulan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matemáticamente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sistema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potencia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usando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métodos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spc="-10" dirty="0" err="1">
                <a:latin typeface="Arial Unicode MS"/>
                <a:cs typeface="Arial Unicode MS"/>
              </a:rPr>
              <a:t>simulación</a:t>
            </a:r>
            <a:r>
              <a:rPr sz="2000" spc="-10" dirty="0">
                <a:latin typeface="Arial Unicode MS"/>
                <a:cs typeface="Arial Unicode MS"/>
              </a:rPr>
              <a:t> </a:t>
            </a:r>
            <a:r>
              <a:rPr sz="2000" spc="-10" dirty="0" smtClean="0">
                <a:latin typeface="Arial Unicode MS"/>
                <a:cs typeface="Arial Unicode MS"/>
              </a:rPr>
              <a:t>digital</a:t>
            </a:r>
            <a:endParaRPr lang="es-ES" sz="2000" spc="-10" dirty="0" smtClean="0">
              <a:latin typeface="Arial Unicode MS"/>
              <a:cs typeface="Arial Unicode MS"/>
            </a:endParaRPr>
          </a:p>
          <a:p>
            <a:pPr marL="442595" marR="5080" indent="-215900" algn="just">
              <a:lnSpc>
                <a:spcPts val="2200"/>
              </a:lnSpc>
              <a:spcBef>
                <a:spcPts val="35"/>
              </a:spcBef>
              <a:buClr>
                <a:srgbClr val="1A3360"/>
              </a:buClr>
              <a:buSzPct val="135294"/>
              <a:buChar char="-"/>
              <a:tabLst>
                <a:tab pos="442595" algn="l"/>
                <a:tab pos="443230" algn="l"/>
              </a:tabLst>
            </a:pPr>
            <a:endParaRPr lang="es-ES" sz="2000" spc="-10" dirty="0">
              <a:latin typeface="Arial Unicode MS"/>
              <a:cs typeface="Arial Unicode MS"/>
            </a:endParaRPr>
          </a:p>
          <a:p>
            <a:pPr marL="12700" algn="just">
              <a:lnSpc>
                <a:spcPts val="2200"/>
              </a:lnSpc>
              <a:spcBef>
                <a:spcPts val="100"/>
              </a:spcBef>
            </a:pPr>
            <a:r>
              <a:rPr lang="es-ES" sz="2000" b="1" dirty="0" smtClean="0">
                <a:latin typeface="Arial"/>
                <a:cs typeface="Arial"/>
              </a:rPr>
              <a:t>APLICACIÓN</a:t>
            </a:r>
            <a:r>
              <a:rPr lang="es-ES" sz="2000" b="1" spc="-20" dirty="0" smtClean="0">
                <a:latin typeface="Arial"/>
                <a:cs typeface="Arial"/>
              </a:rPr>
              <a:t> </a:t>
            </a:r>
            <a:r>
              <a:rPr lang="es-ES" sz="2000" b="1" spc="-50" dirty="0" smtClean="0">
                <a:latin typeface="Arial"/>
                <a:cs typeface="Arial"/>
              </a:rPr>
              <a:t>DE</a:t>
            </a:r>
            <a:r>
              <a:rPr lang="es-ES" sz="2000" b="1" spc="-15" dirty="0" smtClean="0">
                <a:latin typeface="Arial"/>
                <a:cs typeface="Arial"/>
              </a:rPr>
              <a:t> </a:t>
            </a:r>
            <a:r>
              <a:rPr lang="es-ES" sz="2000" b="1" spc="-20" dirty="0" smtClean="0">
                <a:latin typeface="Arial"/>
                <a:cs typeface="Arial"/>
              </a:rPr>
              <a:t>MODELOS </a:t>
            </a:r>
            <a:r>
              <a:rPr lang="es-ES" sz="2000" b="1" spc="-10" dirty="0" smtClean="0">
                <a:latin typeface="Arial"/>
                <a:cs typeface="Arial"/>
              </a:rPr>
              <a:t>ANALÓGICOS</a:t>
            </a:r>
            <a:r>
              <a:rPr lang="es-ES" sz="2000" b="1" spc="-15" dirty="0" smtClean="0">
                <a:latin typeface="Arial"/>
                <a:cs typeface="Arial"/>
              </a:rPr>
              <a:t> </a:t>
            </a:r>
            <a:r>
              <a:rPr lang="es-ES" sz="2000" b="1" spc="-50" dirty="0" smtClean="0">
                <a:latin typeface="Arial"/>
                <a:cs typeface="Arial"/>
              </a:rPr>
              <a:t>DE</a:t>
            </a:r>
            <a:r>
              <a:rPr lang="es-ES" sz="2000" b="1" spc="-15" dirty="0" smtClean="0">
                <a:latin typeface="Arial"/>
                <a:cs typeface="Arial"/>
              </a:rPr>
              <a:t> </a:t>
            </a:r>
            <a:r>
              <a:rPr lang="es-ES" sz="2000" b="1" spc="-35" dirty="0" smtClean="0">
                <a:latin typeface="Arial"/>
                <a:cs typeface="Arial"/>
              </a:rPr>
              <a:t>SISTEMAS</a:t>
            </a:r>
            <a:r>
              <a:rPr lang="es-ES" sz="2000" b="1" spc="-20" dirty="0" smtClean="0">
                <a:latin typeface="Arial"/>
                <a:cs typeface="Arial"/>
              </a:rPr>
              <a:t> </a:t>
            </a:r>
            <a:r>
              <a:rPr lang="es-ES" sz="2000" b="1" spc="-50" dirty="0" smtClean="0">
                <a:latin typeface="Arial"/>
                <a:cs typeface="Arial"/>
              </a:rPr>
              <a:t>DE</a:t>
            </a:r>
            <a:r>
              <a:rPr lang="es-ES" sz="2000" b="1" spc="-15" dirty="0" smtClean="0">
                <a:latin typeface="Arial"/>
                <a:cs typeface="Arial"/>
              </a:rPr>
              <a:t> </a:t>
            </a:r>
            <a:r>
              <a:rPr lang="es-ES" sz="2000" b="1" spc="-10" dirty="0" smtClean="0">
                <a:latin typeface="Arial"/>
                <a:cs typeface="Arial"/>
              </a:rPr>
              <a:t>POTENCIA</a:t>
            </a:r>
            <a:endParaRPr lang="es-ES" sz="2000" dirty="0" smtClean="0">
              <a:latin typeface="Arial"/>
              <a:cs typeface="Arial"/>
            </a:endParaRPr>
          </a:p>
          <a:p>
            <a:pPr marL="12700" marR="5080" algn="just">
              <a:lnSpc>
                <a:spcPts val="2200"/>
              </a:lnSpc>
              <a:spcBef>
                <a:spcPts val="560"/>
              </a:spcBef>
            </a:pPr>
            <a:r>
              <a:rPr lang="es-ES" sz="2000" dirty="0" smtClean="0">
                <a:latin typeface="Arial Unicode MS"/>
                <a:cs typeface="Arial Unicode MS"/>
              </a:rPr>
              <a:t>Durante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muchos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años,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protección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han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probado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modelos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sistemas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potencia </a:t>
            </a:r>
            <a:r>
              <a:rPr lang="es-ES" sz="2000" dirty="0" smtClean="0">
                <a:latin typeface="Arial Unicode MS"/>
                <a:cs typeface="Arial Unicode MS"/>
              </a:rPr>
              <a:t>analógicos,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como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líneas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aéreas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artificiales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plantas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capaces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proporcionar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corrientes </a:t>
            </a:r>
            <a:r>
              <a:rPr lang="es-ES" sz="2000" dirty="0" smtClean="0">
                <a:latin typeface="Arial Unicode MS"/>
                <a:cs typeface="Arial Unicode MS"/>
              </a:rPr>
              <a:t>significativas.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Sin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embargo,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estos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modelos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tienen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limitaciones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sustanciales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formas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onda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de </a:t>
            </a:r>
            <a:r>
              <a:rPr lang="es-ES" sz="2000" dirty="0" smtClean="0">
                <a:latin typeface="Arial Unicode MS"/>
                <a:cs typeface="Arial Unicode MS"/>
              </a:rPr>
              <a:t>corriente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voltaje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pueden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producir.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Tampoco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son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adecuados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programas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prueba </a:t>
            </a:r>
            <a:r>
              <a:rPr lang="es-ES" sz="2000" dirty="0" smtClean="0">
                <a:latin typeface="Arial Unicode MS"/>
                <a:cs typeface="Arial Unicode MS"/>
              </a:rPr>
              <a:t>automatizados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desatendidos.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spc="-45" dirty="0" smtClean="0">
                <a:latin typeface="Arial Unicode MS"/>
                <a:cs typeface="Arial Unicode MS"/>
              </a:rPr>
              <a:t>Si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bien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todavía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aplica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spc="50" dirty="0" smtClean="0">
                <a:latin typeface="Arial Unicode MS"/>
                <a:cs typeface="Arial Unicode MS"/>
              </a:rPr>
              <a:t>forma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limitada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pruebas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relés </a:t>
            </a:r>
            <a:r>
              <a:rPr lang="es-ES" sz="2000" dirty="0" smtClean="0">
                <a:latin typeface="Arial Unicode MS"/>
                <a:cs typeface="Arial Unicode MS"/>
              </a:rPr>
              <a:t>electromecánicos</a:t>
            </a:r>
            <a:r>
              <a:rPr lang="es-ES" sz="2000" spc="1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estáticos,</a:t>
            </a:r>
            <a:r>
              <a:rPr lang="es-ES" sz="2000" spc="1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necesita</a:t>
            </a:r>
            <a:r>
              <a:rPr lang="es-ES" sz="2000" spc="165" dirty="0" smtClean="0">
                <a:latin typeface="Arial Unicode MS"/>
                <a:cs typeface="Arial Unicode MS"/>
              </a:rPr>
              <a:t> </a:t>
            </a:r>
            <a:r>
              <a:rPr lang="es-ES" sz="2000" spc="55" dirty="0" smtClean="0">
                <a:latin typeface="Arial Unicode MS"/>
                <a:cs typeface="Arial Unicode MS"/>
              </a:rPr>
              <a:t>un</a:t>
            </a:r>
            <a:r>
              <a:rPr lang="es-ES" sz="2000" spc="1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enfoque</a:t>
            </a:r>
            <a:r>
              <a:rPr lang="es-ES" sz="2000" spc="1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fundamentalmente</a:t>
            </a:r>
            <a:r>
              <a:rPr lang="es-ES" sz="2000" spc="1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diferente</a:t>
            </a:r>
            <a:r>
              <a:rPr lang="es-ES" sz="2000" spc="1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1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17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pruebas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relés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numéricos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dinámicos.</a:t>
            </a:r>
          </a:p>
          <a:p>
            <a:pPr marL="12700" algn="just">
              <a:lnSpc>
                <a:spcPts val="2200"/>
              </a:lnSpc>
              <a:spcBef>
                <a:spcPts val="100"/>
              </a:spcBef>
            </a:pPr>
            <a:r>
              <a:rPr lang="es-ES" sz="2000" b="1" dirty="0" smtClean="0">
                <a:latin typeface="Arial"/>
                <a:cs typeface="Arial"/>
              </a:rPr>
              <a:t>APLICACIÓN</a:t>
            </a:r>
            <a:r>
              <a:rPr lang="es-ES" sz="2000" b="1" spc="15" dirty="0" smtClean="0">
                <a:latin typeface="Arial"/>
                <a:cs typeface="Arial"/>
              </a:rPr>
              <a:t> </a:t>
            </a:r>
            <a:r>
              <a:rPr lang="es-ES" sz="2000" b="1" spc="-50" dirty="0" smtClean="0">
                <a:latin typeface="Arial"/>
                <a:cs typeface="Arial"/>
              </a:rPr>
              <a:t>DE</a:t>
            </a:r>
            <a:r>
              <a:rPr lang="es-ES" sz="2000" b="1" spc="15" dirty="0" smtClean="0">
                <a:latin typeface="Arial"/>
                <a:cs typeface="Arial"/>
              </a:rPr>
              <a:t> </a:t>
            </a:r>
            <a:r>
              <a:rPr lang="es-ES" sz="2000" b="1" spc="-10" dirty="0" smtClean="0">
                <a:latin typeface="Arial"/>
                <a:cs typeface="Arial"/>
              </a:rPr>
              <a:t>DISPOSITIVOS</a:t>
            </a:r>
            <a:r>
              <a:rPr lang="es-ES" sz="2000" b="1" spc="15" dirty="0" smtClean="0">
                <a:latin typeface="Arial"/>
                <a:cs typeface="Arial"/>
              </a:rPr>
              <a:t> </a:t>
            </a:r>
            <a:r>
              <a:rPr lang="es-ES" sz="2000" b="1" spc="-50" dirty="0" smtClean="0">
                <a:latin typeface="Arial"/>
                <a:cs typeface="Arial"/>
              </a:rPr>
              <a:t>DE</a:t>
            </a:r>
            <a:r>
              <a:rPr lang="es-ES" sz="2000" b="1" spc="15" dirty="0" smtClean="0">
                <a:latin typeface="Arial"/>
                <a:cs typeface="Arial"/>
              </a:rPr>
              <a:t> </a:t>
            </a:r>
            <a:r>
              <a:rPr lang="es-ES" sz="2000" b="1" dirty="0" smtClean="0">
                <a:latin typeface="Arial"/>
                <a:cs typeface="Arial"/>
              </a:rPr>
              <a:t>SIMULACIÓN</a:t>
            </a:r>
            <a:r>
              <a:rPr lang="es-ES" sz="2000" b="1" spc="15" dirty="0" smtClean="0">
                <a:latin typeface="Arial"/>
                <a:cs typeface="Arial"/>
              </a:rPr>
              <a:t> </a:t>
            </a:r>
            <a:r>
              <a:rPr lang="es-ES" sz="2000" b="1" spc="-45" dirty="0" smtClean="0">
                <a:latin typeface="Arial"/>
                <a:cs typeface="Arial"/>
              </a:rPr>
              <a:t>BASADOS</a:t>
            </a:r>
            <a:r>
              <a:rPr lang="es-ES" sz="2000" b="1" spc="15" dirty="0" smtClean="0">
                <a:latin typeface="Arial"/>
                <a:cs typeface="Arial"/>
              </a:rPr>
              <a:t> </a:t>
            </a:r>
            <a:r>
              <a:rPr lang="es-ES" sz="2000" b="1" dirty="0" smtClean="0">
                <a:latin typeface="Arial"/>
                <a:cs typeface="Arial"/>
              </a:rPr>
              <a:t>EN</a:t>
            </a:r>
            <a:r>
              <a:rPr lang="es-ES" sz="2000" b="1" spc="20" dirty="0" smtClean="0">
                <a:latin typeface="Arial"/>
                <a:cs typeface="Arial"/>
              </a:rPr>
              <a:t> </a:t>
            </a:r>
            <a:r>
              <a:rPr lang="es-ES" sz="2000" b="1" spc="-10" dirty="0" smtClean="0">
                <a:latin typeface="Arial"/>
                <a:cs typeface="Arial"/>
              </a:rPr>
              <a:t>MICROPROCESADORES</a:t>
            </a:r>
            <a:endParaRPr lang="es-ES" sz="2000" dirty="0" smtClean="0">
              <a:latin typeface="Arial"/>
              <a:cs typeface="Arial"/>
            </a:endParaRPr>
          </a:p>
          <a:p>
            <a:pPr marL="12700" marR="5080" algn="just">
              <a:lnSpc>
                <a:spcPts val="2200"/>
              </a:lnSpc>
              <a:spcBef>
                <a:spcPts val="560"/>
              </a:spcBef>
            </a:pP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complejidad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numérico,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depende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software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implementación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funciones </a:t>
            </a:r>
            <a:r>
              <a:rPr lang="es-ES" sz="2000" dirty="0" smtClean="0">
                <a:latin typeface="Arial Unicode MS"/>
                <a:cs typeface="Arial Unicode MS"/>
              </a:rPr>
              <a:t>incluidas,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dicta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algún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tipo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equipo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automatizado.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Incluso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funciones </a:t>
            </a:r>
            <a:r>
              <a:rPr lang="es-ES" sz="2000" dirty="0" smtClean="0">
                <a:latin typeface="Arial Unicode MS"/>
                <a:cs typeface="Arial Unicode MS"/>
              </a:rPr>
              <a:t>numéricas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simples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err="1" smtClean="0">
                <a:latin typeface="Arial Unicode MS"/>
                <a:cs typeface="Arial Unicode MS"/>
              </a:rPr>
              <a:t>sobrecorriente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(incluidas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todas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funciones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auxiliares)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puede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llevar</a:t>
            </a:r>
            <a:r>
              <a:rPr lang="es-ES" sz="2000" spc="200" dirty="0" smtClean="0">
                <a:latin typeface="Arial Unicode MS"/>
                <a:cs typeface="Arial Unicode MS"/>
              </a:rPr>
              <a:t>  </a:t>
            </a:r>
            <a:r>
              <a:rPr lang="es-ES" sz="2000" dirty="0" smtClean="0">
                <a:latin typeface="Arial Unicode MS"/>
                <a:cs typeface="Arial Unicode MS"/>
              </a:rPr>
              <a:t>algunos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meses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automatizada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24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horas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día.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spc="-45" dirty="0" smtClean="0">
                <a:latin typeface="Arial Unicode MS"/>
                <a:cs typeface="Arial Unicode MS"/>
              </a:rPr>
              <a:t>Si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dicho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dispositivo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pudo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aplicar </a:t>
            </a:r>
            <a:r>
              <a:rPr lang="es-ES" sz="2000" dirty="0" smtClean="0">
                <a:latin typeface="Arial Unicode MS"/>
                <a:cs typeface="Arial Unicode MS"/>
              </a:rPr>
              <a:t>formas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onda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voltaje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corriente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realistas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coincidan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encuentran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sistemas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de </a:t>
            </a:r>
            <a:r>
              <a:rPr lang="es-ES" sz="2000" dirty="0" smtClean="0">
                <a:latin typeface="Arial Unicode MS"/>
                <a:cs typeface="Arial Unicode MS"/>
              </a:rPr>
              <a:t>energía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durante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condiciones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falla,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equipo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puede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usarse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tipo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diseños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relés </a:t>
            </a:r>
            <a:r>
              <a:rPr lang="es-ES" sz="2000" dirty="0" smtClean="0">
                <a:latin typeface="Arial Unicode MS"/>
                <a:cs typeface="Arial Unicode MS"/>
              </a:rPr>
              <a:t>individuales.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esto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mente,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ha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creado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nueva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generación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simuladores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sistemas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de </a:t>
            </a:r>
            <a:r>
              <a:rPr lang="es-ES" sz="2000" dirty="0" smtClean="0">
                <a:latin typeface="Arial Unicode MS"/>
                <a:cs typeface="Arial Unicode MS"/>
              </a:rPr>
              <a:t>potencia.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spc="-65" dirty="0" smtClean="0">
                <a:latin typeface="Arial Unicode MS"/>
                <a:cs typeface="Arial Unicode MS"/>
              </a:rPr>
              <a:t>Es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capaz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proporcionar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simulación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sistema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potencia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mucho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más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precisa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que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ha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sido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posible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pasado.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spc="-30" dirty="0" smtClean="0">
                <a:latin typeface="Arial Unicode MS"/>
                <a:cs typeface="Arial Unicode MS"/>
              </a:rPr>
              <a:t>El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simulador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permite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examinar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protección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amplia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spc="-20" dirty="0" smtClean="0">
                <a:latin typeface="Arial Unicode MS"/>
                <a:cs typeface="Arial Unicode MS"/>
              </a:rPr>
              <a:t>gama</a:t>
            </a:r>
            <a:r>
              <a:rPr lang="es-ES" sz="2000" spc="4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condiciones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sistema.</a:t>
            </a:r>
          </a:p>
          <a:p>
            <a:pPr marL="12700" marR="5080" algn="just">
              <a:lnSpc>
                <a:spcPts val="2200"/>
              </a:lnSpc>
              <a:spcBef>
                <a:spcPts val="560"/>
              </a:spcBef>
            </a:pPr>
            <a:endParaRPr lang="es-ES" sz="2000" spc="-10" dirty="0" smtClean="0">
              <a:latin typeface="Arial Unicode MS"/>
              <a:cs typeface="Arial Unicode MS"/>
            </a:endParaRPr>
          </a:p>
          <a:p>
            <a:pPr marL="12700" algn="just">
              <a:lnSpc>
                <a:spcPts val="2200"/>
              </a:lnSpc>
              <a:spcBef>
                <a:spcPts val="100"/>
              </a:spcBef>
            </a:pPr>
            <a:r>
              <a:rPr lang="es-ES" sz="2000" b="1" spc="-30" dirty="0" smtClean="0">
                <a:latin typeface="Arial"/>
                <a:cs typeface="Arial"/>
              </a:rPr>
              <a:t>HARDWARE</a:t>
            </a:r>
            <a:r>
              <a:rPr lang="es-ES" sz="2000" b="1" spc="-10" dirty="0" smtClean="0">
                <a:latin typeface="Arial"/>
                <a:cs typeface="Arial"/>
              </a:rPr>
              <a:t> </a:t>
            </a:r>
            <a:r>
              <a:rPr lang="es-ES" sz="2000" b="1" spc="-50" dirty="0" smtClean="0">
                <a:latin typeface="Arial"/>
                <a:cs typeface="Arial"/>
              </a:rPr>
              <a:t>DE</a:t>
            </a:r>
            <a:r>
              <a:rPr lang="es-ES" sz="2000" b="1" spc="-10" dirty="0" smtClean="0">
                <a:latin typeface="Arial"/>
                <a:cs typeface="Arial"/>
              </a:rPr>
              <a:t> SIMULACIÓN</a:t>
            </a:r>
            <a:endParaRPr lang="es-ES" sz="2000" dirty="0" smtClean="0">
              <a:latin typeface="Arial"/>
              <a:cs typeface="Arial"/>
            </a:endParaRPr>
          </a:p>
          <a:p>
            <a:pPr marL="12700" marR="5080" algn="just">
              <a:lnSpc>
                <a:spcPts val="2200"/>
              </a:lnSpc>
              <a:spcBef>
                <a:spcPts val="550"/>
              </a:spcBef>
            </a:pPr>
            <a:r>
              <a:rPr lang="es-ES" sz="2000" spc="-30" dirty="0" smtClean="0">
                <a:latin typeface="Arial Unicode MS"/>
                <a:cs typeface="Arial Unicode MS"/>
              </a:rPr>
              <a:t>El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equipo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ahora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puede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proporcionar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spc="55" dirty="0" smtClean="0">
                <a:latin typeface="Arial Unicode MS"/>
                <a:cs typeface="Arial Unicode MS"/>
              </a:rPr>
              <a:t>un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modelado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sistemas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energía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alta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velocidad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spc="-20" dirty="0" smtClean="0">
                <a:latin typeface="Arial Unicode MS"/>
                <a:cs typeface="Arial Unicode MS"/>
              </a:rPr>
              <a:t>alta </a:t>
            </a:r>
            <a:r>
              <a:rPr lang="es-ES" sz="2000" dirty="0" smtClean="0">
                <a:latin typeface="Arial Unicode MS"/>
                <a:cs typeface="Arial Unicode MS"/>
              </a:rPr>
              <a:t>precisión.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spc="-30" dirty="0" smtClean="0">
                <a:latin typeface="Arial Unicode MS"/>
                <a:cs typeface="Arial Unicode MS"/>
              </a:rPr>
              <a:t>El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equipo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está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basado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hardware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digital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distribuido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bajo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control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modelos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de </a:t>
            </a:r>
            <a:r>
              <a:rPr lang="es-ES" sz="2000" dirty="0" smtClean="0">
                <a:latin typeface="Arial Unicode MS"/>
                <a:cs typeface="Arial Unicode MS"/>
              </a:rPr>
              <a:t>software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tiempo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real.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spc="-30" dirty="0" smtClean="0">
                <a:latin typeface="Arial Unicode MS"/>
                <a:cs typeface="Arial Unicode MS"/>
              </a:rPr>
              <a:t>El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equipo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típico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presenta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Figura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11.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módulos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tienen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salidas </a:t>
            </a:r>
            <a:r>
              <a:rPr lang="es-ES" sz="2000" dirty="0" smtClean="0">
                <a:latin typeface="Arial Unicode MS"/>
                <a:cs typeface="Arial Unicode MS"/>
              </a:rPr>
              <a:t>conectadas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fuentes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corriente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voltaje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tienen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capacidad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transitoria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similar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tienen </a:t>
            </a:r>
            <a:r>
              <a:rPr lang="es-ES" sz="2000" dirty="0" smtClean="0">
                <a:latin typeface="Arial Unicode MS"/>
                <a:cs typeface="Arial Unicode MS"/>
              </a:rPr>
              <a:t>niveles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salida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adecuados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conexión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directa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entradas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protección.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También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proporcionan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entradas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supervisar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respuesta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protección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(contacto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442595" marR="5080" indent="-215900" algn="just">
              <a:lnSpc>
                <a:spcPts val="2200"/>
              </a:lnSpc>
              <a:spcBef>
                <a:spcPts val="35"/>
              </a:spcBef>
              <a:buClr>
                <a:srgbClr val="1A3360"/>
              </a:buClr>
              <a:buSzPct val="135294"/>
              <a:buChar char="-"/>
              <a:tabLst>
                <a:tab pos="442595" algn="l"/>
                <a:tab pos="443230" algn="l"/>
              </a:tabLst>
            </a:pPr>
            <a:endParaRPr sz="2000" dirty="0">
              <a:latin typeface="Arial Unicode MS"/>
              <a:cs typeface="Arial Unicode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996943" y="2104122"/>
            <a:ext cx="5414010" cy="60362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90800"/>
              </a:lnSpc>
              <a:spcBef>
                <a:spcPts val="560"/>
              </a:spcBef>
            </a:pPr>
            <a:endParaRPr lang="es-ES" sz="900" dirty="0" smtClean="0">
              <a:latin typeface="Arial Unicode MS"/>
              <a:cs typeface="Arial Unicode MS"/>
            </a:endParaRPr>
          </a:p>
          <a:p>
            <a:pPr marL="12700" marR="5080">
              <a:lnSpc>
                <a:spcPct val="180300"/>
              </a:lnSpc>
              <a:spcBef>
                <a:spcPts val="560"/>
              </a:spcBef>
            </a:pPr>
            <a:endParaRPr sz="900"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53000" y="1847089"/>
            <a:ext cx="2971799" cy="353266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81000" y="867410"/>
            <a:ext cx="12725400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000" dirty="0">
                <a:latin typeface="Arial Unicode MS"/>
                <a:cs typeface="Arial Unicode MS"/>
              </a:rPr>
              <a:t>cierres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para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disparo,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etc.)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estas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entradas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pueden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utilizar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como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parte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modelo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 err="1">
                <a:latin typeface="Arial Unicode MS"/>
                <a:cs typeface="Arial Unicode MS"/>
              </a:rPr>
              <a:t>sistema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spc="-25" dirty="0" smtClean="0">
                <a:latin typeface="Arial Unicode MS"/>
                <a:cs typeface="Arial Unicode MS"/>
              </a:rPr>
              <a:t>de</a:t>
            </a:r>
            <a:r>
              <a:rPr lang="es-ES" sz="2000" spc="-25" dirty="0" smtClean="0">
                <a:latin typeface="Arial Unicode MS"/>
                <a:cs typeface="Arial Unicode MS"/>
              </a:rPr>
              <a:t> </a:t>
            </a:r>
            <a:r>
              <a:rPr sz="2000" dirty="0" err="1" smtClean="0">
                <a:latin typeface="Arial Unicode MS"/>
                <a:cs typeface="Arial Unicode MS"/>
              </a:rPr>
              <a:t>potencia</a:t>
            </a:r>
            <a:r>
              <a:rPr sz="2000" dirty="0">
                <a:latin typeface="Arial Unicode MS"/>
                <a:cs typeface="Arial Unicode MS"/>
              </a:rPr>
              <a:t>.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spc="-30" dirty="0">
                <a:latin typeface="Arial Unicode MS"/>
                <a:cs typeface="Arial Unicode MS"/>
              </a:rPr>
              <a:t>El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software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también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puede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modelar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precisión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respuesta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dinámica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spc="-70" dirty="0">
                <a:latin typeface="Arial Unicode MS"/>
                <a:cs typeface="Arial Unicode MS"/>
              </a:rPr>
              <a:t>CT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spc="-45" dirty="0">
                <a:latin typeface="Arial Unicode MS"/>
                <a:cs typeface="Arial Unicode MS"/>
              </a:rPr>
              <a:t>VT.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El </a:t>
            </a:r>
            <a:r>
              <a:rPr sz="2000" dirty="0">
                <a:latin typeface="Arial Unicode MS"/>
                <a:cs typeface="Arial Unicode MS"/>
              </a:rPr>
              <a:t>simulador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digital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también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puede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vincular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digitalmente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relés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protección</a:t>
            </a:r>
            <a:r>
              <a:rPr sz="2000" spc="-10" dirty="0">
                <a:latin typeface="Arial Unicode MS"/>
                <a:cs typeface="Arial Unicode MS"/>
              </a:rPr>
              <a:t>.</a:t>
            </a:r>
            <a:endParaRPr sz="2000" dirty="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57400" y="5379755"/>
            <a:ext cx="937260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dirty="0">
                <a:latin typeface="Arial Unicode MS"/>
                <a:cs typeface="Arial Unicode MS"/>
              </a:rPr>
              <a:t>Figura</a:t>
            </a:r>
            <a:r>
              <a:rPr sz="1600" spc="12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11.</a:t>
            </a:r>
            <a:r>
              <a:rPr sz="1600" spc="12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Simulador</a:t>
            </a:r>
            <a:r>
              <a:rPr sz="1600" spc="12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12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sistema</a:t>
            </a:r>
            <a:r>
              <a:rPr sz="1600" spc="12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12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potencia</a:t>
            </a:r>
            <a:r>
              <a:rPr sz="1600" spc="12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digital</a:t>
            </a:r>
            <a:r>
              <a:rPr sz="1600" spc="12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para</a:t>
            </a:r>
            <a:r>
              <a:rPr sz="1600" spc="12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pruebas</a:t>
            </a:r>
            <a:r>
              <a:rPr sz="1600" spc="12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12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configuración</a:t>
            </a:r>
            <a:r>
              <a:rPr sz="1600" spc="12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120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relé/protección</a:t>
            </a:r>
            <a:endParaRPr sz="1600" dirty="0">
              <a:latin typeface="Arial Unicode MS"/>
              <a:cs typeface="Arial Unicode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8968" y="5638800"/>
            <a:ext cx="12725400" cy="3917098"/>
          </a:xfrm>
          <a:prstGeom prst="rect">
            <a:avLst/>
          </a:prstGeom>
        </p:spPr>
        <p:txBody>
          <a:bodyPr vert="horz" wrap="square" lIns="0" tIns="69215" rIns="0" bIns="0" rtlCol="0">
            <a:spAutoFit/>
          </a:bodyPr>
          <a:lstStyle/>
          <a:p>
            <a:pPr marL="12700" algn="just">
              <a:spcBef>
                <a:spcPts val="545"/>
              </a:spcBef>
            </a:pPr>
            <a:r>
              <a:rPr sz="2000" spc="-10" dirty="0">
                <a:latin typeface="Arial Unicode MS"/>
                <a:cs typeface="Arial Unicode MS"/>
              </a:rPr>
              <a:t>Este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enfoque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presenta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muchos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beneficios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sobre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dispositivos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prueba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tradicionales</a:t>
            </a:r>
            <a:r>
              <a:rPr sz="2000" spc="-10" dirty="0">
                <a:latin typeface="Arial Unicode MS"/>
                <a:cs typeface="Arial Unicode MS"/>
              </a:rPr>
              <a:t>:</a:t>
            </a:r>
            <a:endParaRPr sz="2000" dirty="0">
              <a:latin typeface="Arial Unicode MS"/>
              <a:cs typeface="Arial Unicode MS"/>
            </a:endParaRPr>
          </a:p>
          <a:p>
            <a:pPr marL="441959" marR="5080" indent="-215265" algn="just">
              <a:lnSpc>
                <a:spcPts val="1939"/>
              </a:lnSpc>
              <a:spcBef>
                <a:spcPts val="235"/>
              </a:spcBef>
              <a:buClr>
                <a:srgbClr val="1A3360"/>
              </a:buClr>
              <a:buSzPct val="121052"/>
              <a:buChar char="-"/>
              <a:tabLst>
                <a:tab pos="441959" algn="l"/>
                <a:tab pos="442595" algn="l"/>
              </a:tabLst>
            </a:pP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modelo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sistema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potencia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capaz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reproducir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transitorios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alta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frecuencia </a:t>
            </a:r>
            <a:r>
              <a:rPr sz="2000" dirty="0">
                <a:latin typeface="Arial Unicode MS"/>
                <a:cs typeface="Arial Unicode MS"/>
              </a:rPr>
              <a:t>como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ondas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viajeras</a:t>
            </a:r>
            <a:endParaRPr sz="2000" dirty="0">
              <a:latin typeface="Arial Unicode MS"/>
              <a:cs typeface="Arial Unicode MS"/>
            </a:endParaRPr>
          </a:p>
          <a:p>
            <a:pPr marL="441959" indent="-215265" algn="just">
              <a:spcBef>
                <a:spcPts val="420"/>
              </a:spcBef>
              <a:buClr>
                <a:srgbClr val="1A3360"/>
              </a:buClr>
              <a:buSzPct val="121052"/>
              <a:buChar char="-"/>
              <a:tabLst>
                <a:tab pos="441959" algn="l"/>
                <a:tab pos="442595" algn="l"/>
              </a:tabLst>
            </a:pP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pueden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simular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efectos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saturación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spc="-75" dirty="0">
                <a:latin typeface="Arial Unicode MS"/>
                <a:cs typeface="Arial Unicode MS"/>
              </a:rPr>
              <a:t>CT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VT</a:t>
            </a:r>
            <a:endParaRPr sz="2000" dirty="0">
              <a:latin typeface="Arial Unicode MS"/>
              <a:cs typeface="Arial Unicode MS"/>
            </a:endParaRPr>
          </a:p>
          <a:p>
            <a:pPr marL="441959" marR="377825" indent="-215265" algn="just">
              <a:lnSpc>
                <a:spcPts val="1950"/>
              </a:lnSpc>
              <a:spcBef>
                <a:spcPts val="150"/>
              </a:spcBef>
              <a:buClr>
                <a:srgbClr val="1A3360"/>
              </a:buClr>
              <a:buSzPct val="135294"/>
              <a:buChar char="-"/>
              <a:tabLst>
                <a:tab pos="441959" algn="l"/>
                <a:tab pos="442595" algn="l"/>
              </a:tabLst>
            </a:pPr>
            <a:r>
              <a:rPr sz="2000" dirty="0">
                <a:latin typeface="Arial Unicode MS"/>
                <a:cs typeface="Arial Unicode MS"/>
              </a:rPr>
              <a:t>no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ve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afectado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por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contenido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armónicos,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ruido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cambios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frecuencia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el </a:t>
            </a:r>
            <a:r>
              <a:rPr sz="2000" dirty="0">
                <a:latin typeface="Arial Unicode MS"/>
                <a:cs typeface="Arial Unicode MS"/>
              </a:rPr>
              <a:t>suministro</a:t>
            </a:r>
            <a:r>
              <a:rPr sz="2000" spc="1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95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CA</a:t>
            </a:r>
            <a:endParaRPr sz="2000" dirty="0">
              <a:latin typeface="Arial Unicode MS"/>
              <a:cs typeface="Arial Unicode MS"/>
            </a:endParaRPr>
          </a:p>
          <a:p>
            <a:pPr marL="441959" indent="-215265" algn="just">
              <a:spcBef>
                <a:spcPts val="405"/>
              </a:spcBef>
              <a:buClr>
                <a:srgbClr val="1A3360"/>
              </a:buClr>
              <a:buSzPct val="153333"/>
              <a:buChar char="-"/>
              <a:tabLst>
                <a:tab pos="441959" algn="l"/>
                <a:tab pos="442595" algn="l"/>
              </a:tabLst>
            </a:pP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pueden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completar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pruebas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involucran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constantes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tiempo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muy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largas</a:t>
            </a:r>
            <a:endParaRPr sz="2000" dirty="0">
              <a:latin typeface="Arial Unicode MS"/>
              <a:cs typeface="Arial Unicode MS"/>
            </a:endParaRPr>
          </a:p>
          <a:p>
            <a:pPr marL="441959" marR="37465" indent="-215265" algn="just">
              <a:lnSpc>
                <a:spcPts val="1950"/>
              </a:lnSpc>
              <a:spcBef>
                <a:spcPts val="160"/>
              </a:spcBef>
              <a:buClr>
                <a:srgbClr val="1A3360"/>
              </a:buClr>
              <a:buSzPct val="153333"/>
              <a:buChar char="-"/>
              <a:tabLst>
                <a:tab pos="441959" algn="l"/>
                <a:tab pos="442595" algn="l"/>
              </a:tabLst>
            </a:pPr>
            <a:r>
              <a:rPr sz="2000" spc="-55" dirty="0">
                <a:latin typeface="Arial Unicode MS"/>
                <a:cs typeface="Arial Unicode MS"/>
              </a:rPr>
              <a:t>Se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puede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definir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un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conjunto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rutinas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prueba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software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luego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dejar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ejecuten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sin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supervisión</a:t>
            </a:r>
            <a:r>
              <a:rPr sz="2000" dirty="0">
                <a:latin typeface="Arial Unicode MS"/>
                <a:cs typeface="Arial Unicode MS"/>
              </a:rPr>
              <a:t> (o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solo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supervisión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frecuente)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hasta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su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finalización,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un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registro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completo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resultados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la</a:t>
            </a:r>
            <a:r>
              <a:rPr sz="2000" spc="20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prueba</a:t>
            </a:r>
            <a:r>
              <a:rPr sz="2000" spc="-10" dirty="0">
                <a:latin typeface="Arial Unicode MS"/>
                <a:cs typeface="Arial Unicode MS"/>
              </a:rPr>
              <a:t>.</a:t>
            </a:r>
            <a:endParaRPr sz="2000" dirty="0">
              <a:latin typeface="Arial Unicode MS"/>
              <a:cs typeface="Arial Unicode MS"/>
            </a:endParaRPr>
          </a:p>
          <a:p>
            <a:pPr marL="441959" marR="260985" indent="-215265" algn="just">
              <a:lnSpc>
                <a:spcPts val="1939"/>
              </a:lnSpc>
              <a:buClr>
                <a:srgbClr val="1A3360"/>
              </a:buClr>
              <a:buSzPct val="127777"/>
              <a:buChar char="-"/>
              <a:tabLst>
                <a:tab pos="441959" algn="l"/>
                <a:tab pos="442595" algn="l"/>
              </a:tabLst>
            </a:pPr>
            <a:r>
              <a:rPr sz="2000" dirty="0">
                <a:latin typeface="Arial Unicode MS"/>
                <a:cs typeface="Arial Unicode MS"/>
              </a:rPr>
              <a:t>es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capaz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representar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cambio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corriente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relacionado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fallas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generador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spc="-50" dirty="0">
                <a:latin typeface="Arial Unicode MS"/>
                <a:cs typeface="Arial Unicode MS"/>
              </a:rPr>
              <a:t>y</a:t>
            </a:r>
            <a:r>
              <a:rPr sz="2000" dirty="0">
                <a:latin typeface="Arial Unicode MS"/>
                <a:cs typeface="Arial Unicode MS"/>
              </a:rPr>
              <a:t> oscilaciones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potencia</a:t>
            </a:r>
            <a:endParaRPr sz="2000" dirty="0">
              <a:latin typeface="Arial Unicode MS"/>
              <a:cs typeface="Arial Unicode MS"/>
            </a:endParaRPr>
          </a:p>
          <a:p>
            <a:pPr marL="441959" marR="335915" indent="-215265" algn="just">
              <a:lnSpc>
                <a:spcPts val="1939"/>
              </a:lnSpc>
              <a:buClr>
                <a:srgbClr val="1A3360"/>
              </a:buClr>
              <a:buSzPct val="121052"/>
              <a:buChar char="-"/>
              <a:tabLst>
                <a:tab pos="441959" algn="l"/>
                <a:tab pos="442595" algn="l"/>
              </a:tabLst>
            </a:pPr>
            <a:r>
              <a:rPr sz="2000" dirty="0">
                <a:latin typeface="Arial Unicode MS"/>
                <a:cs typeface="Arial Unicode MS"/>
              </a:rPr>
              <a:t>las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capacidades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interfaz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IEC61850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spc="50" dirty="0">
                <a:latin typeface="Arial Unicode MS"/>
                <a:cs typeface="Arial Unicode MS"/>
              </a:rPr>
              <a:t>permiten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examinar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relés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protección </a:t>
            </a:r>
            <a:r>
              <a:rPr sz="2000" dirty="0">
                <a:latin typeface="Arial Unicode MS"/>
                <a:cs typeface="Arial Unicode MS"/>
              </a:rPr>
              <a:t>destinados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aplicaciones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subestaciones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digitales</a:t>
            </a:r>
            <a:r>
              <a:rPr sz="2000" spc="-10" dirty="0">
                <a:latin typeface="Arial Unicode MS"/>
                <a:cs typeface="Arial Unicode MS"/>
              </a:rPr>
              <a:t>.</a:t>
            </a:r>
            <a:endParaRPr sz="2000"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552578" y="321011"/>
            <a:ext cx="12420600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spc="-20" dirty="0">
                <a:latin typeface="Arial Unicode MS"/>
                <a:cs typeface="Arial Unicode MS"/>
              </a:rPr>
              <a:t>En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Figura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12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presenta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spc="60" dirty="0">
                <a:latin typeface="Arial Unicode MS"/>
                <a:cs typeface="Arial Unicode MS"/>
              </a:rPr>
              <a:t>un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diagrama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bloques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equipo.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spc="-70" dirty="0">
                <a:latin typeface="Arial Unicode MS"/>
                <a:cs typeface="Arial Unicode MS"/>
              </a:rPr>
              <a:t>Se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basa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 err="1">
                <a:latin typeface="Arial Unicode MS"/>
                <a:cs typeface="Arial Unicode MS"/>
              </a:rPr>
              <a:t>en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spc="-25" dirty="0" err="1" smtClean="0">
                <a:latin typeface="Arial Unicode MS"/>
                <a:cs typeface="Arial Unicode MS"/>
              </a:rPr>
              <a:t>una</a:t>
            </a:r>
            <a:r>
              <a:rPr lang="es-ES" sz="2000" spc="-25" dirty="0" smtClean="0">
                <a:latin typeface="Arial Unicode MS"/>
                <a:cs typeface="Arial Unicode MS"/>
              </a:rPr>
              <a:t> </a:t>
            </a:r>
            <a:r>
              <a:rPr sz="2000" dirty="0" err="1" smtClean="0">
                <a:latin typeface="Arial Unicode MS"/>
                <a:cs typeface="Arial Unicode MS"/>
              </a:rPr>
              <a:t>computadora</a:t>
            </a:r>
            <a:r>
              <a:rPr sz="2000" spc="180" dirty="0" smtClean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1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calcula</a:t>
            </a:r>
            <a:r>
              <a:rPr sz="2000" spc="1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1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almacena</a:t>
            </a:r>
            <a:r>
              <a:rPr sz="2000" spc="1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información</a:t>
            </a:r>
            <a:r>
              <a:rPr sz="2000" spc="1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digital</a:t>
            </a:r>
            <a:r>
              <a:rPr sz="2000" spc="1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1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representa</a:t>
            </a:r>
            <a:r>
              <a:rPr sz="2000" spc="1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1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voltajes</a:t>
            </a:r>
            <a:r>
              <a:rPr sz="2000" spc="180" dirty="0">
                <a:latin typeface="Arial Unicode MS"/>
                <a:cs typeface="Arial Unicode MS"/>
              </a:rPr>
              <a:t> </a:t>
            </a:r>
            <a:r>
              <a:rPr sz="2000" spc="-50" dirty="0">
                <a:latin typeface="Arial Unicode MS"/>
                <a:cs typeface="Arial Unicode MS"/>
              </a:rPr>
              <a:t>y </a:t>
            </a:r>
            <a:r>
              <a:rPr sz="2000" dirty="0">
                <a:latin typeface="Arial Unicode MS"/>
                <a:cs typeface="Arial Unicode MS"/>
              </a:rPr>
              <a:t>corrientes</a:t>
            </a:r>
            <a:r>
              <a:rPr sz="2000" spc="1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2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sistema.</a:t>
            </a:r>
            <a:r>
              <a:rPr sz="2000" spc="2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2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computadora</a:t>
            </a:r>
            <a:r>
              <a:rPr sz="2000" spc="2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controla</a:t>
            </a:r>
            <a:r>
              <a:rPr sz="2000" spc="2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2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conversión</a:t>
            </a:r>
            <a:r>
              <a:rPr sz="2000" spc="2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2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información</a:t>
            </a:r>
            <a:r>
              <a:rPr sz="2000" spc="2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digital</a:t>
            </a:r>
            <a:r>
              <a:rPr sz="2000" spc="200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en </a:t>
            </a:r>
            <a:r>
              <a:rPr sz="2000" dirty="0">
                <a:latin typeface="Arial Unicode MS"/>
                <a:cs typeface="Arial Unicode MS"/>
              </a:rPr>
              <a:t>señales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analógicas,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supervisa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controla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relés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protección</a:t>
            </a:r>
            <a:r>
              <a:rPr sz="2000" spc="-10" dirty="0">
                <a:latin typeface="Arial Unicode MS"/>
                <a:cs typeface="Arial Unicode MS"/>
              </a:rPr>
              <a:t>.</a:t>
            </a:r>
            <a:endParaRPr sz="2000" dirty="0">
              <a:latin typeface="Arial Unicode MS"/>
              <a:cs typeface="Arial Unicode MS"/>
            </a:endParaRPr>
          </a:p>
        </p:txBody>
      </p:sp>
      <p:grpSp>
        <p:nvGrpSpPr>
          <p:cNvPr id="35" name="Grupo 34"/>
          <p:cNvGrpSpPr/>
          <p:nvPr/>
        </p:nvGrpSpPr>
        <p:grpSpPr>
          <a:xfrm>
            <a:off x="2819400" y="1293156"/>
            <a:ext cx="8305800" cy="3993385"/>
            <a:chOff x="4180582" y="2055876"/>
            <a:chExt cx="5218176" cy="2173102"/>
          </a:xfrm>
        </p:grpSpPr>
        <p:pic>
          <p:nvPicPr>
            <p:cNvPr id="2" name="object 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80582" y="2081912"/>
              <a:ext cx="5218176" cy="1796033"/>
            </a:xfrm>
            <a:prstGeom prst="rect">
              <a:avLst/>
            </a:prstGeom>
          </p:spPr>
        </p:pic>
        <p:sp>
          <p:nvSpPr>
            <p:cNvPr id="3" name="object 3"/>
            <p:cNvSpPr/>
            <p:nvPr/>
          </p:nvSpPr>
          <p:spPr>
            <a:xfrm>
              <a:off x="5782818" y="4001262"/>
              <a:ext cx="824865" cy="71755"/>
            </a:xfrm>
            <a:custGeom>
              <a:avLst/>
              <a:gdLst/>
              <a:ahLst/>
              <a:cxnLst/>
              <a:rect l="l" t="t" r="r" b="b"/>
              <a:pathLst>
                <a:path w="824864" h="71754">
                  <a:moveTo>
                    <a:pt x="71627" y="0"/>
                  </a:moveTo>
                  <a:lnTo>
                    <a:pt x="0" y="35813"/>
                  </a:lnTo>
                  <a:lnTo>
                    <a:pt x="71627" y="71627"/>
                  </a:lnTo>
                  <a:lnTo>
                    <a:pt x="71627" y="41910"/>
                  </a:lnTo>
                  <a:lnTo>
                    <a:pt x="59435" y="41910"/>
                  </a:lnTo>
                  <a:lnTo>
                    <a:pt x="59435" y="29717"/>
                  </a:lnTo>
                  <a:lnTo>
                    <a:pt x="71627" y="29717"/>
                  </a:lnTo>
                  <a:lnTo>
                    <a:pt x="71627" y="0"/>
                  </a:lnTo>
                  <a:close/>
                </a:path>
                <a:path w="824864" h="71754">
                  <a:moveTo>
                    <a:pt x="71627" y="29717"/>
                  </a:moveTo>
                  <a:lnTo>
                    <a:pt x="59435" y="29717"/>
                  </a:lnTo>
                  <a:lnTo>
                    <a:pt x="59435" y="41910"/>
                  </a:lnTo>
                  <a:lnTo>
                    <a:pt x="71627" y="41910"/>
                  </a:lnTo>
                  <a:lnTo>
                    <a:pt x="71627" y="29717"/>
                  </a:lnTo>
                  <a:close/>
                </a:path>
                <a:path w="824864" h="71754">
                  <a:moveTo>
                    <a:pt x="824483" y="29717"/>
                  </a:moveTo>
                  <a:lnTo>
                    <a:pt x="71627" y="29717"/>
                  </a:lnTo>
                  <a:lnTo>
                    <a:pt x="71627" y="41910"/>
                  </a:lnTo>
                  <a:lnTo>
                    <a:pt x="824483" y="41910"/>
                  </a:lnTo>
                  <a:lnTo>
                    <a:pt x="824483" y="29717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342632" y="4001262"/>
              <a:ext cx="529590" cy="71755"/>
            </a:xfrm>
            <a:custGeom>
              <a:avLst/>
              <a:gdLst/>
              <a:ahLst/>
              <a:cxnLst/>
              <a:rect l="l" t="t" r="r" b="b"/>
              <a:pathLst>
                <a:path w="529589" h="71754">
                  <a:moveTo>
                    <a:pt x="457962" y="0"/>
                  </a:moveTo>
                  <a:lnTo>
                    <a:pt x="457962" y="71627"/>
                  </a:lnTo>
                  <a:lnTo>
                    <a:pt x="517397" y="41910"/>
                  </a:lnTo>
                  <a:lnTo>
                    <a:pt x="470153" y="41910"/>
                  </a:lnTo>
                  <a:lnTo>
                    <a:pt x="470153" y="29717"/>
                  </a:lnTo>
                  <a:lnTo>
                    <a:pt x="517397" y="29717"/>
                  </a:lnTo>
                  <a:lnTo>
                    <a:pt x="457962" y="0"/>
                  </a:lnTo>
                  <a:close/>
                </a:path>
                <a:path w="529589" h="71754">
                  <a:moveTo>
                    <a:pt x="457962" y="29717"/>
                  </a:moveTo>
                  <a:lnTo>
                    <a:pt x="0" y="29717"/>
                  </a:lnTo>
                  <a:lnTo>
                    <a:pt x="0" y="41910"/>
                  </a:lnTo>
                  <a:lnTo>
                    <a:pt x="457962" y="41910"/>
                  </a:lnTo>
                  <a:lnTo>
                    <a:pt x="457962" y="29717"/>
                  </a:lnTo>
                  <a:close/>
                </a:path>
                <a:path w="529589" h="71754">
                  <a:moveTo>
                    <a:pt x="517397" y="29717"/>
                  </a:moveTo>
                  <a:lnTo>
                    <a:pt x="470153" y="29717"/>
                  </a:lnTo>
                  <a:lnTo>
                    <a:pt x="470153" y="41910"/>
                  </a:lnTo>
                  <a:lnTo>
                    <a:pt x="517397" y="41910"/>
                  </a:lnTo>
                  <a:lnTo>
                    <a:pt x="529589" y="35813"/>
                  </a:lnTo>
                  <a:lnTo>
                    <a:pt x="517397" y="29717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 txBox="1"/>
            <p:nvPr/>
          </p:nvSpPr>
          <p:spPr>
            <a:xfrm>
              <a:off x="6185409" y="2055876"/>
              <a:ext cx="104139" cy="897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500" dirty="0">
                  <a:latin typeface="Arial Unicode MS"/>
                  <a:cs typeface="Arial Unicode MS"/>
                </a:rPr>
                <a:t>I</a:t>
              </a:r>
              <a:r>
                <a:rPr sz="500" spc="20" dirty="0">
                  <a:latin typeface="Arial Unicode MS"/>
                  <a:cs typeface="Arial Unicode MS"/>
                </a:rPr>
                <a:t> </a:t>
              </a:r>
              <a:r>
                <a:rPr sz="500" spc="-50" dirty="0">
                  <a:latin typeface="Arial Unicode MS"/>
                  <a:cs typeface="Arial Unicode MS"/>
                </a:rPr>
                <a:t>A</a:t>
              </a:r>
              <a:endParaRPr sz="500">
                <a:latin typeface="Arial Unicode MS"/>
                <a:cs typeface="Arial Unicode MS"/>
              </a:endParaRPr>
            </a:p>
          </p:txBody>
        </p:sp>
        <p:sp>
          <p:nvSpPr>
            <p:cNvPr id="7" name="object 7"/>
            <p:cNvSpPr txBox="1"/>
            <p:nvPr/>
          </p:nvSpPr>
          <p:spPr>
            <a:xfrm>
              <a:off x="4221817" y="2151203"/>
              <a:ext cx="743714" cy="17446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000" dirty="0">
                  <a:latin typeface="Arial Unicode MS"/>
                  <a:cs typeface="Arial Unicode MS"/>
                </a:rPr>
                <a:t>pantalla</a:t>
              </a:r>
              <a:r>
                <a:rPr sz="1000" spc="25" dirty="0">
                  <a:latin typeface="Arial Unicode MS"/>
                  <a:cs typeface="Arial Unicode MS"/>
                </a:rPr>
                <a:t> </a:t>
              </a:r>
              <a:r>
                <a:rPr sz="1000" dirty="0">
                  <a:latin typeface="Arial Unicode MS"/>
                  <a:cs typeface="Arial Unicode MS"/>
                </a:rPr>
                <a:t>de</a:t>
              </a:r>
              <a:r>
                <a:rPr sz="1000" spc="30" dirty="0">
                  <a:latin typeface="Arial Unicode MS"/>
                  <a:cs typeface="Arial Unicode MS"/>
                </a:rPr>
                <a:t> </a:t>
              </a:r>
              <a:r>
                <a:rPr sz="1000" spc="-10" dirty="0">
                  <a:latin typeface="Arial Unicode MS"/>
                  <a:cs typeface="Arial Unicode MS"/>
                </a:rPr>
                <a:t>visualización</a:t>
              </a:r>
              <a:endParaRPr sz="1000" dirty="0">
                <a:latin typeface="Arial Unicode MS"/>
                <a:cs typeface="Arial Unicode MS"/>
              </a:endParaRPr>
            </a:p>
          </p:txBody>
        </p:sp>
        <p:sp>
          <p:nvSpPr>
            <p:cNvPr id="8" name="object 8"/>
            <p:cNvSpPr txBox="1"/>
            <p:nvPr/>
          </p:nvSpPr>
          <p:spPr>
            <a:xfrm>
              <a:off x="6124448" y="2258948"/>
              <a:ext cx="88265" cy="897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500" spc="-25" dirty="0">
                  <a:latin typeface="Arial Unicode MS"/>
                  <a:cs typeface="Arial Unicode MS"/>
                </a:rPr>
                <a:t>BI</a:t>
              </a:r>
              <a:endParaRPr sz="500">
                <a:latin typeface="Arial Unicode MS"/>
                <a:cs typeface="Arial Unicode MS"/>
              </a:endParaRPr>
            </a:p>
          </p:txBody>
        </p:sp>
        <p:sp>
          <p:nvSpPr>
            <p:cNvPr id="10" name="object 10"/>
            <p:cNvSpPr txBox="1"/>
            <p:nvPr/>
          </p:nvSpPr>
          <p:spPr>
            <a:xfrm>
              <a:off x="7733356" y="2239730"/>
              <a:ext cx="495014" cy="285072"/>
            </a:xfrm>
            <a:prstGeom prst="rect">
              <a:avLst/>
            </a:prstGeom>
          </p:spPr>
          <p:txBody>
            <a:bodyPr vert="horz" wrap="square" lIns="0" tIns="635" rIns="0" bIns="0" rtlCol="0">
              <a:spAutoFit/>
            </a:bodyPr>
            <a:lstStyle/>
            <a:p>
              <a:pPr>
                <a:spcBef>
                  <a:spcPts val="5"/>
                </a:spcBef>
              </a:pPr>
              <a:endParaRPr sz="150" dirty="0">
                <a:latin typeface="Times New Roman"/>
                <a:cs typeface="Times New Roman"/>
              </a:endParaRPr>
            </a:p>
            <a:p>
              <a:pPr marL="12700">
                <a:spcBef>
                  <a:spcPts val="140"/>
                </a:spcBef>
              </a:pPr>
              <a:r>
                <a:rPr lang="en-US" sz="1000" spc="-10" dirty="0" err="1" smtClean="0">
                  <a:latin typeface="Arial Unicode MS"/>
                  <a:cs typeface="Arial Unicode MS"/>
                </a:rPr>
                <a:t>M</a:t>
              </a:r>
              <a:r>
                <a:rPr sz="1000" spc="-10" dirty="0" err="1" smtClean="0">
                  <a:latin typeface="Arial Unicode MS"/>
                  <a:cs typeface="Arial Unicode MS"/>
                </a:rPr>
                <a:t>odelo</a:t>
              </a:r>
              <a:endParaRPr lang="es-ES" sz="1000" spc="-10" dirty="0" smtClean="0">
                <a:latin typeface="Arial Unicode MS"/>
                <a:cs typeface="Arial Unicode MS"/>
              </a:endParaRPr>
            </a:p>
            <a:p>
              <a:pPr marL="12700">
                <a:spcBef>
                  <a:spcPts val="140"/>
                </a:spcBef>
              </a:pPr>
              <a:r>
                <a:rPr lang="en-US" sz="1000" spc="-10" dirty="0" smtClean="0">
                  <a:latin typeface="Arial Unicode MS"/>
                  <a:cs typeface="Arial Unicode MS"/>
                </a:rPr>
                <a:t>Connect</a:t>
              </a:r>
              <a:endParaRPr lang="en-US" sz="1000" dirty="0" smtClean="0">
                <a:latin typeface="Arial Unicode MS"/>
                <a:cs typeface="Arial Unicode MS"/>
              </a:endParaRPr>
            </a:p>
            <a:p>
              <a:pPr marL="12700">
                <a:spcBef>
                  <a:spcPts val="140"/>
                </a:spcBef>
              </a:pPr>
              <a:endParaRPr sz="1000" dirty="0">
                <a:latin typeface="Arial Unicode MS"/>
                <a:cs typeface="Arial Unicode MS"/>
              </a:endParaRPr>
            </a:p>
          </p:txBody>
        </p:sp>
        <p:sp>
          <p:nvSpPr>
            <p:cNvPr id="11" name="object 11"/>
            <p:cNvSpPr txBox="1"/>
            <p:nvPr/>
          </p:nvSpPr>
          <p:spPr>
            <a:xfrm>
              <a:off x="6305246" y="2311903"/>
              <a:ext cx="607737" cy="9072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000" dirty="0">
                  <a:latin typeface="Arial Unicode MS"/>
                  <a:cs typeface="Arial Unicode MS"/>
                </a:rPr>
                <a:t>Conversión</a:t>
              </a:r>
              <a:r>
                <a:rPr sz="1000" spc="70" dirty="0">
                  <a:latin typeface="Arial Unicode MS"/>
                  <a:cs typeface="Arial Unicode MS"/>
                </a:rPr>
                <a:t> </a:t>
              </a:r>
              <a:r>
                <a:rPr sz="1000" spc="-25" dirty="0">
                  <a:latin typeface="Arial Unicode MS"/>
                  <a:cs typeface="Arial Unicode MS"/>
                </a:rPr>
                <a:t>D/A</a:t>
              </a:r>
              <a:endParaRPr sz="1000" dirty="0">
                <a:latin typeface="Arial Unicode MS"/>
                <a:cs typeface="Arial Unicode MS"/>
              </a:endParaRPr>
            </a:p>
          </p:txBody>
        </p:sp>
        <p:sp>
          <p:nvSpPr>
            <p:cNvPr id="12" name="object 12"/>
            <p:cNvSpPr txBox="1"/>
            <p:nvPr/>
          </p:nvSpPr>
          <p:spPr>
            <a:xfrm>
              <a:off x="8169649" y="2223583"/>
              <a:ext cx="470632" cy="267626"/>
            </a:xfrm>
            <a:prstGeom prst="rect">
              <a:avLst/>
            </a:prstGeom>
          </p:spPr>
          <p:txBody>
            <a:bodyPr vert="horz" wrap="square" lIns="0" tIns="29845" rIns="0" bIns="0" rtlCol="0">
              <a:spAutoFit/>
            </a:bodyPr>
            <a:lstStyle/>
            <a:p>
              <a:pPr marR="27305" algn="ctr">
                <a:spcBef>
                  <a:spcPts val="235"/>
                </a:spcBef>
              </a:pPr>
              <a:r>
                <a:rPr lang="es-ES" sz="1000" spc="-10" dirty="0" smtClean="0">
                  <a:latin typeface="Arial Unicode MS"/>
                  <a:cs typeface="Arial Unicode MS"/>
                </a:rPr>
                <a:t>Amplificador de Corrientes</a:t>
              </a:r>
              <a:endParaRPr sz="1000" dirty="0">
                <a:latin typeface="Arial Unicode MS"/>
                <a:cs typeface="Arial Unicode MS"/>
              </a:endParaRPr>
            </a:p>
          </p:txBody>
        </p:sp>
        <p:sp>
          <p:nvSpPr>
            <p:cNvPr id="13" name="object 13"/>
            <p:cNvSpPr txBox="1"/>
            <p:nvPr/>
          </p:nvSpPr>
          <p:spPr>
            <a:xfrm>
              <a:off x="4303268" y="2503423"/>
              <a:ext cx="327637" cy="9072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000" spc="-10" dirty="0">
                  <a:latin typeface="Arial Unicode MS"/>
                  <a:cs typeface="Arial Unicode MS"/>
                </a:rPr>
                <a:t>Teclado</a:t>
              </a:r>
              <a:endParaRPr sz="1000" dirty="0">
                <a:latin typeface="Arial Unicode MS"/>
                <a:cs typeface="Arial Unicode MS"/>
              </a:endParaRPr>
            </a:p>
          </p:txBody>
        </p:sp>
        <p:sp>
          <p:nvSpPr>
            <p:cNvPr id="14" name="object 14"/>
            <p:cNvSpPr txBox="1"/>
            <p:nvPr/>
          </p:nvSpPr>
          <p:spPr>
            <a:xfrm>
              <a:off x="4844888" y="2540894"/>
              <a:ext cx="526605" cy="9072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000" spc="-10" dirty="0">
                  <a:latin typeface="Arial Unicode MS"/>
                  <a:cs typeface="Arial Unicode MS"/>
                </a:rPr>
                <a:t>Computadora</a:t>
              </a:r>
              <a:endParaRPr sz="1000" dirty="0">
                <a:latin typeface="Arial Unicode MS"/>
                <a:cs typeface="Arial Unicode MS"/>
              </a:endParaRPr>
            </a:p>
          </p:txBody>
        </p:sp>
        <p:sp>
          <p:nvSpPr>
            <p:cNvPr id="15" name="object 15"/>
            <p:cNvSpPr txBox="1"/>
            <p:nvPr/>
          </p:nvSpPr>
          <p:spPr>
            <a:xfrm>
              <a:off x="6189217" y="2525777"/>
              <a:ext cx="135890" cy="9746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550" spc="-25" dirty="0">
                  <a:latin typeface="Arial Unicode MS"/>
                  <a:cs typeface="Arial Unicode MS"/>
                </a:rPr>
                <a:t>yo</a:t>
              </a:r>
              <a:r>
                <a:rPr sz="400" spc="-25" dirty="0">
                  <a:latin typeface="Arial Unicode MS"/>
                  <a:cs typeface="Arial Unicode MS"/>
                </a:rPr>
                <a:t>C</a:t>
              </a:r>
              <a:endParaRPr sz="400">
                <a:latin typeface="Arial Unicode MS"/>
                <a:cs typeface="Arial Unicode MS"/>
              </a:endParaRPr>
            </a:p>
          </p:txBody>
        </p:sp>
        <p:sp>
          <p:nvSpPr>
            <p:cNvPr id="16" name="object 16"/>
            <p:cNvSpPr txBox="1"/>
            <p:nvPr/>
          </p:nvSpPr>
          <p:spPr>
            <a:xfrm>
              <a:off x="6186932" y="2722372"/>
              <a:ext cx="100330" cy="9746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550" cap="small" spc="-40" dirty="0">
                  <a:latin typeface="Arial Unicode MS"/>
                  <a:cs typeface="Arial Unicode MS"/>
                </a:rPr>
                <a:t>V</a:t>
              </a:r>
              <a:r>
                <a:rPr sz="550" cap="small" spc="-45" dirty="0">
                  <a:latin typeface="Arial Unicode MS"/>
                  <a:cs typeface="Arial Unicode MS"/>
                </a:rPr>
                <a:t>a</a:t>
              </a:r>
              <a:endParaRPr sz="550">
                <a:latin typeface="Arial Unicode MS"/>
                <a:cs typeface="Arial Unicode MS"/>
              </a:endParaRPr>
            </a:p>
          </p:txBody>
        </p:sp>
        <p:sp>
          <p:nvSpPr>
            <p:cNvPr id="17" name="object 17"/>
            <p:cNvSpPr txBox="1"/>
            <p:nvPr/>
          </p:nvSpPr>
          <p:spPr>
            <a:xfrm>
              <a:off x="4234872" y="2756100"/>
              <a:ext cx="526606" cy="17446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000" dirty="0">
                  <a:latin typeface="Arial Unicode MS"/>
                  <a:cs typeface="Arial Unicode MS"/>
                </a:rPr>
                <a:t>pantalla</a:t>
              </a:r>
              <a:r>
                <a:rPr sz="1000" spc="25" dirty="0">
                  <a:latin typeface="Arial Unicode MS"/>
                  <a:cs typeface="Arial Unicode MS"/>
                </a:rPr>
                <a:t> </a:t>
              </a:r>
              <a:r>
                <a:rPr sz="1000" dirty="0">
                  <a:latin typeface="Arial Unicode MS"/>
                  <a:cs typeface="Arial Unicode MS"/>
                </a:rPr>
                <a:t>de</a:t>
              </a:r>
              <a:r>
                <a:rPr sz="1000" spc="30" dirty="0">
                  <a:latin typeface="Arial Unicode MS"/>
                  <a:cs typeface="Arial Unicode MS"/>
                </a:rPr>
                <a:t> </a:t>
              </a:r>
              <a:r>
                <a:rPr sz="1000" spc="-10" dirty="0">
                  <a:latin typeface="Arial Unicode MS"/>
                  <a:cs typeface="Arial Unicode MS"/>
                </a:rPr>
                <a:t>visualización</a:t>
              </a:r>
              <a:endParaRPr sz="1000" dirty="0">
                <a:latin typeface="Arial Unicode MS"/>
                <a:cs typeface="Arial Unicode MS"/>
              </a:endParaRPr>
            </a:p>
          </p:txBody>
        </p:sp>
        <p:sp>
          <p:nvSpPr>
            <p:cNvPr id="18" name="object 18"/>
            <p:cNvSpPr txBox="1"/>
            <p:nvPr/>
          </p:nvSpPr>
          <p:spPr>
            <a:xfrm>
              <a:off x="8911844" y="2796681"/>
              <a:ext cx="455553" cy="280537"/>
            </a:xfrm>
            <a:prstGeom prst="rect">
              <a:avLst/>
            </a:prstGeom>
          </p:spPr>
          <p:txBody>
            <a:bodyPr vert="horz" wrap="square" lIns="0" tIns="27940" rIns="0" bIns="0" rtlCol="0">
              <a:spAutoFit/>
            </a:bodyPr>
            <a:lstStyle/>
            <a:p>
              <a:pPr marL="12700">
                <a:spcBef>
                  <a:spcPts val="220"/>
                </a:spcBef>
              </a:pPr>
              <a:r>
                <a:rPr sz="1000" spc="-10" dirty="0">
                  <a:latin typeface="Arial Unicode MS"/>
                  <a:cs typeface="Arial Unicode MS"/>
                </a:rPr>
                <a:t>Equipo</a:t>
              </a:r>
              <a:endParaRPr sz="1000" dirty="0">
                <a:latin typeface="Arial Unicode MS"/>
                <a:cs typeface="Arial Unicode MS"/>
              </a:endParaRPr>
            </a:p>
            <a:p>
              <a:pPr marL="22860">
                <a:spcBef>
                  <a:spcPts val="95"/>
                </a:spcBef>
              </a:pPr>
              <a:r>
                <a:rPr sz="1000" dirty="0" err="1">
                  <a:latin typeface="Arial Unicode MS"/>
                  <a:cs typeface="Arial Unicode MS"/>
                </a:rPr>
                <a:t>bajo</a:t>
              </a:r>
              <a:r>
                <a:rPr sz="1000" spc="35" dirty="0">
                  <a:latin typeface="Arial Unicode MS"/>
                  <a:cs typeface="Arial Unicode MS"/>
                </a:rPr>
                <a:t> </a:t>
              </a:r>
              <a:endParaRPr lang="es-ES" sz="1000" spc="35" dirty="0" smtClean="0">
                <a:latin typeface="Arial Unicode MS"/>
                <a:cs typeface="Arial Unicode MS"/>
              </a:endParaRPr>
            </a:p>
            <a:p>
              <a:pPr marL="22860">
                <a:spcBef>
                  <a:spcPts val="95"/>
                </a:spcBef>
              </a:pPr>
              <a:r>
                <a:rPr sz="1000" spc="-10" dirty="0" err="1" smtClean="0">
                  <a:latin typeface="Arial Unicode MS"/>
                  <a:cs typeface="Arial Unicode MS"/>
                </a:rPr>
                <a:t>prueba</a:t>
              </a:r>
              <a:endParaRPr sz="1000" dirty="0">
                <a:latin typeface="Arial Unicode MS"/>
                <a:cs typeface="Arial Unicode MS"/>
              </a:endParaRPr>
            </a:p>
          </p:txBody>
        </p:sp>
        <p:sp>
          <p:nvSpPr>
            <p:cNvPr id="19" name="object 19"/>
            <p:cNvSpPr txBox="1"/>
            <p:nvPr/>
          </p:nvSpPr>
          <p:spPr>
            <a:xfrm>
              <a:off x="5489493" y="2923093"/>
              <a:ext cx="437217" cy="177952"/>
            </a:xfrm>
            <a:prstGeom prst="rect">
              <a:avLst/>
            </a:prstGeom>
          </p:spPr>
          <p:txBody>
            <a:bodyPr vert="horz" wrap="square" lIns="0" tIns="19050" rIns="0" bIns="0" rtlCol="0">
              <a:spAutoFit/>
            </a:bodyPr>
            <a:lstStyle/>
            <a:p>
              <a:pPr marL="25400" algn="ctr">
                <a:spcBef>
                  <a:spcPts val="150"/>
                </a:spcBef>
              </a:pPr>
              <a:r>
                <a:rPr sz="1000" spc="-25" dirty="0" smtClean="0">
                  <a:latin typeface="Arial Unicode MS"/>
                  <a:cs typeface="Arial Unicode MS"/>
                </a:rPr>
                <a:t>E/S</a:t>
              </a:r>
              <a:endParaRPr sz="1000" dirty="0" smtClean="0">
                <a:latin typeface="Arial Unicode MS"/>
                <a:cs typeface="Arial Unicode MS"/>
              </a:endParaRPr>
            </a:p>
            <a:p>
              <a:pPr algn="ctr">
                <a:spcBef>
                  <a:spcPts val="40"/>
                </a:spcBef>
              </a:pPr>
              <a:r>
                <a:rPr sz="1000" spc="-10" dirty="0" err="1" smtClean="0">
                  <a:latin typeface="Arial Unicode MS"/>
                  <a:cs typeface="Arial Unicode MS"/>
                </a:rPr>
                <a:t>Subsistema</a:t>
              </a:r>
              <a:endParaRPr sz="1000" dirty="0">
                <a:latin typeface="Arial Unicode MS"/>
                <a:cs typeface="Arial Unicode MS"/>
              </a:endParaRPr>
            </a:p>
          </p:txBody>
        </p:sp>
        <p:sp>
          <p:nvSpPr>
            <p:cNvPr id="20" name="object 20"/>
            <p:cNvSpPr txBox="1"/>
            <p:nvPr/>
          </p:nvSpPr>
          <p:spPr>
            <a:xfrm>
              <a:off x="6130545" y="2911983"/>
              <a:ext cx="104775" cy="897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500" spc="-25" dirty="0">
                  <a:latin typeface="Arial Unicode MS"/>
                  <a:cs typeface="Arial Unicode MS"/>
                </a:rPr>
                <a:t>VB</a:t>
              </a:r>
              <a:endParaRPr sz="500">
                <a:latin typeface="Arial Unicode MS"/>
                <a:cs typeface="Arial Unicode MS"/>
              </a:endParaRPr>
            </a:p>
          </p:txBody>
        </p:sp>
        <p:sp>
          <p:nvSpPr>
            <p:cNvPr id="21" name="object 21"/>
            <p:cNvSpPr txBox="1"/>
            <p:nvPr/>
          </p:nvSpPr>
          <p:spPr>
            <a:xfrm>
              <a:off x="6978017" y="2881649"/>
              <a:ext cx="685789" cy="310265"/>
            </a:xfrm>
            <a:prstGeom prst="rect">
              <a:avLst/>
            </a:prstGeom>
          </p:spPr>
          <p:txBody>
            <a:bodyPr vert="horz" wrap="square" lIns="0" tIns="8890" rIns="0" bIns="0" rtlCol="0">
              <a:spAutoFit/>
            </a:bodyPr>
            <a:lstStyle/>
            <a:p>
              <a:pPr marL="12700" marR="5080" indent="1270" algn="ctr">
                <a:lnSpc>
                  <a:spcPct val="116100"/>
                </a:lnSpc>
                <a:spcBef>
                  <a:spcPts val="70"/>
                </a:spcBef>
              </a:pPr>
              <a:r>
                <a:rPr lang="en-US" sz="1000" spc="-10" dirty="0" err="1" smtClean="0">
                  <a:latin typeface="Arial Unicode MS"/>
                  <a:cs typeface="Arial Unicode MS"/>
                </a:rPr>
                <a:t>circuitos</a:t>
              </a:r>
              <a:endParaRPr lang="en-US" sz="1000" dirty="0" smtClean="0">
                <a:latin typeface="Arial Unicode MS"/>
                <a:cs typeface="Arial Unicode MS"/>
              </a:endParaRPr>
            </a:p>
            <a:p>
              <a:pPr marL="12700" marR="5080" indent="1270" algn="ctr">
                <a:lnSpc>
                  <a:spcPct val="116100"/>
                </a:lnSpc>
                <a:spcBef>
                  <a:spcPts val="70"/>
                </a:spcBef>
              </a:pPr>
              <a:r>
                <a:rPr lang="en-US" sz="1000" spc="-10" dirty="0" err="1" smtClean="0">
                  <a:latin typeface="Arial Unicode MS"/>
                  <a:cs typeface="Arial Unicode MS"/>
                </a:rPr>
                <a:t>I</a:t>
              </a:r>
              <a:r>
                <a:rPr sz="1000" spc="-10" dirty="0" err="1" smtClean="0">
                  <a:latin typeface="Arial Unicode MS"/>
                  <a:cs typeface="Arial Unicode MS"/>
                </a:rPr>
                <a:t>nterpolación</a:t>
              </a:r>
              <a:endParaRPr lang="es-ES" sz="1000" spc="-10" dirty="0" smtClean="0">
                <a:latin typeface="Arial Unicode MS"/>
                <a:cs typeface="Arial Unicode MS"/>
              </a:endParaRPr>
            </a:p>
            <a:p>
              <a:pPr marL="12700" marR="5080" indent="1270" algn="ctr">
                <a:lnSpc>
                  <a:spcPct val="116100"/>
                </a:lnSpc>
                <a:spcBef>
                  <a:spcPts val="70"/>
                </a:spcBef>
              </a:pPr>
              <a:r>
                <a:rPr lang="en-US" sz="1000" spc="-10" dirty="0" smtClean="0">
                  <a:latin typeface="Arial Unicode MS"/>
                  <a:cs typeface="Arial Unicode MS"/>
                </a:rPr>
                <a:t>Lineal</a:t>
              </a:r>
              <a:endParaRPr sz="1000" dirty="0">
                <a:latin typeface="Arial Unicode MS"/>
                <a:cs typeface="Arial Unicode MS"/>
              </a:endParaRPr>
            </a:p>
          </p:txBody>
        </p:sp>
        <p:sp>
          <p:nvSpPr>
            <p:cNvPr id="22" name="object 22"/>
            <p:cNvSpPr txBox="1"/>
            <p:nvPr/>
          </p:nvSpPr>
          <p:spPr>
            <a:xfrm>
              <a:off x="7833611" y="2952859"/>
              <a:ext cx="210185" cy="135293"/>
            </a:xfrm>
            <a:prstGeom prst="rect">
              <a:avLst/>
            </a:prstGeom>
          </p:spPr>
          <p:txBody>
            <a:bodyPr vert="horz" wrap="square" lIns="0" tIns="1905" rIns="0" bIns="0" rtlCol="0">
              <a:spAutoFit/>
            </a:bodyPr>
            <a:lstStyle/>
            <a:p>
              <a:pPr>
                <a:spcBef>
                  <a:spcPts val="15"/>
                </a:spcBef>
              </a:pPr>
              <a:endParaRPr sz="150">
                <a:latin typeface="Times New Roman"/>
                <a:cs typeface="Times New Roman"/>
              </a:endParaRPr>
            </a:p>
            <a:p>
              <a:pPr marL="55244"/>
              <a:r>
                <a:rPr sz="200" spc="-10" dirty="0">
                  <a:latin typeface="Arial Unicode MS"/>
                  <a:cs typeface="Arial Unicode MS"/>
                </a:rPr>
                <a:t>Connecticut</a:t>
              </a:r>
              <a:endParaRPr sz="200">
                <a:latin typeface="Arial Unicode MS"/>
                <a:cs typeface="Arial Unicode MS"/>
              </a:endParaRPr>
            </a:p>
            <a:p>
              <a:pPr marL="12700">
                <a:spcBef>
                  <a:spcPts val="155"/>
                </a:spcBef>
              </a:pPr>
              <a:r>
                <a:rPr sz="350" spc="-10" dirty="0">
                  <a:latin typeface="Arial Unicode MS"/>
                  <a:cs typeface="Arial Unicode MS"/>
                </a:rPr>
                <a:t>modelo</a:t>
              </a:r>
              <a:endParaRPr sz="350">
                <a:latin typeface="Arial Unicode MS"/>
                <a:cs typeface="Arial Unicode MS"/>
              </a:endParaRPr>
            </a:p>
          </p:txBody>
        </p:sp>
        <p:sp>
          <p:nvSpPr>
            <p:cNvPr id="23" name="object 23"/>
            <p:cNvSpPr txBox="1"/>
            <p:nvPr/>
          </p:nvSpPr>
          <p:spPr>
            <a:xfrm>
              <a:off x="6268595" y="2979929"/>
              <a:ext cx="644389" cy="9072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000" dirty="0">
                  <a:latin typeface="Arial Unicode MS"/>
                  <a:cs typeface="Arial Unicode MS"/>
                </a:rPr>
                <a:t>Conversión</a:t>
              </a:r>
              <a:r>
                <a:rPr sz="1000" spc="70" dirty="0">
                  <a:latin typeface="Arial Unicode MS"/>
                  <a:cs typeface="Arial Unicode MS"/>
                </a:rPr>
                <a:t> </a:t>
              </a:r>
              <a:r>
                <a:rPr sz="1000" spc="-25" dirty="0">
                  <a:latin typeface="Arial Unicode MS"/>
                  <a:cs typeface="Arial Unicode MS"/>
                </a:rPr>
                <a:t>D/A</a:t>
              </a:r>
              <a:endParaRPr sz="1000" dirty="0">
                <a:latin typeface="Arial Unicode MS"/>
                <a:cs typeface="Arial Unicode MS"/>
              </a:endParaRPr>
            </a:p>
          </p:txBody>
        </p:sp>
        <p:sp>
          <p:nvSpPr>
            <p:cNvPr id="25" name="object 25"/>
            <p:cNvSpPr txBox="1"/>
            <p:nvPr/>
          </p:nvSpPr>
          <p:spPr>
            <a:xfrm>
              <a:off x="4303268" y="3132073"/>
              <a:ext cx="327637" cy="9072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000" spc="-10" dirty="0">
                  <a:latin typeface="Arial Unicode MS"/>
                  <a:cs typeface="Arial Unicode MS"/>
                </a:rPr>
                <a:t>Teclado</a:t>
              </a:r>
              <a:endParaRPr sz="1000" dirty="0">
                <a:latin typeface="Arial Unicode MS"/>
                <a:cs typeface="Arial Unicode MS"/>
              </a:endParaRPr>
            </a:p>
          </p:txBody>
        </p:sp>
        <p:sp>
          <p:nvSpPr>
            <p:cNvPr id="26" name="object 26"/>
            <p:cNvSpPr txBox="1"/>
            <p:nvPr/>
          </p:nvSpPr>
          <p:spPr>
            <a:xfrm>
              <a:off x="6141212" y="3170429"/>
              <a:ext cx="99695" cy="9746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550" cap="small" spc="-40" dirty="0">
                  <a:latin typeface="Arial Unicode MS"/>
                  <a:cs typeface="Arial Unicode MS"/>
                </a:rPr>
                <a:t>V</a:t>
              </a:r>
              <a:r>
                <a:rPr sz="550" cap="small" spc="-75" dirty="0">
                  <a:latin typeface="Arial Unicode MS"/>
                  <a:cs typeface="Arial Unicode MS"/>
                </a:rPr>
                <a:t>c</a:t>
              </a:r>
              <a:endParaRPr sz="550">
                <a:latin typeface="Arial Unicode MS"/>
                <a:cs typeface="Arial Unicode MS"/>
              </a:endParaRPr>
            </a:p>
          </p:txBody>
        </p:sp>
        <p:sp>
          <p:nvSpPr>
            <p:cNvPr id="27" name="object 27"/>
            <p:cNvSpPr txBox="1"/>
            <p:nvPr/>
          </p:nvSpPr>
          <p:spPr>
            <a:xfrm>
              <a:off x="4803183" y="3222794"/>
              <a:ext cx="610014" cy="9072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000" spc="-10" dirty="0">
                  <a:latin typeface="Arial Unicode MS"/>
                  <a:cs typeface="Arial Unicode MS"/>
                </a:rPr>
                <a:t>Almacenamiento</a:t>
              </a:r>
              <a:endParaRPr sz="1000" dirty="0">
                <a:latin typeface="Arial Unicode MS"/>
                <a:cs typeface="Arial Unicode MS"/>
              </a:endParaRPr>
            </a:p>
          </p:txBody>
        </p:sp>
        <p:sp>
          <p:nvSpPr>
            <p:cNvPr id="28" name="object 28"/>
            <p:cNvSpPr txBox="1"/>
            <p:nvPr/>
          </p:nvSpPr>
          <p:spPr>
            <a:xfrm>
              <a:off x="7105482" y="3241914"/>
              <a:ext cx="430859" cy="331689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065" marR="5080" indent="-7620" algn="ctr">
                <a:lnSpc>
                  <a:spcPct val="122600"/>
                </a:lnSpc>
                <a:spcBef>
                  <a:spcPts val="125"/>
                </a:spcBef>
              </a:pPr>
              <a:r>
                <a:rPr sz="1000" spc="-10" dirty="0" smtClean="0">
                  <a:latin typeface="Arial Unicode MS"/>
                  <a:cs typeface="Arial Unicode MS"/>
                </a:rPr>
                <a:t>monitor</a:t>
              </a:r>
              <a:r>
                <a:rPr lang="es-ES" sz="1000" spc="-10" dirty="0" smtClean="0">
                  <a:latin typeface="Arial Unicode MS"/>
                  <a:cs typeface="Arial Unicode MS"/>
                </a:rPr>
                <a:t> de</a:t>
              </a:r>
            </a:p>
            <a:p>
              <a:pPr marL="12065" marR="5080" indent="-7620" algn="ctr">
                <a:lnSpc>
                  <a:spcPct val="122600"/>
                </a:lnSpc>
                <a:spcBef>
                  <a:spcPts val="125"/>
                </a:spcBef>
              </a:pPr>
              <a:r>
                <a:rPr lang="en-US" sz="1000" spc="-10" dirty="0" smtClean="0">
                  <a:latin typeface="Arial Unicode MS"/>
                  <a:cs typeface="Arial Unicode MS"/>
                </a:rPr>
                <a:t>Estado de </a:t>
              </a:r>
            </a:p>
            <a:p>
              <a:pPr marL="12065" marR="5080" indent="-7620" algn="ctr">
                <a:lnSpc>
                  <a:spcPct val="122600"/>
                </a:lnSpc>
                <a:spcBef>
                  <a:spcPts val="125"/>
                </a:spcBef>
              </a:pPr>
              <a:r>
                <a:rPr lang="en-US" sz="1000" spc="-10" dirty="0" err="1" smtClean="0">
                  <a:latin typeface="Arial Unicode MS"/>
                  <a:cs typeface="Arial Unicode MS"/>
                </a:rPr>
                <a:t>Contactos</a:t>
              </a:r>
              <a:endParaRPr sz="1000" dirty="0">
                <a:latin typeface="Arial Unicode MS"/>
                <a:cs typeface="Arial Unicode MS"/>
              </a:endParaRPr>
            </a:p>
          </p:txBody>
        </p:sp>
        <p:sp>
          <p:nvSpPr>
            <p:cNvPr id="29" name="object 29"/>
            <p:cNvSpPr txBox="1"/>
            <p:nvPr/>
          </p:nvSpPr>
          <p:spPr>
            <a:xfrm>
              <a:off x="8076546" y="3579223"/>
              <a:ext cx="718097" cy="26518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24765">
                <a:spcBef>
                  <a:spcPts val="100"/>
                </a:spcBef>
              </a:pPr>
              <a:r>
                <a:rPr sz="1000" spc="-10" dirty="0">
                  <a:latin typeface="Arial Unicode MS"/>
                  <a:cs typeface="Arial Unicode MS"/>
                </a:rPr>
                <a:t>Señalización</a:t>
              </a:r>
              <a:endParaRPr sz="1000" dirty="0">
                <a:latin typeface="Arial Unicode MS"/>
                <a:cs typeface="Arial Unicode MS"/>
              </a:endParaRPr>
            </a:p>
            <a:p>
              <a:pPr marL="41910">
                <a:spcBef>
                  <a:spcPts val="25"/>
                </a:spcBef>
              </a:pPr>
              <a:r>
                <a:rPr sz="1000" spc="-10" dirty="0">
                  <a:latin typeface="Arial Unicode MS"/>
                  <a:cs typeface="Arial Unicode MS"/>
                </a:rPr>
                <a:t>canal</a:t>
              </a:r>
              <a:endParaRPr sz="1000" dirty="0">
                <a:latin typeface="Arial Unicode MS"/>
                <a:cs typeface="Arial Unicode MS"/>
              </a:endParaRPr>
            </a:p>
            <a:p>
              <a:pPr marL="12700">
                <a:spcBef>
                  <a:spcPts val="50"/>
                </a:spcBef>
              </a:pPr>
              <a:r>
                <a:rPr sz="1000" spc="-10" dirty="0">
                  <a:latin typeface="Arial Unicode MS"/>
                  <a:cs typeface="Arial Unicode MS"/>
                </a:rPr>
                <a:t>simulación</a:t>
              </a:r>
              <a:endParaRPr sz="1000" dirty="0">
                <a:latin typeface="Arial Unicode MS"/>
                <a:cs typeface="Arial Unicode MS"/>
              </a:endParaRPr>
            </a:p>
          </p:txBody>
        </p:sp>
        <p:sp>
          <p:nvSpPr>
            <p:cNvPr id="30" name="object 30"/>
            <p:cNvSpPr txBox="1"/>
            <p:nvPr/>
          </p:nvSpPr>
          <p:spPr>
            <a:xfrm>
              <a:off x="4303268" y="3834692"/>
              <a:ext cx="1425769" cy="394286"/>
            </a:xfrm>
            <a:prstGeom prst="rect">
              <a:avLst/>
            </a:prstGeom>
          </p:spPr>
          <p:txBody>
            <a:bodyPr vert="horz" wrap="square" lIns="0" tIns="52069" rIns="0" bIns="0" rtlCol="0">
              <a:spAutoFit/>
            </a:bodyPr>
            <a:lstStyle/>
            <a:p>
              <a:pPr algn="ctr">
                <a:spcBef>
                  <a:spcPts val="409"/>
                </a:spcBef>
              </a:pPr>
              <a:r>
                <a:rPr lang="en-US" sz="1400" dirty="0" smtClean="0">
                  <a:latin typeface="Arial Unicode MS"/>
                  <a:cs typeface="Arial Unicode MS"/>
                </a:rPr>
                <a:t>enlace </a:t>
              </a:r>
              <a:r>
                <a:rPr lang="es-ES" sz="1400" spc="-10" dirty="0" smtClean="0">
                  <a:latin typeface="Arial Unicode MS"/>
                  <a:cs typeface="Arial Unicode MS"/>
                </a:rPr>
                <a:t>De </a:t>
              </a:r>
              <a:r>
                <a:rPr sz="1400" spc="-10" dirty="0" err="1" smtClean="0">
                  <a:latin typeface="Arial Unicode MS"/>
                  <a:cs typeface="Arial Unicode MS"/>
                </a:rPr>
                <a:t>Comunicaciones</a:t>
              </a:r>
              <a:endParaRPr sz="1400" dirty="0">
                <a:latin typeface="Arial Unicode MS"/>
                <a:cs typeface="Arial Unicode MS"/>
              </a:endParaRPr>
            </a:p>
            <a:p>
              <a:pPr marR="11430" algn="ctr">
                <a:spcBef>
                  <a:spcPts val="225"/>
                </a:spcBef>
              </a:pPr>
              <a:r>
                <a:rPr sz="1400" dirty="0" smtClean="0">
                  <a:latin typeface="Arial Unicode MS"/>
                  <a:cs typeface="Arial Unicode MS"/>
                </a:rPr>
                <a:t>al</a:t>
              </a:r>
              <a:r>
                <a:rPr sz="1400" spc="20" dirty="0" smtClean="0">
                  <a:latin typeface="Arial Unicode MS"/>
                  <a:cs typeface="Arial Unicode MS"/>
                </a:rPr>
                <a:t> </a:t>
              </a:r>
              <a:r>
                <a:rPr sz="1400" spc="-10" dirty="0">
                  <a:latin typeface="Arial Unicode MS"/>
                  <a:cs typeface="Arial Unicode MS"/>
                </a:rPr>
                <a:t>segundo</a:t>
              </a:r>
              <a:endParaRPr sz="1400" dirty="0">
                <a:latin typeface="Arial Unicode MS"/>
                <a:cs typeface="Arial Unicode MS"/>
              </a:endParaRPr>
            </a:p>
            <a:p>
              <a:pPr algn="ctr">
                <a:spcBef>
                  <a:spcPts val="15"/>
                </a:spcBef>
              </a:pPr>
              <a:r>
                <a:rPr sz="1400" spc="-20" dirty="0">
                  <a:latin typeface="Arial Unicode MS"/>
                  <a:cs typeface="Arial Unicode MS"/>
                </a:rPr>
                <a:t>RTDS</a:t>
              </a:r>
              <a:endParaRPr sz="1400" dirty="0">
                <a:latin typeface="Arial Unicode MS"/>
                <a:cs typeface="Arial Unicode MS"/>
              </a:endParaRPr>
            </a:p>
          </p:txBody>
        </p:sp>
        <p:sp>
          <p:nvSpPr>
            <p:cNvPr id="31" name="object 31"/>
            <p:cNvSpPr txBox="1"/>
            <p:nvPr/>
          </p:nvSpPr>
          <p:spPr>
            <a:xfrm>
              <a:off x="6690356" y="3905191"/>
              <a:ext cx="662803" cy="267975"/>
            </a:xfrm>
            <a:prstGeom prst="rect">
              <a:avLst/>
            </a:prstGeom>
          </p:spPr>
          <p:txBody>
            <a:bodyPr vert="horz" wrap="square" lIns="0" tIns="35560" rIns="0" bIns="0" rtlCol="0">
              <a:spAutoFit/>
            </a:bodyPr>
            <a:lstStyle/>
            <a:p>
              <a:pPr marL="62230">
                <a:spcBef>
                  <a:spcPts val="280"/>
                </a:spcBef>
              </a:pPr>
              <a:r>
                <a:rPr sz="1400" spc="-10" dirty="0" err="1" smtClean="0">
                  <a:latin typeface="Arial Unicode MS"/>
                  <a:cs typeface="Arial Unicode MS"/>
                </a:rPr>
                <a:t>Cuando</a:t>
              </a:r>
              <a:r>
                <a:rPr lang="es-ES" sz="1400" spc="-10" dirty="0" smtClean="0">
                  <a:latin typeface="Arial Unicode MS"/>
                  <a:cs typeface="Arial Unicode MS"/>
                </a:rPr>
                <a:t> es</a:t>
              </a:r>
              <a:endParaRPr sz="1400" dirty="0">
                <a:latin typeface="Arial Unicode MS"/>
                <a:cs typeface="Arial Unicode MS"/>
              </a:endParaRPr>
            </a:p>
            <a:p>
              <a:pPr marL="12700">
                <a:spcBef>
                  <a:spcPts val="204"/>
                </a:spcBef>
              </a:pPr>
              <a:r>
                <a:rPr sz="1400" spc="-10" dirty="0">
                  <a:latin typeface="Arial Unicode MS"/>
                  <a:cs typeface="Arial Unicode MS"/>
                </a:rPr>
                <a:t>requerido</a:t>
              </a:r>
              <a:endParaRPr sz="1400" dirty="0">
                <a:latin typeface="Arial Unicode MS"/>
                <a:cs typeface="Arial Unicode MS"/>
              </a:endParaRPr>
            </a:p>
          </p:txBody>
        </p:sp>
        <p:sp>
          <p:nvSpPr>
            <p:cNvPr id="32" name="object 32"/>
            <p:cNvSpPr txBox="1"/>
            <p:nvPr/>
          </p:nvSpPr>
          <p:spPr>
            <a:xfrm>
              <a:off x="7880429" y="3966361"/>
              <a:ext cx="820058" cy="12561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algn="ctr">
                <a:lnSpc>
                  <a:spcPts val="770"/>
                </a:lnSpc>
                <a:spcBef>
                  <a:spcPts val="100"/>
                </a:spcBef>
              </a:pPr>
              <a:r>
                <a:rPr sz="1400" dirty="0">
                  <a:latin typeface="Arial Unicode MS"/>
                  <a:cs typeface="Arial Unicode MS"/>
                </a:rPr>
                <a:t>Al</a:t>
              </a:r>
              <a:r>
                <a:rPr sz="1400" spc="-15" dirty="0">
                  <a:latin typeface="Arial Unicode MS"/>
                  <a:cs typeface="Arial Unicode MS"/>
                </a:rPr>
                <a:t> </a:t>
              </a:r>
              <a:r>
                <a:rPr sz="1400" spc="-10" dirty="0">
                  <a:latin typeface="Arial Unicode MS"/>
                  <a:cs typeface="Arial Unicode MS"/>
                </a:rPr>
                <a:t>segundo</a:t>
              </a:r>
              <a:endParaRPr sz="1400" dirty="0">
                <a:latin typeface="Arial Unicode MS"/>
                <a:cs typeface="Arial Unicode MS"/>
              </a:endParaRPr>
            </a:p>
            <a:p>
              <a:pPr marR="8890" algn="ctr">
                <a:lnSpc>
                  <a:spcPts val="890"/>
                </a:lnSpc>
              </a:pPr>
              <a:r>
                <a:rPr sz="1400" spc="-20" dirty="0">
                  <a:latin typeface="Arial Unicode MS"/>
                  <a:cs typeface="Arial Unicode MS"/>
                </a:rPr>
                <a:t>RTDS</a:t>
              </a:r>
              <a:endParaRPr sz="1400" dirty="0">
                <a:latin typeface="Arial Unicode MS"/>
                <a:cs typeface="Arial Unicode MS"/>
              </a:endParaRPr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3738496" y="5286541"/>
            <a:ext cx="861060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latin typeface="Arial Unicode MS"/>
                <a:cs typeface="Arial Unicode MS"/>
              </a:rPr>
              <a:t>Figura</a:t>
            </a:r>
            <a:r>
              <a:rPr sz="1400" spc="10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12.</a:t>
            </a:r>
            <a:r>
              <a:rPr sz="1400" spc="10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Diagrama</a:t>
            </a:r>
            <a:r>
              <a:rPr sz="1400" spc="10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10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bloques</a:t>
            </a:r>
            <a:r>
              <a:rPr sz="1400" spc="10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10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la</a:t>
            </a:r>
            <a:r>
              <a:rPr sz="1400" spc="10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disposición</a:t>
            </a:r>
            <a:r>
              <a:rPr sz="1400" spc="10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10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prueba</a:t>
            </a:r>
            <a:r>
              <a:rPr sz="1400" spc="10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10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relé</a:t>
            </a:r>
            <a:r>
              <a:rPr sz="1400" spc="10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10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protección</a:t>
            </a:r>
            <a:r>
              <a:rPr sz="1400" spc="10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digital</a:t>
            </a:r>
            <a:r>
              <a:rPr sz="1400" spc="10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en</a:t>
            </a:r>
            <a:r>
              <a:rPr sz="1400" spc="10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tiempo</a:t>
            </a:r>
            <a:r>
              <a:rPr sz="1400" spc="105" dirty="0">
                <a:latin typeface="Arial Unicode MS"/>
                <a:cs typeface="Arial Unicode MS"/>
              </a:rPr>
              <a:t> </a:t>
            </a:r>
            <a:r>
              <a:rPr sz="1400" spc="-20" dirty="0">
                <a:latin typeface="Arial Unicode MS"/>
                <a:cs typeface="Arial Unicode MS"/>
              </a:rPr>
              <a:t>real</a:t>
            </a:r>
            <a:endParaRPr sz="1400" dirty="0">
              <a:latin typeface="Arial Unicode MS"/>
              <a:cs typeface="Arial Unicode MS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71082" y="5460404"/>
            <a:ext cx="12586716" cy="4462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1900"/>
              </a:lnSpc>
              <a:spcBef>
                <a:spcPts val="100"/>
              </a:spcBef>
            </a:pPr>
            <a:r>
              <a:rPr b="1" spc="-50" dirty="0">
                <a:latin typeface="Arial"/>
                <a:cs typeface="Arial"/>
              </a:rPr>
              <a:t>SOFTWARE</a:t>
            </a:r>
            <a:r>
              <a:rPr b="1" spc="-10" dirty="0">
                <a:latin typeface="Arial"/>
                <a:cs typeface="Arial"/>
              </a:rPr>
              <a:t> </a:t>
            </a:r>
            <a:r>
              <a:rPr b="1" spc="-50" dirty="0">
                <a:latin typeface="Arial"/>
                <a:cs typeface="Arial"/>
              </a:rPr>
              <a:t>DE</a:t>
            </a:r>
            <a:r>
              <a:rPr b="1" spc="-5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SIMULACIÓN</a:t>
            </a:r>
            <a:endParaRPr dirty="0">
              <a:latin typeface="Arial"/>
              <a:cs typeface="Arial"/>
            </a:endParaRPr>
          </a:p>
          <a:p>
            <a:pPr marL="12700" marR="5080" algn="just">
              <a:lnSpc>
                <a:spcPts val="1900"/>
              </a:lnSpc>
              <a:spcBef>
                <a:spcPts val="509"/>
              </a:spcBef>
            </a:pPr>
            <a:r>
              <a:rPr dirty="0">
                <a:latin typeface="Arial Unicode MS"/>
                <a:cs typeface="Arial Unicode MS"/>
              </a:rPr>
              <a:t>A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diferencia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mayoría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software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convencional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utilizado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para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evaluación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sistemas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potencia,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software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utilizado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es</a:t>
            </a:r>
            <a:r>
              <a:rPr spc="2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adecuado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para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modelado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transitorios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rápidos.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Estos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transitorios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ocurren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primeros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milisegundos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después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inicio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de</a:t>
            </a:r>
            <a:r>
              <a:rPr spc="2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falla.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spc="-45" dirty="0">
                <a:latin typeface="Arial Unicode MS"/>
                <a:cs typeface="Arial Unicode MS"/>
              </a:rPr>
              <a:t>Se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aplican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dos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programas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simulación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muy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precisos,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uno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basado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dominio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tiempo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otro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dominio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la</a:t>
            </a:r>
            <a:r>
              <a:rPr spc="2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frecuencia.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En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ambos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programas,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las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líneas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transmisión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circuito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simple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doble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modelan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mediante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modelos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de</a:t>
            </a:r>
            <a:r>
              <a:rPr spc="2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parámetros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completamente</a:t>
            </a:r>
            <a:r>
              <a:rPr spc="13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distribuidos.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13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parámetros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3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3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línea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3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transmisión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13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calculan</a:t>
            </a:r>
            <a:r>
              <a:rPr spc="13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partir</a:t>
            </a:r>
            <a:r>
              <a:rPr spc="13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3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construcción</a:t>
            </a:r>
            <a:r>
              <a:rPr spc="130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física</a:t>
            </a:r>
            <a:r>
              <a:rPr spc="4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línea,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teniendo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cuenta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efecto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geometría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conductor,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impedancia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interna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conductor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ruta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retorno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spc="-50" dirty="0">
                <a:latin typeface="Arial Unicode MS"/>
                <a:cs typeface="Arial Unicode MS"/>
              </a:rPr>
              <a:t>a</a:t>
            </a:r>
            <a:r>
              <a:rPr spc="2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tierra.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También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incluye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dependencia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frecuencia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parámetro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línea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programa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dominio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frecuencia.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Los</a:t>
            </a:r>
            <a:r>
              <a:rPr spc="2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efectos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las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variables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dependientes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frecuencia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calculan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mediante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transformadas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rápidas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Fourier.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resultados</a:t>
            </a:r>
            <a:r>
              <a:rPr spc="2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obtenidos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convierten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al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dominio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tiempo.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spc="-45" dirty="0">
                <a:latin typeface="Arial Unicode MS"/>
                <a:cs typeface="Arial Unicode MS"/>
              </a:rPr>
              <a:t>Se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pueden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modelar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transformadores</a:t>
            </a:r>
            <a:r>
              <a:rPr spc="1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corriente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convencionales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spc="-50" dirty="0">
                <a:latin typeface="Arial Unicode MS"/>
                <a:cs typeface="Arial Unicode MS"/>
              </a:rPr>
              <a:t>y</a:t>
            </a:r>
            <a:r>
              <a:rPr spc="2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transformadores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tensión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capacitivos.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falla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puede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aplicar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cualquier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punto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sistema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puede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ser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cualquier</a:t>
            </a:r>
            <a:r>
              <a:rPr spc="4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combinación</a:t>
            </a:r>
            <a:r>
              <a:rPr spc="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fallas</a:t>
            </a:r>
            <a:r>
              <a:rPr spc="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arco</a:t>
            </a:r>
            <a:r>
              <a:rPr spc="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línea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</a:t>
            </a:r>
            <a:r>
              <a:rPr spc="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línea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</a:t>
            </a:r>
            <a:r>
              <a:rPr spc="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línea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</a:t>
            </a:r>
            <a:r>
              <a:rPr spc="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tierra,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resistivas</a:t>
            </a:r>
            <a:r>
              <a:rPr spc="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no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lineales</a:t>
            </a:r>
            <a:r>
              <a:rPr spc="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fase</a:t>
            </a:r>
            <a:r>
              <a:rPr spc="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tierra.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Para</a:t>
            </a:r>
            <a:r>
              <a:rPr spc="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líneas</a:t>
            </a:r>
            <a:r>
              <a:rPr spc="55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de</a:t>
            </a:r>
            <a:r>
              <a:rPr spc="400" dirty="0">
                <a:latin typeface="Arial Unicode MS"/>
                <a:cs typeface="Arial Unicode MS"/>
              </a:rPr>
              <a:t>  </a:t>
            </a:r>
            <a:r>
              <a:rPr dirty="0">
                <a:latin typeface="Arial Unicode MS"/>
                <a:cs typeface="Arial Unicode MS"/>
              </a:rPr>
              <a:t>transmisión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compensadas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serie,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puede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modelar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flameo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través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capacitor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serie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luego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una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falla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corto</a:t>
            </a:r>
            <a:r>
              <a:rPr spc="2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circuito.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spc="-30" dirty="0">
                <a:latin typeface="Arial Unicode MS"/>
                <a:cs typeface="Arial Unicode MS"/>
              </a:rPr>
              <a:t>El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modelo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dominio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frecuencia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no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adecuado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para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desarrollar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fallas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cambios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spc="-45" dirty="0">
                <a:latin typeface="Arial Unicode MS"/>
                <a:cs typeface="Arial Unicode MS"/>
              </a:rPr>
              <a:t>Se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puede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modelar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flashover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spc="-50" dirty="0">
                <a:latin typeface="Arial Unicode MS"/>
                <a:cs typeface="Arial Unicode MS"/>
              </a:rPr>
              <a:t>a</a:t>
            </a:r>
            <a:r>
              <a:rPr spc="2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través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capacitor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serie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después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una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falla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cortocircuito.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spc="-30" dirty="0">
                <a:latin typeface="Arial Unicode MS"/>
                <a:cs typeface="Arial Unicode MS"/>
              </a:rPr>
              <a:t>El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modelo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dominio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frecuencia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no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adecuado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spc="-20" dirty="0">
                <a:latin typeface="Arial Unicode MS"/>
                <a:cs typeface="Arial Unicode MS"/>
              </a:rPr>
              <a:t>para</a:t>
            </a:r>
            <a:r>
              <a:rPr spc="2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desarrollar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fallas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cambios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spc="-45" dirty="0">
                <a:latin typeface="Arial Unicode MS"/>
                <a:cs typeface="Arial Unicode MS"/>
              </a:rPr>
              <a:t>Se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puede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modelar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flashover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través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capacitor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serie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después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una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falla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cortocircuito.</a:t>
            </a:r>
            <a:r>
              <a:rPr spc="400" dirty="0">
                <a:latin typeface="Arial Unicode MS"/>
                <a:cs typeface="Arial Unicode MS"/>
              </a:rPr>
              <a:t> </a:t>
            </a:r>
            <a:r>
              <a:rPr spc="-30" dirty="0">
                <a:latin typeface="Arial Unicode MS"/>
                <a:cs typeface="Arial Unicode MS"/>
              </a:rPr>
              <a:t>El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modelo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dominio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frecuencia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no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adecuado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para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desarrollar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fallas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cambios</a:t>
            </a:r>
            <a:endParaRPr dirty="0">
              <a:latin typeface="Arial Unicode MS"/>
              <a:cs typeface="Arial Unicode MS"/>
            </a:endParaRPr>
          </a:p>
        </p:txBody>
      </p:sp>
      <p:sp>
        <p:nvSpPr>
          <p:cNvPr id="36" name="object 21"/>
          <p:cNvSpPr txBox="1"/>
          <p:nvPr/>
        </p:nvSpPr>
        <p:spPr>
          <a:xfrm>
            <a:off x="7171747" y="1349392"/>
            <a:ext cx="1091574" cy="570156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indent="1270" algn="ctr">
              <a:lnSpc>
                <a:spcPct val="116100"/>
              </a:lnSpc>
              <a:spcBef>
                <a:spcPts val="70"/>
              </a:spcBef>
            </a:pPr>
            <a:r>
              <a:rPr lang="en-US" sz="1000" spc="-10" dirty="0" err="1" smtClean="0">
                <a:latin typeface="Arial Unicode MS"/>
                <a:cs typeface="Arial Unicode MS"/>
              </a:rPr>
              <a:t>circuitos</a:t>
            </a:r>
            <a:endParaRPr lang="en-US" sz="1000" dirty="0" smtClean="0">
              <a:latin typeface="Arial Unicode MS"/>
              <a:cs typeface="Arial Unicode MS"/>
            </a:endParaRPr>
          </a:p>
          <a:p>
            <a:pPr marL="12700" marR="5080" indent="1270" algn="ctr">
              <a:lnSpc>
                <a:spcPct val="116100"/>
              </a:lnSpc>
              <a:spcBef>
                <a:spcPts val="70"/>
              </a:spcBef>
            </a:pPr>
            <a:r>
              <a:rPr lang="en-US" sz="1000" spc="-10" dirty="0" err="1" smtClean="0">
                <a:latin typeface="Arial Unicode MS"/>
                <a:cs typeface="Arial Unicode MS"/>
              </a:rPr>
              <a:t>I</a:t>
            </a:r>
            <a:r>
              <a:rPr sz="1000" spc="-10" dirty="0" err="1" smtClean="0">
                <a:latin typeface="Arial Unicode MS"/>
                <a:cs typeface="Arial Unicode MS"/>
              </a:rPr>
              <a:t>nterpolación</a:t>
            </a:r>
            <a:endParaRPr lang="es-ES" sz="1000" spc="-10" dirty="0" smtClean="0">
              <a:latin typeface="Arial Unicode MS"/>
              <a:cs typeface="Arial Unicode MS"/>
            </a:endParaRPr>
          </a:p>
          <a:p>
            <a:pPr marL="12700" marR="5080" indent="1270" algn="ctr">
              <a:lnSpc>
                <a:spcPct val="116100"/>
              </a:lnSpc>
              <a:spcBef>
                <a:spcPts val="70"/>
              </a:spcBef>
            </a:pPr>
            <a:r>
              <a:rPr lang="en-US" sz="1000" spc="-10" dirty="0" smtClean="0">
                <a:latin typeface="Arial Unicode MS"/>
                <a:cs typeface="Arial Unicode MS"/>
              </a:rPr>
              <a:t>Lineal</a:t>
            </a:r>
            <a:endParaRPr sz="1000" dirty="0">
              <a:latin typeface="Arial Unicode MS"/>
              <a:cs typeface="Arial Unicode MS"/>
            </a:endParaRPr>
          </a:p>
        </p:txBody>
      </p:sp>
      <p:sp>
        <p:nvSpPr>
          <p:cNvPr id="37" name="object 12"/>
          <p:cNvSpPr txBox="1"/>
          <p:nvPr/>
        </p:nvSpPr>
        <p:spPr>
          <a:xfrm>
            <a:off x="9041556" y="2552665"/>
            <a:ext cx="749108" cy="491801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R="27305" algn="ctr">
              <a:spcBef>
                <a:spcPts val="235"/>
              </a:spcBef>
            </a:pPr>
            <a:r>
              <a:rPr lang="es-ES" sz="1000" spc="-10" dirty="0" smtClean="0">
                <a:latin typeface="Arial Unicode MS"/>
                <a:cs typeface="Arial Unicode MS"/>
              </a:rPr>
              <a:t>Amplificador de Tensiones</a:t>
            </a:r>
            <a:endParaRPr sz="1000"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1000" y="228600"/>
            <a:ext cx="12669520" cy="101646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2200"/>
              </a:lnSpc>
              <a:spcBef>
                <a:spcPts val="100"/>
              </a:spcBef>
            </a:pPr>
            <a:r>
              <a:rPr dirty="0">
                <a:latin typeface="Arial Unicode MS"/>
                <a:cs typeface="Arial Unicode MS"/>
              </a:rPr>
              <a:t>secuencias.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Por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tanto,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programa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transitorios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electromagnéticos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spc="-35" dirty="0">
                <a:latin typeface="Arial Unicode MS"/>
                <a:cs typeface="Arial Unicode MS"/>
              </a:rPr>
              <a:t>(EMTP),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que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trabaja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el</a:t>
            </a:r>
            <a:endParaRPr dirty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2200"/>
              </a:lnSpc>
            </a:pPr>
            <a:r>
              <a:rPr dirty="0">
                <a:latin typeface="Arial Unicode MS"/>
                <a:cs typeface="Arial Unicode MS"/>
              </a:rPr>
              <a:t>dominio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tiempo,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usa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ampliamente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tales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situaciones.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Además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estos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dos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programas,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se </a:t>
            </a:r>
            <a:r>
              <a:rPr dirty="0">
                <a:latin typeface="Arial Unicode MS"/>
                <a:cs typeface="Arial Unicode MS"/>
              </a:rPr>
              <a:t>utiliza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spc="55" dirty="0">
                <a:latin typeface="Arial Unicode MS"/>
                <a:cs typeface="Arial Unicode MS"/>
              </a:rPr>
              <a:t>un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programa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simulación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basado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parámetros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concentrados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resistencia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inductancia. Esta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simulación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utiliza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para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modelar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sistemas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constantes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tiempo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prolongadas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cambios</a:t>
            </a:r>
            <a:r>
              <a:rPr spc="4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sistema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lentos,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como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oscilaciones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spc="-10" dirty="0" err="1">
                <a:latin typeface="Arial Unicode MS"/>
                <a:cs typeface="Arial Unicode MS"/>
              </a:rPr>
              <a:t>potencia</a:t>
            </a:r>
            <a:r>
              <a:rPr spc="-10" dirty="0" smtClean="0">
                <a:latin typeface="Arial Unicode MS"/>
                <a:cs typeface="Arial Unicode MS"/>
              </a:rPr>
              <a:t>.</a:t>
            </a:r>
            <a:endParaRPr lang="es-ES" spc="-10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2200"/>
              </a:lnSpc>
            </a:pPr>
            <a:endParaRPr lang="es-ES" spc="-10" dirty="0">
              <a:latin typeface="Arial Unicode MS"/>
              <a:cs typeface="Arial Unicode MS"/>
            </a:endParaRPr>
          </a:p>
          <a:p>
            <a:pPr marL="12700" algn="just">
              <a:lnSpc>
                <a:spcPts val="2200"/>
              </a:lnSpc>
              <a:spcBef>
                <a:spcPts val="100"/>
              </a:spcBef>
            </a:pPr>
            <a:r>
              <a:rPr lang="es-ES" b="1" spc="-20" dirty="0" smtClean="0">
                <a:latin typeface="Arial"/>
                <a:cs typeface="Arial"/>
              </a:rPr>
              <a:t>APLICACIONES</a:t>
            </a:r>
            <a:r>
              <a:rPr lang="es-ES" b="1" spc="-10" dirty="0" smtClean="0">
                <a:latin typeface="Arial"/>
                <a:cs typeface="Arial"/>
              </a:rPr>
              <a:t> </a:t>
            </a:r>
            <a:r>
              <a:rPr lang="es-ES" b="1" spc="-45" dirty="0" smtClean="0">
                <a:latin typeface="Arial"/>
                <a:cs typeface="Arial"/>
              </a:rPr>
              <a:t>DEL</a:t>
            </a:r>
            <a:r>
              <a:rPr lang="es-ES" b="1" spc="-5" dirty="0" smtClean="0">
                <a:latin typeface="Arial"/>
                <a:cs typeface="Arial"/>
              </a:rPr>
              <a:t> </a:t>
            </a:r>
            <a:r>
              <a:rPr lang="es-ES" b="1" spc="-10" dirty="0" smtClean="0">
                <a:latin typeface="Arial"/>
                <a:cs typeface="Arial"/>
              </a:rPr>
              <a:t>SIMULADOR</a:t>
            </a:r>
            <a:endParaRPr lang="es-ES" dirty="0" smtClean="0">
              <a:latin typeface="Arial"/>
              <a:cs typeface="Arial"/>
            </a:endParaRPr>
          </a:p>
          <a:p>
            <a:pPr marL="12700" marR="5080" algn="just">
              <a:lnSpc>
                <a:spcPts val="2200"/>
              </a:lnSpc>
              <a:spcBef>
                <a:spcPts val="550"/>
              </a:spcBef>
            </a:pPr>
            <a:r>
              <a:rPr lang="es-ES" spc="-30" dirty="0" smtClean="0">
                <a:latin typeface="Arial Unicode MS"/>
                <a:cs typeface="Arial Unicode MS"/>
              </a:rPr>
              <a:t>El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simulador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utiliza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para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verificar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precisión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calibración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realizar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pruebas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spc="50" dirty="0" smtClean="0">
                <a:latin typeface="Arial Unicode MS"/>
                <a:cs typeface="Arial Unicode MS"/>
              </a:rPr>
              <a:t>tipo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una </a:t>
            </a:r>
            <a:r>
              <a:rPr lang="es-ES" dirty="0" smtClean="0">
                <a:latin typeface="Arial Unicode MS"/>
                <a:cs typeface="Arial Unicode MS"/>
              </a:rPr>
              <a:t>amplia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gama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relés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protección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durante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su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desarrollo.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Tiene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los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siguientes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beneficios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sobre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los </a:t>
            </a:r>
            <a:r>
              <a:rPr lang="es-ES" dirty="0" smtClean="0">
                <a:latin typeface="Arial Unicode MS"/>
                <a:cs typeface="Arial Unicode MS"/>
              </a:rPr>
              <a:t>métodos</a:t>
            </a:r>
            <a:r>
              <a:rPr lang="es-ES" spc="1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prueba</a:t>
            </a:r>
            <a:r>
              <a:rPr lang="es-ES" spc="165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existentes:</a:t>
            </a:r>
            <a:endParaRPr lang="es-ES" dirty="0" smtClean="0">
              <a:latin typeface="Arial Unicode MS"/>
              <a:cs typeface="Arial Unicode MS"/>
            </a:endParaRPr>
          </a:p>
          <a:p>
            <a:pPr marL="442595" marR="53975" indent="-215900" algn="just">
              <a:lnSpc>
                <a:spcPts val="2200"/>
              </a:lnSpc>
              <a:spcBef>
                <a:spcPts val="210"/>
              </a:spcBef>
              <a:buClr>
                <a:srgbClr val="1A3360"/>
              </a:buClr>
              <a:buSzPct val="153333"/>
              <a:buChar char="-"/>
              <a:tabLst>
                <a:tab pos="442595" algn="l"/>
                <a:tab pos="443230" algn="l"/>
              </a:tabLst>
            </a:pP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información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modelado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sistemas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potencia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última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generación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puede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utilizar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para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probar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los</a:t>
            </a:r>
            <a:r>
              <a:rPr lang="es-ES" dirty="0" smtClean="0">
                <a:latin typeface="Arial Unicode MS"/>
                <a:cs typeface="Arial Unicode MS"/>
              </a:rPr>
              <a:t> relés</a:t>
            </a:r>
            <a:r>
              <a:rPr lang="es-ES" spc="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45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protección</a:t>
            </a:r>
            <a:endParaRPr lang="es-ES" dirty="0" smtClean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2200"/>
              </a:lnSpc>
              <a:spcBef>
                <a:spcPts val="405"/>
              </a:spcBef>
              <a:buClr>
                <a:srgbClr val="1A3360"/>
              </a:buClr>
              <a:buSzPct val="109523"/>
              <a:buChar char="-"/>
              <a:tabLst>
                <a:tab pos="442595" algn="l"/>
                <a:tab pos="443230" algn="l"/>
              </a:tabLst>
            </a:pPr>
            <a:r>
              <a:rPr lang="es-ES" dirty="0" smtClean="0">
                <a:latin typeface="Arial Unicode MS"/>
                <a:cs typeface="Arial Unicode MS"/>
              </a:rPr>
              <a:t>libre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cambios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frecuencia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spc="55" dirty="0" smtClean="0">
                <a:latin typeface="Arial Unicode MS"/>
                <a:cs typeface="Arial Unicode MS"/>
              </a:rPr>
              <a:t>ruido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o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contenido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armónico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del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spc="40" dirty="0" smtClean="0">
                <a:latin typeface="Arial Unicode MS"/>
                <a:cs typeface="Arial Unicode MS"/>
              </a:rPr>
              <a:t>propio</a:t>
            </a:r>
            <a:endParaRPr lang="es-ES" dirty="0" smtClean="0">
              <a:latin typeface="Arial Unicode MS"/>
              <a:cs typeface="Arial Unicode MS"/>
            </a:endParaRPr>
          </a:p>
          <a:p>
            <a:pPr marL="442595" algn="just">
              <a:lnSpc>
                <a:spcPts val="2200"/>
              </a:lnSpc>
              <a:spcBef>
                <a:spcPts val="670"/>
              </a:spcBef>
            </a:pPr>
            <a:r>
              <a:rPr lang="es-ES" dirty="0" smtClean="0">
                <a:latin typeface="Arial Unicode MS"/>
                <a:cs typeface="Arial Unicode MS"/>
              </a:rPr>
              <a:t>suministro</a:t>
            </a:r>
            <a:r>
              <a:rPr lang="es-ES" spc="2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doméstico</a:t>
            </a:r>
            <a:r>
              <a:rPr lang="es-ES" spc="2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del</a:t>
            </a:r>
            <a:r>
              <a:rPr lang="es-ES" spc="285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laboratorio</a:t>
            </a:r>
            <a:endParaRPr lang="es-ES" dirty="0" smtClean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2200"/>
              </a:lnSpc>
              <a:spcBef>
                <a:spcPts val="580"/>
              </a:spcBef>
              <a:buClr>
                <a:srgbClr val="1A3360"/>
              </a:buClr>
              <a:buSzPct val="143750"/>
              <a:buChar char="-"/>
              <a:tabLst>
                <a:tab pos="442595" algn="l"/>
                <a:tab pos="443230" algn="l"/>
              </a:tabLst>
            </a:pPr>
            <a:r>
              <a:rPr lang="es-ES" dirty="0" smtClean="0">
                <a:latin typeface="Arial Unicode MS"/>
                <a:cs typeface="Arial Unicode MS"/>
              </a:rPr>
              <a:t>los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armónicos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elegidos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pueden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colocarse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sobre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frecuencia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red</a:t>
            </a:r>
            <a:endParaRPr lang="es-ES" dirty="0" smtClean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2200"/>
              </a:lnSpc>
              <a:spcBef>
                <a:spcPts val="570"/>
              </a:spcBef>
              <a:buClr>
                <a:srgbClr val="1A3360"/>
              </a:buClr>
              <a:buSzPct val="164285"/>
              <a:buChar char="-"/>
              <a:tabLst>
                <a:tab pos="442595" algn="l"/>
                <a:tab pos="443230" algn="l"/>
              </a:tabLst>
            </a:pPr>
            <a:r>
              <a:rPr lang="es-ES" dirty="0" smtClean="0">
                <a:latin typeface="Arial Unicode MS"/>
                <a:cs typeface="Arial Unicode MS"/>
              </a:rPr>
              <a:t>todas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las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pruebas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son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repetibles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con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precisión</a:t>
            </a:r>
            <a:endParaRPr lang="es-ES" dirty="0" smtClean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2200"/>
              </a:lnSpc>
              <a:spcBef>
                <a:spcPts val="570"/>
              </a:spcBef>
              <a:buClr>
                <a:srgbClr val="1A3360"/>
              </a:buClr>
              <a:buSzPct val="121052"/>
              <a:buChar char="-"/>
              <a:tabLst>
                <a:tab pos="442595" algn="l"/>
                <a:tab pos="443230" algn="l"/>
              </a:tabLst>
            </a:pP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relé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protección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bajo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prueba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no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sobrecarga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sistema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potencia</a:t>
            </a:r>
            <a:endParaRPr lang="es-ES" dirty="0" smtClean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2200"/>
              </a:lnSpc>
              <a:spcBef>
                <a:spcPts val="565"/>
              </a:spcBef>
              <a:buClr>
                <a:srgbClr val="1A3360"/>
              </a:buClr>
              <a:buSzPct val="153333"/>
              <a:buChar char="-"/>
              <a:tabLst>
                <a:tab pos="442595" algn="l"/>
                <a:tab pos="443230" algn="l"/>
              </a:tabLst>
            </a:pP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pueden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generar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señales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ancho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banda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amplio</a:t>
            </a:r>
            <a:endParaRPr lang="es-ES" dirty="0" smtClean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2200"/>
              </a:lnSpc>
              <a:spcBef>
                <a:spcPts val="565"/>
              </a:spcBef>
              <a:buClr>
                <a:srgbClr val="1A3360"/>
              </a:buClr>
              <a:buSzPct val="127777"/>
              <a:buChar char="-"/>
              <a:tabLst>
                <a:tab pos="442595" algn="l"/>
                <a:tab pos="443230" algn="l"/>
              </a:tabLst>
            </a:pP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puede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reproducir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una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amplia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gama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frecuencias</a:t>
            </a:r>
            <a:endParaRPr lang="es-ES" dirty="0" smtClean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2200"/>
              </a:lnSpc>
              <a:spcBef>
                <a:spcPts val="565"/>
              </a:spcBef>
              <a:buClr>
                <a:srgbClr val="1A3360"/>
              </a:buClr>
              <a:buSzPct val="127777"/>
              <a:buChar char="-"/>
              <a:tabLst>
                <a:tab pos="442595" algn="l"/>
                <a:tab pos="443230" algn="l"/>
              </a:tabLst>
            </a:pPr>
            <a:r>
              <a:rPr lang="es-ES" dirty="0" smtClean="0">
                <a:latin typeface="Arial Unicode MS"/>
                <a:cs typeface="Arial Unicode MS"/>
              </a:rPr>
              <a:t>reproduce</a:t>
            </a:r>
            <a:r>
              <a:rPr lang="es-ES" spc="15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corrientes</a:t>
            </a:r>
            <a:r>
              <a:rPr lang="es-ES" spc="15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5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falla</a:t>
            </a:r>
            <a:r>
              <a:rPr lang="es-ES" spc="15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cuya</a:t>
            </a:r>
            <a:r>
              <a:rPr lang="es-ES" spc="15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amplitud</a:t>
            </a:r>
            <a:r>
              <a:rPr lang="es-ES" spc="15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máxima</a:t>
            </a:r>
            <a:r>
              <a:rPr lang="es-ES" spc="1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cambia</a:t>
            </a:r>
            <a:r>
              <a:rPr lang="es-ES" spc="15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con</a:t>
            </a:r>
            <a:r>
              <a:rPr lang="es-ES" spc="15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150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tiempo</a:t>
            </a:r>
            <a:endParaRPr lang="es-ES" dirty="0" smtClean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2200"/>
              </a:lnSpc>
              <a:spcBef>
                <a:spcPts val="570"/>
              </a:spcBef>
              <a:buClr>
                <a:srgbClr val="1A3360"/>
              </a:buClr>
              <a:buSzPct val="135294"/>
              <a:buChar char="-"/>
              <a:tabLst>
                <a:tab pos="442595" algn="l"/>
                <a:tab pos="443230" algn="l"/>
              </a:tabLst>
            </a:pPr>
            <a:r>
              <a:rPr lang="es-ES" spc="-55" dirty="0" smtClean="0">
                <a:latin typeface="Arial Unicode MS"/>
                <a:cs typeface="Arial Unicode MS"/>
              </a:rPr>
              <a:t>Se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pueden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incluir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modelos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transductor</a:t>
            </a:r>
            <a:endParaRPr lang="es-ES" dirty="0" smtClean="0">
              <a:latin typeface="Arial Unicode MS"/>
              <a:cs typeface="Arial Unicode MS"/>
            </a:endParaRPr>
          </a:p>
          <a:p>
            <a:pPr marL="442595" marR="584200" indent="-215900" algn="just">
              <a:lnSpc>
                <a:spcPts val="2200"/>
              </a:lnSpc>
              <a:spcBef>
                <a:spcPts val="165"/>
              </a:spcBef>
              <a:buClr>
                <a:srgbClr val="1A3360"/>
              </a:buClr>
              <a:buSzPct val="135294"/>
              <a:buChar char="-"/>
              <a:tabLst>
                <a:tab pos="442595" algn="l"/>
                <a:tab pos="443230" algn="l"/>
              </a:tabLst>
            </a:pPr>
            <a:r>
              <a:rPr lang="es-ES" dirty="0" smtClean="0">
                <a:latin typeface="Arial Unicode MS"/>
                <a:cs typeface="Arial Unicode MS"/>
              </a:rPr>
              <a:t>dos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estos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dispositivos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pueden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unir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para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modelar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spc="50" dirty="0" smtClean="0">
                <a:latin typeface="Arial Unicode MS"/>
                <a:cs typeface="Arial Unicode MS"/>
              </a:rPr>
              <a:t>un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sistema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con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dos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puntos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de </a:t>
            </a:r>
            <a:r>
              <a:rPr lang="es-ES" spc="-10" dirty="0" smtClean="0">
                <a:latin typeface="Arial Unicode MS"/>
                <a:cs typeface="Arial Unicode MS"/>
              </a:rPr>
              <a:t>retransmisión</a:t>
            </a:r>
            <a:endParaRPr lang="es-ES" dirty="0" smtClean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2200"/>
              </a:lnSpc>
              <a:spcBef>
                <a:spcPts val="420"/>
              </a:spcBef>
              <a:buClr>
                <a:srgbClr val="1A3360"/>
              </a:buClr>
              <a:buSzPct val="164285"/>
              <a:buChar char="-"/>
              <a:tabLst>
                <a:tab pos="442595" algn="l"/>
                <a:tab pos="443230" algn="l"/>
              </a:tabLst>
            </a:pP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uso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amplificadores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corriente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acoplamiento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directo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permite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constantes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tiempo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cualquier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longitud</a:t>
            </a:r>
            <a:endParaRPr lang="es-ES" dirty="0" smtClean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2200"/>
              </a:lnSpc>
              <a:spcBef>
                <a:spcPts val="560"/>
              </a:spcBef>
              <a:buClr>
                <a:srgbClr val="1A3360"/>
              </a:buClr>
              <a:buSzPct val="115000"/>
              <a:buChar char="-"/>
              <a:tabLst>
                <a:tab pos="442595" algn="l"/>
                <a:tab pos="443230" algn="l"/>
              </a:tabLst>
            </a:pPr>
            <a:r>
              <a:rPr lang="es-ES" dirty="0" smtClean="0">
                <a:latin typeface="Arial Unicode MS"/>
                <a:cs typeface="Arial Unicode MS"/>
              </a:rPr>
              <a:t>capaz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simular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cambios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lentos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del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sistema</a:t>
            </a:r>
            <a:endParaRPr lang="es-ES" dirty="0" smtClean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2200"/>
              </a:lnSpc>
              <a:spcBef>
                <a:spcPts val="570"/>
              </a:spcBef>
              <a:buClr>
                <a:srgbClr val="1A3360"/>
              </a:buClr>
              <a:buSzPct val="135294"/>
              <a:buChar char="-"/>
              <a:tabLst>
                <a:tab pos="442595" algn="l"/>
                <a:tab pos="443230" algn="l"/>
              </a:tabLst>
            </a:pPr>
            <a:r>
              <a:rPr lang="es-ES" dirty="0" smtClean="0">
                <a:latin typeface="Arial Unicode MS"/>
                <a:cs typeface="Arial Unicode MS"/>
              </a:rPr>
              <a:t>las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pruebas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automáticas</a:t>
            </a:r>
            <a:r>
              <a:rPr lang="es-ES" spc="15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eliminan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15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probabilidad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5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errores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5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medición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150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configuración</a:t>
            </a:r>
          </a:p>
          <a:p>
            <a:pPr marL="443230" indent="-215900" algn="just">
              <a:lnSpc>
                <a:spcPts val="2200"/>
              </a:lnSpc>
              <a:spcBef>
                <a:spcPts val="570"/>
              </a:spcBef>
              <a:buClr>
                <a:srgbClr val="1A3360"/>
              </a:buClr>
              <a:buSzPct val="135294"/>
              <a:buChar char="-"/>
              <a:tabLst>
                <a:tab pos="442595" algn="l"/>
                <a:tab pos="443230" algn="l"/>
              </a:tabLst>
            </a:pPr>
            <a:endParaRPr lang="es-ES" spc="-10" dirty="0" smtClean="0">
              <a:latin typeface="Arial Unicode MS"/>
              <a:cs typeface="Arial Unicode MS"/>
            </a:endParaRPr>
          </a:p>
          <a:p>
            <a:pPr marL="12700" algn="just">
              <a:lnSpc>
                <a:spcPts val="2200"/>
              </a:lnSpc>
              <a:spcBef>
                <a:spcPts val="100"/>
              </a:spcBef>
            </a:pPr>
            <a:r>
              <a:rPr lang="es-ES" spc="-30" dirty="0" smtClean="0">
                <a:latin typeface="Arial Unicode MS"/>
                <a:cs typeface="Arial Unicode MS"/>
              </a:rPr>
              <a:t>El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simulador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también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utiliza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para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las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pruebas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producción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relés,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las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que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aplican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mayoría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los</a:t>
            </a:r>
            <a:endParaRPr lang="es-ES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2200"/>
              </a:lnSpc>
            </a:pPr>
            <a:r>
              <a:rPr lang="es-ES" dirty="0" smtClean="0">
                <a:latin typeface="Arial Unicode MS"/>
                <a:cs typeface="Arial Unicode MS"/>
              </a:rPr>
              <a:t>beneficios</a:t>
            </a:r>
            <a:r>
              <a:rPr lang="es-ES" spc="1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mencionados</a:t>
            </a:r>
            <a:r>
              <a:rPr lang="es-ES" spc="1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anteriormente.</a:t>
            </a:r>
            <a:r>
              <a:rPr lang="es-ES" spc="1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Como</a:t>
            </a:r>
            <a:r>
              <a:rPr lang="es-ES" spc="1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las</a:t>
            </a:r>
            <a:r>
              <a:rPr lang="es-ES" spc="1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pruebas</a:t>
            </a:r>
            <a:r>
              <a:rPr lang="es-ES" spc="1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1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mediciones</a:t>
            </a:r>
            <a:r>
              <a:rPr lang="es-ES" spc="1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1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realizan</a:t>
            </a:r>
            <a:r>
              <a:rPr lang="es-ES" spc="1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automáticamente,</a:t>
            </a:r>
            <a:r>
              <a:rPr lang="es-ES" spc="1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170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calidad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las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pruebas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también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mejora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considerablemente.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Además,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situaciones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sospecha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mal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funcionamiento </a:t>
            </a:r>
            <a:r>
              <a:rPr lang="es-ES" dirty="0" smtClean="0">
                <a:latin typeface="Arial Unicode MS"/>
                <a:cs typeface="Arial Unicode MS"/>
              </a:rPr>
              <a:t>del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relé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bajo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condiciones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falla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conocidas,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simulador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puede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usar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para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replicar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sistema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energía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las</a:t>
            </a:r>
            <a:r>
              <a:rPr lang="es-ES" dirty="0" smtClean="0">
                <a:latin typeface="Arial Unicode MS"/>
                <a:cs typeface="Arial Unicode MS"/>
              </a:rPr>
              <a:t> condiciones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falla,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completar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una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investigación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exhaustiva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sobre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rendimiento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del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relé.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Finalmente,</a:t>
            </a:r>
            <a:r>
              <a:rPr lang="es-ES" spc="145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se</a:t>
            </a:r>
            <a:r>
              <a:rPr lang="es-ES" dirty="0" smtClean="0">
                <a:latin typeface="Arial Unicode MS"/>
                <a:cs typeface="Arial Unicode MS"/>
              </a:rPr>
              <a:t> pueden</a:t>
            </a:r>
            <a:r>
              <a:rPr lang="es-ES" spc="20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simular</a:t>
            </a:r>
            <a:r>
              <a:rPr lang="es-ES" spc="2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configuraciones</a:t>
            </a:r>
            <a:r>
              <a:rPr lang="es-ES" spc="2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20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protección</a:t>
            </a:r>
            <a:r>
              <a:rPr lang="es-ES" spc="2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complejas,</a:t>
            </a:r>
            <a:r>
              <a:rPr lang="es-ES" spc="210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usando</a:t>
            </a:r>
            <a:endParaRPr lang="es-ES" dirty="0" smtClean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2200"/>
              </a:lnSpc>
              <a:spcBef>
                <a:spcPts val="570"/>
              </a:spcBef>
              <a:buClr>
                <a:srgbClr val="1A3360"/>
              </a:buClr>
              <a:buSzPct val="135294"/>
              <a:buChar char="-"/>
              <a:tabLst>
                <a:tab pos="442595" algn="l"/>
                <a:tab pos="443230" algn="l"/>
              </a:tabLst>
            </a:pPr>
            <a:endParaRPr lang="es-ES" dirty="0" smtClean="0">
              <a:latin typeface="Arial Unicode MS"/>
              <a:cs typeface="Arial Unicode MS"/>
            </a:endParaRPr>
          </a:p>
          <a:p>
            <a:pPr marL="12700" marR="5080">
              <a:lnSpc>
                <a:spcPct val="180300"/>
              </a:lnSpc>
            </a:pPr>
            <a:endParaRPr sz="900"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object 41"/>
          <p:cNvSpPr txBox="1"/>
          <p:nvPr/>
        </p:nvSpPr>
        <p:spPr>
          <a:xfrm>
            <a:off x="342391" y="504220"/>
            <a:ext cx="12572999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dirty="0">
                <a:latin typeface="Arial Unicode MS"/>
                <a:cs typeface="Arial Unicode MS"/>
              </a:rPr>
              <a:t>tanto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relés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protección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destinados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al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uso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como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modelos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software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según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corresponda</a:t>
            </a:r>
            <a:r>
              <a:rPr dirty="0">
                <a:latin typeface="Arial Unicode MS"/>
                <a:cs typeface="Arial Unicode MS"/>
              </a:rPr>
              <a:t>.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spc="-25" dirty="0" smtClean="0">
                <a:latin typeface="Arial Unicode MS"/>
                <a:cs typeface="Arial Unicode MS"/>
              </a:rPr>
              <a:t>La</a:t>
            </a:r>
            <a:r>
              <a:rPr lang="es-ES" spc="-2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Figura</a:t>
            </a:r>
            <a:r>
              <a:rPr spc="105" dirty="0" smtClean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13(a)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presenta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una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sección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particular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sistema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potencia.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Figura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13(b)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muestra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las </a:t>
            </a:r>
            <a:r>
              <a:rPr dirty="0">
                <a:latin typeface="Arial Unicode MS"/>
                <a:cs typeface="Arial Unicode MS"/>
              </a:rPr>
              <a:t>formas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onda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voltajes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corrientes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trifásicos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primarios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spc="-20" dirty="0">
                <a:latin typeface="Arial Unicode MS"/>
                <a:cs typeface="Arial Unicode MS"/>
              </a:rPr>
              <a:t>VT1y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CT1para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condición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de </a:t>
            </a:r>
            <a:r>
              <a:rPr dirty="0">
                <a:latin typeface="Arial Unicode MS"/>
                <a:cs typeface="Arial Unicode MS"/>
              </a:rPr>
              <a:t>falla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indicada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Figura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13(a).</a:t>
            </a:r>
            <a:endParaRPr dirty="0">
              <a:latin typeface="Arial Unicode MS"/>
              <a:cs typeface="Arial Unicode MS"/>
            </a:endParaRPr>
          </a:p>
        </p:txBody>
      </p:sp>
      <p:grpSp>
        <p:nvGrpSpPr>
          <p:cNvPr id="73" name="Grupo 72"/>
          <p:cNvGrpSpPr/>
          <p:nvPr/>
        </p:nvGrpSpPr>
        <p:grpSpPr>
          <a:xfrm>
            <a:off x="393235" y="1366238"/>
            <a:ext cx="8610600" cy="6150234"/>
            <a:chOff x="4730496" y="1935227"/>
            <a:chExt cx="3957828" cy="4513707"/>
          </a:xfrm>
        </p:grpSpPr>
        <p:pic>
          <p:nvPicPr>
            <p:cNvPr id="2" name="object 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34370" y="2321051"/>
              <a:ext cx="137674" cy="140970"/>
            </a:xfrm>
            <a:prstGeom prst="rect">
              <a:avLst/>
            </a:prstGeom>
          </p:spPr>
        </p:pic>
        <p:grpSp>
          <p:nvGrpSpPr>
            <p:cNvPr id="3" name="object 3"/>
            <p:cNvGrpSpPr/>
            <p:nvPr/>
          </p:nvGrpSpPr>
          <p:grpSpPr>
            <a:xfrm>
              <a:off x="5871211" y="2100833"/>
              <a:ext cx="1876425" cy="2044700"/>
              <a:chOff x="3051810" y="2100833"/>
              <a:chExt cx="1876425" cy="2044700"/>
            </a:xfrm>
          </p:grpSpPr>
          <p:sp>
            <p:nvSpPr>
              <p:cNvPr id="4" name="object 4"/>
              <p:cNvSpPr/>
              <p:nvPr/>
            </p:nvSpPr>
            <p:spPr>
              <a:xfrm>
                <a:off x="3057906" y="2287523"/>
                <a:ext cx="1865630" cy="112395"/>
              </a:xfrm>
              <a:custGeom>
                <a:avLst/>
                <a:gdLst/>
                <a:ahLst/>
                <a:cxnLst/>
                <a:rect l="l" t="t" r="r" b="b"/>
                <a:pathLst>
                  <a:path w="1865629" h="112394">
                    <a:moveTo>
                      <a:pt x="145542" y="99060"/>
                    </a:moveTo>
                    <a:lnTo>
                      <a:pt x="0" y="99060"/>
                    </a:lnTo>
                    <a:lnTo>
                      <a:pt x="0" y="111252"/>
                    </a:lnTo>
                    <a:lnTo>
                      <a:pt x="145542" y="111252"/>
                    </a:lnTo>
                    <a:lnTo>
                      <a:pt x="145542" y="99060"/>
                    </a:lnTo>
                    <a:close/>
                  </a:path>
                  <a:path w="1865629" h="112394">
                    <a:moveTo>
                      <a:pt x="1678686" y="8382"/>
                    </a:moveTo>
                    <a:lnTo>
                      <a:pt x="1670304" y="0"/>
                    </a:lnTo>
                    <a:lnTo>
                      <a:pt x="1572768" y="97536"/>
                    </a:lnTo>
                    <a:lnTo>
                      <a:pt x="1574292" y="99060"/>
                    </a:lnTo>
                    <a:lnTo>
                      <a:pt x="244602" y="99060"/>
                    </a:lnTo>
                    <a:lnTo>
                      <a:pt x="244602" y="102120"/>
                    </a:lnTo>
                    <a:lnTo>
                      <a:pt x="147828" y="6096"/>
                    </a:lnTo>
                    <a:lnTo>
                      <a:pt x="138684" y="14478"/>
                    </a:lnTo>
                    <a:lnTo>
                      <a:pt x="236220" y="112014"/>
                    </a:lnTo>
                    <a:lnTo>
                      <a:pt x="244602" y="103632"/>
                    </a:lnTo>
                    <a:lnTo>
                      <a:pt x="244602" y="111252"/>
                    </a:lnTo>
                    <a:lnTo>
                      <a:pt x="1584198" y="111252"/>
                    </a:lnTo>
                    <a:lnTo>
                      <a:pt x="1584198" y="102870"/>
                    </a:lnTo>
                    <a:lnTo>
                      <a:pt x="1678686" y="8382"/>
                    </a:lnTo>
                    <a:close/>
                  </a:path>
                  <a:path w="1865629" h="112394">
                    <a:moveTo>
                      <a:pt x="1865363" y="99060"/>
                    </a:moveTo>
                    <a:lnTo>
                      <a:pt x="1678686" y="99060"/>
                    </a:lnTo>
                    <a:lnTo>
                      <a:pt x="1678686" y="111252"/>
                    </a:lnTo>
                    <a:lnTo>
                      <a:pt x="1865363" y="111252"/>
                    </a:lnTo>
                    <a:lnTo>
                      <a:pt x="1865363" y="99060"/>
                    </a:lnTo>
                    <a:close/>
                  </a:path>
                </a:pathLst>
              </a:custGeom>
              <a:solidFill>
                <a:srgbClr val="4A7EB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" name="object 5"/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3390787" y="2385059"/>
                <a:ext cx="138398" cy="503682"/>
              </a:xfrm>
              <a:prstGeom prst="rect">
                <a:avLst/>
              </a:prstGeom>
            </p:spPr>
          </p:pic>
          <p:pic>
            <p:nvPicPr>
              <p:cNvPr id="6" name="object 6"/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4441602" y="2385059"/>
                <a:ext cx="138596" cy="503682"/>
              </a:xfrm>
              <a:prstGeom prst="rect">
                <a:avLst/>
              </a:prstGeom>
            </p:spPr>
          </p:pic>
          <p:pic>
            <p:nvPicPr>
              <p:cNvPr id="7" name="object 7"/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3556364" y="2321051"/>
                <a:ext cx="137790" cy="140970"/>
              </a:xfrm>
              <a:prstGeom prst="rect">
                <a:avLst/>
              </a:prstGeom>
            </p:spPr>
          </p:pic>
          <p:pic>
            <p:nvPicPr>
              <p:cNvPr id="8" name="object 8"/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3685032" y="2392679"/>
                <a:ext cx="202271" cy="493014"/>
              </a:xfrm>
              <a:prstGeom prst="rect">
                <a:avLst/>
              </a:prstGeom>
            </p:spPr>
          </p:pic>
          <p:pic>
            <p:nvPicPr>
              <p:cNvPr id="9" name="object 9"/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4120896" y="2387345"/>
                <a:ext cx="202937" cy="491489"/>
              </a:xfrm>
              <a:prstGeom prst="rect">
                <a:avLst/>
              </a:prstGeom>
            </p:spPr>
          </p:pic>
          <p:sp>
            <p:nvSpPr>
              <p:cNvPr id="10" name="object 10"/>
              <p:cNvSpPr/>
              <p:nvPr/>
            </p:nvSpPr>
            <p:spPr>
              <a:xfrm>
                <a:off x="3051810" y="2100833"/>
                <a:ext cx="1876425" cy="2044700"/>
              </a:xfrm>
              <a:custGeom>
                <a:avLst/>
                <a:gdLst/>
                <a:ahLst/>
                <a:cxnLst/>
                <a:rect l="l" t="t" r="r" b="b"/>
                <a:pathLst>
                  <a:path w="1876425" h="2044700">
                    <a:moveTo>
                      <a:pt x="12179" y="0"/>
                    </a:moveTo>
                    <a:lnTo>
                      <a:pt x="0" y="0"/>
                    </a:lnTo>
                    <a:lnTo>
                      <a:pt x="0" y="2044446"/>
                    </a:lnTo>
                    <a:lnTo>
                      <a:pt x="12179" y="2044446"/>
                    </a:lnTo>
                    <a:lnTo>
                      <a:pt x="12179" y="0"/>
                    </a:lnTo>
                    <a:close/>
                  </a:path>
                  <a:path w="1876425" h="2044700">
                    <a:moveTo>
                      <a:pt x="1876031" y="0"/>
                    </a:moveTo>
                    <a:lnTo>
                      <a:pt x="1863852" y="0"/>
                    </a:lnTo>
                    <a:lnTo>
                      <a:pt x="1863852" y="1606296"/>
                    </a:lnTo>
                    <a:lnTo>
                      <a:pt x="1876031" y="1606296"/>
                    </a:lnTo>
                    <a:lnTo>
                      <a:pt x="1876031" y="0"/>
                    </a:lnTo>
                    <a:close/>
                  </a:path>
                </a:pathLst>
              </a:custGeom>
              <a:solidFill>
                <a:srgbClr val="4F81B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11" name="object 11"/>
            <p:cNvSpPr/>
            <p:nvPr/>
          </p:nvSpPr>
          <p:spPr>
            <a:xfrm>
              <a:off x="8159497" y="2326118"/>
              <a:ext cx="499109" cy="139700"/>
            </a:xfrm>
            <a:custGeom>
              <a:avLst/>
              <a:gdLst/>
              <a:ahLst/>
              <a:cxnLst/>
              <a:rect l="l" t="t" r="r" b="b"/>
              <a:pathLst>
                <a:path w="499110" h="139700">
                  <a:moveTo>
                    <a:pt x="499110" y="61226"/>
                  </a:moveTo>
                  <a:lnTo>
                    <a:pt x="498348" y="54368"/>
                  </a:lnTo>
                  <a:lnTo>
                    <a:pt x="487680" y="35179"/>
                  </a:lnTo>
                  <a:lnTo>
                    <a:pt x="487680" y="68846"/>
                  </a:lnTo>
                  <a:lnTo>
                    <a:pt x="486918" y="74942"/>
                  </a:lnTo>
                  <a:lnTo>
                    <a:pt x="468325" y="112141"/>
                  </a:lnTo>
                  <a:lnTo>
                    <a:pt x="433768" y="127101"/>
                  </a:lnTo>
                  <a:lnTo>
                    <a:pt x="397192" y="118656"/>
                  </a:lnTo>
                  <a:lnTo>
                    <a:pt x="372618" y="85610"/>
                  </a:lnTo>
                  <a:lnTo>
                    <a:pt x="371094" y="80276"/>
                  </a:lnTo>
                  <a:lnTo>
                    <a:pt x="369570" y="68084"/>
                  </a:lnTo>
                  <a:lnTo>
                    <a:pt x="370433" y="61226"/>
                  </a:lnTo>
                  <a:lnTo>
                    <a:pt x="371094" y="56654"/>
                  </a:lnTo>
                  <a:lnTo>
                    <a:pt x="394347" y="20726"/>
                  </a:lnTo>
                  <a:lnTo>
                    <a:pt x="431647" y="10172"/>
                  </a:lnTo>
                  <a:lnTo>
                    <a:pt x="467639" y="24396"/>
                  </a:lnTo>
                  <a:lnTo>
                    <a:pt x="486918" y="62750"/>
                  </a:lnTo>
                  <a:lnTo>
                    <a:pt x="487680" y="68846"/>
                  </a:lnTo>
                  <a:lnTo>
                    <a:pt x="487680" y="35179"/>
                  </a:lnTo>
                  <a:lnTo>
                    <a:pt x="478129" y="17983"/>
                  </a:lnTo>
                  <a:lnTo>
                    <a:pt x="464172" y="10172"/>
                  </a:lnTo>
                  <a:lnTo>
                    <a:pt x="445985" y="0"/>
                  </a:lnTo>
                  <a:lnTo>
                    <a:pt x="409994" y="215"/>
                  </a:lnTo>
                  <a:lnTo>
                    <a:pt x="378269" y="18402"/>
                  </a:lnTo>
                  <a:lnTo>
                    <a:pt x="358902" y="54368"/>
                  </a:lnTo>
                  <a:lnTo>
                    <a:pt x="358051" y="62750"/>
                  </a:lnTo>
                  <a:lnTo>
                    <a:pt x="222504" y="62750"/>
                  </a:lnTo>
                  <a:lnTo>
                    <a:pt x="222504" y="61226"/>
                  </a:lnTo>
                  <a:lnTo>
                    <a:pt x="220980" y="54368"/>
                  </a:lnTo>
                  <a:lnTo>
                    <a:pt x="210312" y="34137"/>
                  </a:lnTo>
                  <a:lnTo>
                    <a:pt x="210312" y="62750"/>
                  </a:lnTo>
                  <a:lnTo>
                    <a:pt x="210312" y="74942"/>
                  </a:lnTo>
                  <a:lnTo>
                    <a:pt x="191681" y="112166"/>
                  </a:lnTo>
                  <a:lnTo>
                    <a:pt x="157543" y="127088"/>
                  </a:lnTo>
                  <a:lnTo>
                    <a:pt x="121208" y="118605"/>
                  </a:lnTo>
                  <a:lnTo>
                    <a:pt x="120053" y="117106"/>
                  </a:lnTo>
                  <a:lnTo>
                    <a:pt x="129882" y="109029"/>
                  </a:lnTo>
                  <a:lnTo>
                    <a:pt x="142494" y="68084"/>
                  </a:lnTo>
                  <a:lnTo>
                    <a:pt x="140970" y="54368"/>
                  </a:lnTo>
                  <a:lnTo>
                    <a:pt x="130302" y="34798"/>
                  </a:lnTo>
                  <a:lnTo>
                    <a:pt x="130302" y="62750"/>
                  </a:lnTo>
                  <a:lnTo>
                    <a:pt x="130302" y="74942"/>
                  </a:lnTo>
                  <a:lnTo>
                    <a:pt x="113055" y="107937"/>
                  </a:lnTo>
                  <a:lnTo>
                    <a:pt x="102628" y="94284"/>
                  </a:lnTo>
                  <a:lnTo>
                    <a:pt x="102628" y="115938"/>
                  </a:lnTo>
                  <a:lnTo>
                    <a:pt x="76200" y="127190"/>
                  </a:lnTo>
                  <a:lnTo>
                    <a:pt x="39814" y="118414"/>
                  </a:lnTo>
                  <a:lnTo>
                    <a:pt x="14478" y="85610"/>
                  </a:lnTo>
                  <a:lnTo>
                    <a:pt x="12954" y="80276"/>
                  </a:lnTo>
                  <a:lnTo>
                    <a:pt x="12280" y="74942"/>
                  </a:lnTo>
                  <a:lnTo>
                    <a:pt x="12192" y="61988"/>
                  </a:lnTo>
                  <a:lnTo>
                    <a:pt x="12954" y="56654"/>
                  </a:lnTo>
                  <a:lnTo>
                    <a:pt x="36779" y="20701"/>
                  </a:lnTo>
                  <a:lnTo>
                    <a:pt x="74117" y="10020"/>
                  </a:lnTo>
                  <a:lnTo>
                    <a:pt x="101104" y="20624"/>
                  </a:lnTo>
                  <a:lnTo>
                    <a:pt x="83058" y="54368"/>
                  </a:lnTo>
                  <a:lnTo>
                    <a:pt x="81534" y="61988"/>
                  </a:lnTo>
                  <a:lnTo>
                    <a:pt x="81534" y="68846"/>
                  </a:lnTo>
                  <a:lnTo>
                    <a:pt x="82296" y="76466"/>
                  </a:lnTo>
                  <a:lnTo>
                    <a:pt x="83058" y="83324"/>
                  </a:lnTo>
                  <a:lnTo>
                    <a:pt x="84582" y="90182"/>
                  </a:lnTo>
                  <a:lnTo>
                    <a:pt x="102628" y="115938"/>
                  </a:lnTo>
                  <a:lnTo>
                    <a:pt x="102628" y="94284"/>
                  </a:lnTo>
                  <a:lnTo>
                    <a:pt x="96012" y="85610"/>
                  </a:lnTo>
                  <a:lnTo>
                    <a:pt x="94488" y="80276"/>
                  </a:lnTo>
                  <a:lnTo>
                    <a:pt x="93814" y="74942"/>
                  </a:lnTo>
                  <a:lnTo>
                    <a:pt x="93726" y="61988"/>
                  </a:lnTo>
                  <a:lnTo>
                    <a:pt x="95250" y="56654"/>
                  </a:lnTo>
                  <a:lnTo>
                    <a:pt x="112725" y="29032"/>
                  </a:lnTo>
                  <a:lnTo>
                    <a:pt x="130302" y="62750"/>
                  </a:lnTo>
                  <a:lnTo>
                    <a:pt x="130302" y="34798"/>
                  </a:lnTo>
                  <a:lnTo>
                    <a:pt x="121932" y="19443"/>
                  </a:lnTo>
                  <a:lnTo>
                    <a:pt x="155028" y="10033"/>
                  </a:lnTo>
                  <a:lnTo>
                    <a:pt x="190817" y="24371"/>
                  </a:lnTo>
                  <a:lnTo>
                    <a:pt x="210312" y="62750"/>
                  </a:lnTo>
                  <a:lnTo>
                    <a:pt x="210312" y="34137"/>
                  </a:lnTo>
                  <a:lnTo>
                    <a:pt x="201942" y="18249"/>
                  </a:lnTo>
                  <a:lnTo>
                    <a:pt x="187528" y="10033"/>
                  </a:lnTo>
                  <a:lnTo>
                    <a:pt x="170243" y="165"/>
                  </a:lnTo>
                  <a:lnTo>
                    <a:pt x="134264" y="127"/>
                  </a:lnTo>
                  <a:lnTo>
                    <a:pt x="111810" y="12865"/>
                  </a:lnTo>
                  <a:lnTo>
                    <a:pt x="106781" y="10020"/>
                  </a:lnTo>
                  <a:lnTo>
                    <a:pt x="89154" y="88"/>
                  </a:lnTo>
                  <a:lnTo>
                    <a:pt x="52984" y="114"/>
                  </a:lnTo>
                  <a:lnTo>
                    <a:pt x="21005" y="18211"/>
                  </a:lnTo>
                  <a:lnTo>
                    <a:pt x="1524" y="54368"/>
                  </a:lnTo>
                  <a:lnTo>
                    <a:pt x="0" y="61988"/>
                  </a:lnTo>
                  <a:lnTo>
                    <a:pt x="0" y="76466"/>
                  </a:lnTo>
                  <a:lnTo>
                    <a:pt x="3048" y="90182"/>
                  </a:lnTo>
                  <a:lnTo>
                    <a:pt x="27838" y="125336"/>
                  </a:lnTo>
                  <a:lnTo>
                    <a:pt x="63373" y="139179"/>
                  </a:lnTo>
                  <a:lnTo>
                    <a:pt x="100457" y="133235"/>
                  </a:lnTo>
                  <a:lnTo>
                    <a:pt x="107797" y="127190"/>
                  </a:lnTo>
                  <a:lnTo>
                    <a:pt x="109791" y="125552"/>
                  </a:lnTo>
                  <a:lnTo>
                    <a:pt x="144513" y="139128"/>
                  </a:lnTo>
                  <a:lnTo>
                    <a:pt x="181305" y="133184"/>
                  </a:lnTo>
                  <a:lnTo>
                    <a:pt x="188633" y="127088"/>
                  </a:lnTo>
                  <a:lnTo>
                    <a:pt x="210375" y="108991"/>
                  </a:lnTo>
                  <a:lnTo>
                    <a:pt x="220459" y="74942"/>
                  </a:lnTo>
                  <a:lnTo>
                    <a:pt x="357987" y="74942"/>
                  </a:lnTo>
                  <a:lnTo>
                    <a:pt x="385406" y="125336"/>
                  </a:lnTo>
                  <a:lnTo>
                    <a:pt x="420763" y="139077"/>
                  </a:lnTo>
                  <a:lnTo>
                    <a:pt x="457796" y="133045"/>
                  </a:lnTo>
                  <a:lnTo>
                    <a:pt x="464997" y="127101"/>
                  </a:lnTo>
                  <a:lnTo>
                    <a:pt x="487070" y="108851"/>
                  </a:lnTo>
                  <a:lnTo>
                    <a:pt x="499110" y="68084"/>
                  </a:lnTo>
                  <a:lnTo>
                    <a:pt x="499110" y="61226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711440" y="2293619"/>
              <a:ext cx="445770" cy="107950"/>
            </a:xfrm>
            <a:custGeom>
              <a:avLst/>
              <a:gdLst/>
              <a:ahLst/>
              <a:cxnLst/>
              <a:rect l="l" t="t" r="r" b="b"/>
              <a:pathLst>
                <a:path w="445770" h="107950">
                  <a:moveTo>
                    <a:pt x="186690" y="95250"/>
                  </a:moveTo>
                  <a:lnTo>
                    <a:pt x="0" y="95250"/>
                  </a:lnTo>
                  <a:lnTo>
                    <a:pt x="0" y="107442"/>
                  </a:lnTo>
                  <a:lnTo>
                    <a:pt x="186690" y="107442"/>
                  </a:lnTo>
                  <a:lnTo>
                    <a:pt x="186690" y="95250"/>
                  </a:lnTo>
                  <a:close/>
                </a:path>
                <a:path w="445770" h="107950">
                  <a:moveTo>
                    <a:pt x="445757" y="95250"/>
                  </a:moveTo>
                  <a:lnTo>
                    <a:pt x="303263" y="95250"/>
                  </a:lnTo>
                  <a:lnTo>
                    <a:pt x="207264" y="0"/>
                  </a:lnTo>
                  <a:lnTo>
                    <a:pt x="198882" y="8382"/>
                  </a:lnTo>
                  <a:lnTo>
                    <a:pt x="296418" y="105918"/>
                  </a:lnTo>
                  <a:lnTo>
                    <a:pt x="299466" y="102603"/>
                  </a:lnTo>
                  <a:lnTo>
                    <a:pt x="299466" y="107442"/>
                  </a:lnTo>
                  <a:lnTo>
                    <a:pt x="445757" y="107442"/>
                  </a:lnTo>
                  <a:lnTo>
                    <a:pt x="445757" y="9525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189215" y="3270098"/>
              <a:ext cx="499109" cy="139065"/>
            </a:xfrm>
            <a:custGeom>
              <a:avLst/>
              <a:gdLst/>
              <a:ahLst/>
              <a:cxnLst/>
              <a:rect l="l" t="t" r="r" b="b"/>
              <a:pathLst>
                <a:path w="499110" h="139064">
                  <a:moveTo>
                    <a:pt x="499110" y="60604"/>
                  </a:moveTo>
                  <a:lnTo>
                    <a:pt x="497586" y="53746"/>
                  </a:lnTo>
                  <a:lnTo>
                    <a:pt x="486918" y="34175"/>
                  </a:lnTo>
                  <a:lnTo>
                    <a:pt x="486918" y="62890"/>
                  </a:lnTo>
                  <a:lnTo>
                    <a:pt x="486918" y="75082"/>
                  </a:lnTo>
                  <a:lnTo>
                    <a:pt x="467715" y="111912"/>
                  </a:lnTo>
                  <a:lnTo>
                    <a:pt x="433641" y="126695"/>
                  </a:lnTo>
                  <a:lnTo>
                    <a:pt x="397446" y="118351"/>
                  </a:lnTo>
                  <a:lnTo>
                    <a:pt x="371856" y="85750"/>
                  </a:lnTo>
                  <a:lnTo>
                    <a:pt x="370332" y="79654"/>
                  </a:lnTo>
                  <a:lnTo>
                    <a:pt x="369671" y="75082"/>
                  </a:lnTo>
                  <a:lnTo>
                    <a:pt x="369760" y="60604"/>
                  </a:lnTo>
                  <a:lnTo>
                    <a:pt x="370332" y="56032"/>
                  </a:lnTo>
                  <a:lnTo>
                    <a:pt x="394741" y="20320"/>
                  </a:lnTo>
                  <a:lnTo>
                    <a:pt x="431838" y="10210"/>
                  </a:lnTo>
                  <a:lnTo>
                    <a:pt x="467321" y="24726"/>
                  </a:lnTo>
                  <a:lnTo>
                    <a:pt x="486918" y="62890"/>
                  </a:lnTo>
                  <a:lnTo>
                    <a:pt x="486918" y="34175"/>
                  </a:lnTo>
                  <a:lnTo>
                    <a:pt x="478129" y="18034"/>
                  </a:lnTo>
                  <a:lnTo>
                    <a:pt x="464032" y="10210"/>
                  </a:lnTo>
                  <a:lnTo>
                    <a:pt x="446036" y="228"/>
                  </a:lnTo>
                  <a:lnTo>
                    <a:pt x="409803" y="368"/>
                  </a:lnTo>
                  <a:lnTo>
                    <a:pt x="377913" y="18465"/>
                  </a:lnTo>
                  <a:lnTo>
                    <a:pt x="358902" y="54508"/>
                  </a:lnTo>
                  <a:lnTo>
                    <a:pt x="357378" y="61366"/>
                  </a:lnTo>
                  <a:lnTo>
                    <a:pt x="357378" y="62128"/>
                  </a:lnTo>
                  <a:lnTo>
                    <a:pt x="222656" y="62128"/>
                  </a:lnTo>
                  <a:lnTo>
                    <a:pt x="222504" y="60604"/>
                  </a:lnTo>
                  <a:lnTo>
                    <a:pt x="221742" y="53746"/>
                  </a:lnTo>
                  <a:lnTo>
                    <a:pt x="211074" y="34594"/>
                  </a:lnTo>
                  <a:lnTo>
                    <a:pt x="211074" y="62890"/>
                  </a:lnTo>
                  <a:lnTo>
                    <a:pt x="211074" y="68986"/>
                  </a:lnTo>
                  <a:lnTo>
                    <a:pt x="210312" y="75082"/>
                  </a:lnTo>
                  <a:lnTo>
                    <a:pt x="191922" y="111836"/>
                  </a:lnTo>
                  <a:lnTo>
                    <a:pt x="157581" y="126593"/>
                  </a:lnTo>
                  <a:lnTo>
                    <a:pt x="121031" y="118275"/>
                  </a:lnTo>
                  <a:lnTo>
                    <a:pt x="119900" y="116827"/>
                  </a:lnTo>
                  <a:lnTo>
                    <a:pt x="129159" y="109334"/>
                  </a:lnTo>
                  <a:lnTo>
                    <a:pt x="142494" y="68224"/>
                  </a:lnTo>
                  <a:lnTo>
                    <a:pt x="141732" y="60604"/>
                  </a:lnTo>
                  <a:lnTo>
                    <a:pt x="140970" y="53746"/>
                  </a:lnTo>
                  <a:lnTo>
                    <a:pt x="130302" y="35064"/>
                  </a:lnTo>
                  <a:lnTo>
                    <a:pt x="130302" y="68986"/>
                  </a:lnTo>
                  <a:lnTo>
                    <a:pt x="129540" y="75082"/>
                  </a:lnTo>
                  <a:lnTo>
                    <a:pt x="112928" y="107759"/>
                  </a:lnTo>
                  <a:lnTo>
                    <a:pt x="102527" y="94234"/>
                  </a:lnTo>
                  <a:lnTo>
                    <a:pt x="102527" y="115366"/>
                  </a:lnTo>
                  <a:lnTo>
                    <a:pt x="76504" y="126568"/>
                  </a:lnTo>
                  <a:lnTo>
                    <a:pt x="40055" y="118300"/>
                  </a:lnTo>
                  <a:lnTo>
                    <a:pt x="15240" y="85750"/>
                  </a:lnTo>
                  <a:lnTo>
                    <a:pt x="13716" y="79654"/>
                  </a:lnTo>
                  <a:lnTo>
                    <a:pt x="12954" y="74320"/>
                  </a:lnTo>
                  <a:lnTo>
                    <a:pt x="12192" y="68224"/>
                  </a:lnTo>
                  <a:lnTo>
                    <a:pt x="13716" y="56032"/>
                  </a:lnTo>
                  <a:lnTo>
                    <a:pt x="37515" y="20510"/>
                  </a:lnTo>
                  <a:lnTo>
                    <a:pt x="74676" y="10261"/>
                  </a:lnTo>
                  <a:lnTo>
                    <a:pt x="100812" y="20802"/>
                  </a:lnTo>
                  <a:lnTo>
                    <a:pt x="82296" y="54508"/>
                  </a:lnTo>
                  <a:lnTo>
                    <a:pt x="81610" y="60604"/>
                  </a:lnTo>
                  <a:lnTo>
                    <a:pt x="81534" y="75844"/>
                  </a:lnTo>
                  <a:lnTo>
                    <a:pt x="84582" y="89560"/>
                  </a:lnTo>
                  <a:lnTo>
                    <a:pt x="102527" y="115366"/>
                  </a:lnTo>
                  <a:lnTo>
                    <a:pt x="102527" y="94234"/>
                  </a:lnTo>
                  <a:lnTo>
                    <a:pt x="96012" y="85750"/>
                  </a:lnTo>
                  <a:lnTo>
                    <a:pt x="94488" y="79654"/>
                  </a:lnTo>
                  <a:lnTo>
                    <a:pt x="93827" y="75082"/>
                  </a:lnTo>
                  <a:lnTo>
                    <a:pt x="93916" y="60604"/>
                  </a:lnTo>
                  <a:lnTo>
                    <a:pt x="94488" y="56032"/>
                  </a:lnTo>
                  <a:lnTo>
                    <a:pt x="112572" y="29159"/>
                  </a:lnTo>
                  <a:lnTo>
                    <a:pt x="129540" y="62890"/>
                  </a:lnTo>
                  <a:lnTo>
                    <a:pt x="130302" y="68986"/>
                  </a:lnTo>
                  <a:lnTo>
                    <a:pt x="130302" y="35064"/>
                  </a:lnTo>
                  <a:lnTo>
                    <a:pt x="121500" y="19646"/>
                  </a:lnTo>
                  <a:lnTo>
                    <a:pt x="155397" y="10172"/>
                  </a:lnTo>
                  <a:lnTo>
                    <a:pt x="191071" y="24485"/>
                  </a:lnTo>
                  <a:lnTo>
                    <a:pt x="211074" y="62890"/>
                  </a:lnTo>
                  <a:lnTo>
                    <a:pt x="211074" y="34594"/>
                  </a:lnTo>
                  <a:lnTo>
                    <a:pt x="201815" y="17957"/>
                  </a:lnTo>
                  <a:lnTo>
                    <a:pt x="187845" y="10172"/>
                  </a:lnTo>
                  <a:lnTo>
                    <a:pt x="169875" y="165"/>
                  </a:lnTo>
                  <a:lnTo>
                    <a:pt x="133946" y="355"/>
                  </a:lnTo>
                  <a:lnTo>
                    <a:pt x="111785" y="12966"/>
                  </a:lnTo>
                  <a:lnTo>
                    <a:pt x="106857" y="10261"/>
                  </a:lnTo>
                  <a:lnTo>
                    <a:pt x="88061" y="0"/>
                  </a:lnTo>
                  <a:lnTo>
                    <a:pt x="52120" y="495"/>
                  </a:lnTo>
                  <a:lnTo>
                    <a:pt x="20599" y="18796"/>
                  </a:lnTo>
                  <a:lnTo>
                    <a:pt x="1524" y="54508"/>
                  </a:lnTo>
                  <a:lnTo>
                    <a:pt x="762" y="61366"/>
                  </a:lnTo>
                  <a:lnTo>
                    <a:pt x="0" y="68986"/>
                  </a:lnTo>
                  <a:lnTo>
                    <a:pt x="1524" y="82702"/>
                  </a:lnTo>
                  <a:lnTo>
                    <a:pt x="3810" y="89560"/>
                  </a:lnTo>
                  <a:lnTo>
                    <a:pt x="27952" y="124523"/>
                  </a:lnTo>
                  <a:lnTo>
                    <a:pt x="62890" y="138684"/>
                  </a:lnTo>
                  <a:lnTo>
                    <a:pt x="99631" y="133210"/>
                  </a:lnTo>
                  <a:lnTo>
                    <a:pt x="107848" y="126568"/>
                  </a:lnTo>
                  <a:lnTo>
                    <a:pt x="109855" y="124942"/>
                  </a:lnTo>
                  <a:lnTo>
                    <a:pt x="144157" y="138595"/>
                  </a:lnTo>
                  <a:lnTo>
                    <a:pt x="181076" y="133019"/>
                  </a:lnTo>
                  <a:lnTo>
                    <a:pt x="188976" y="126593"/>
                  </a:lnTo>
                  <a:lnTo>
                    <a:pt x="210502" y="109118"/>
                  </a:lnTo>
                  <a:lnTo>
                    <a:pt x="221361" y="74320"/>
                  </a:lnTo>
                  <a:lnTo>
                    <a:pt x="357378" y="74320"/>
                  </a:lnTo>
                  <a:lnTo>
                    <a:pt x="357378" y="75844"/>
                  </a:lnTo>
                  <a:lnTo>
                    <a:pt x="360426" y="89560"/>
                  </a:lnTo>
                  <a:lnTo>
                    <a:pt x="384835" y="124536"/>
                  </a:lnTo>
                  <a:lnTo>
                    <a:pt x="420077" y="138607"/>
                  </a:lnTo>
                  <a:lnTo>
                    <a:pt x="456996" y="133057"/>
                  </a:lnTo>
                  <a:lnTo>
                    <a:pt x="464820" y="126695"/>
                  </a:lnTo>
                  <a:lnTo>
                    <a:pt x="486397" y="109169"/>
                  </a:lnTo>
                  <a:lnTo>
                    <a:pt x="499110" y="68224"/>
                  </a:lnTo>
                  <a:lnTo>
                    <a:pt x="499110" y="60604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741158" y="3237737"/>
              <a:ext cx="445770" cy="106680"/>
            </a:xfrm>
            <a:custGeom>
              <a:avLst/>
              <a:gdLst/>
              <a:ahLst/>
              <a:cxnLst/>
              <a:rect l="l" t="t" r="r" b="b"/>
              <a:pathLst>
                <a:path w="445770" h="106679">
                  <a:moveTo>
                    <a:pt x="185928" y="94488"/>
                  </a:moveTo>
                  <a:lnTo>
                    <a:pt x="0" y="94488"/>
                  </a:lnTo>
                  <a:lnTo>
                    <a:pt x="0" y="106680"/>
                  </a:lnTo>
                  <a:lnTo>
                    <a:pt x="185928" y="106680"/>
                  </a:lnTo>
                  <a:lnTo>
                    <a:pt x="185928" y="94488"/>
                  </a:lnTo>
                  <a:close/>
                </a:path>
                <a:path w="445770" h="106679">
                  <a:moveTo>
                    <a:pt x="445770" y="94488"/>
                  </a:moveTo>
                  <a:lnTo>
                    <a:pt x="301752" y="94488"/>
                  </a:lnTo>
                  <a:lnTo>
                    <a:pt x="207264" y="0"/>
                  </a:lnTo>
                  <a:lnTo>
                    <a:pt x="198120" y="8382"/>
                  </a:lnTo>
                  <a:lnTo>
                    <a:pt x="295656" y="105918"/>
                  </a:lnTo>
                  <a:lnTo>
                    <a:pt x="300228" y="100939"/>
                  </a:lnTo>
                  <a:lnTo>
                    <a:pt x="300228" y="106680"/>
                  </a:lnTo>
                  <a:lnTo>
                    <a:pt x="445770" y="106680"/>
                  </a:lnTo>
                  <a:lnTo>
                    <a:pt x="445770" y="94488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933189" y="2326220"/>
              <a:ext cx="499109" cy="139700"/>
            </a:xfrm>
            <a:custGeom>
              <a:avLst/>
              <a:gdLst/>
              <a:ahLst/>
              <a:cxnLst/>
              <a:rect l="l" t="t" r="r" b="b"/>
              <a:pathLst>
                <a:path w="499110" h="139700">
                  <a:moveTo>
                    <a:pt x="499110" y="61887"/>
                  </a:moveTo>
                  <a:lnTo>
                    <a:pt x="497586" y="54267"/>
                  </a:lnTo>
                  <a:lnTo>
                    <a:pt x="486816" y="34251"/>
                  </a:lnTo>
                  <a:lnTo>
                    <a:pt x="486816" y="74841"/>
                  </a:lnTo>
                  <a:lnTo>
                    <a:pt x="486156" y="80175"/>
                  </a:lnTo>
                  <a:lnTo>
                    <a:pt x="484632" y="85509"/>
                  </a:lnTo>
                  <a:lnTo>
                    <a:pt x="459384" y="118440"/>
                  </a:lnTo>
                  <a:lnTo>
                    <a:pt x="422948" y="127038"/>
                  </a:lnTo>
                  <a:lnTo>
                    <a:pt x="396633" y="115697"/>
                  </a:lnTo>
                  <a:lnTo>
                    <a:pt x="414528" y="90081"/>
                  </a:lnTo>
                  <a:lnTo>
                    <a:pt x="416814" y="83223"/>
                  </a:lnTo>
                  <a:lnTo>
                    <a:pt x="417576" y="76365"/>
                  </a:lnTo>
                  <a:lnTo>
                    <a:pt x="418338" y="68745"/>
                  </a:lnTo>
                  <a:lnTo>
                    <a:pt x="417576" y="61887"/>
                  </a:lnTo>
                  <a:lnTo>
                    <a:pt x="416814" y="54267"/>
                  </a:lnTo>
                  <a:lnTo>
                    <a:pt x="406146" y="34645"/>
                  </a:lnTo>
                  <a:lnTo>
                    <a:pt x="406146" y="67983"/>
                  </a:lnTo>
                  <a:lnTo>
                    <a:pt x="404622" y="80175"/>
                  </a:lnTo>
                  <a:lnTo>
                    <a:pt x="403098" y="85509"/>
                  </a:lnTo>
                  <a:lnTo>
                    <a:pt x="386359" y="107886"/>
                  </a:lnTo>
                  <a:lnTo>
                    <a:pt x="379463" y="94322"/>
                  </a:lnTo>
                  <a:lnTo>
                    <a:pt x="379463" y="117094"/>
                  </a:lnTo>
                  <a:lnTo>
                    <a:pt x="378396" y="118529"/>
                  </a:lnTo>
                  <a:lnTo>
                    <a:pt x="341884" y="127000"/>
                  </a:lnTo>
                  <a:lnTo>
                    <a:pt x="307390" y="112052"/>
                  </a:lnTo>
                  <a:lnTo>
                    <a:pt x="288798" y="74841"/>
                  </a:lnTo>
                  <a:lnTo>
                    <a:pt x="288036" y="68745"/>
                  </a:lnTo>
                  <a:lnTo>
                    <a:pt x="288798" y="62649"/>
                  </a:lnTo>
                  <a:lnTo>
                    <a:pt x="308190" y="24206"/>
                  </a:lnTo>
                  <a:lnTo>
                    <a:pt x="343928" y="9931"/>
                  </a:lnTo>
                  <a:lnTo>
                    <a:pt x="377291" y="19443"/>
                  </a:lnTo>
                  <a:lnTo>
                    <a:pt x="358902" y="54267"/>
                  </a:lnTo>
                  <a:lnTo>
                    <a:pt x="357378" y="61125"/>
                  </a:lnTo>
                  <a:lnTo>
                    <a:pt x="357378" y="67983"/>
                  </a:lnTo>
                  <a:lnTo>
                    <a:pt x="369544" y="108877"/>
                  </a:lnTo>
                  <a:lnTo>
                    <a:pt x="379463" y="117094"/>
                  </a:lnTo>
                  <a:lnTo>
                    <a:pt x="379463" y="94322"/>
                  </a:lnTo>
                  <a:lnTo>
                    <a:pt x="369570" y="74841"/>
                  </a:lnTo>
                  <a:lnTo>
                    <a:pt x="369570" y="62649"/>
                  </a:lnTo>
                  <a:lnTo>
                    <a:pt x="386638" y="29070"/>
                  </a:lnTo>
                  <a:lnTo>
                    <a:pt x="404622" y="56553"/>
                  </a:lnTo>
                  <a:lnTo>
                    <a:pt x="405472" y="62649"/>
                  </a:lnTo>
                  <a:lnTo>
                    <a:pt x="406146" y="67983"/>
                  </a:lnTo>
                  <a:lnTo>
                    <a:pt x="406146" y="34645"/>
                  </a:lnTo>
                  <a:lnTo>
                    <a:pt x="398487" y="20548"/>
                  </a:lnTo>
                  <a:lnTo>
                    <a:pt x="425132" y="10020"/>
                  </a:lnTo>
                  <a:lnTo>
                    <a:pt x="462343" y="20574"/>
                  </a:lnTo>
                  <a:lnTo>
                    <a:pt x="485394" y="56553"/>
                  </a:lnTo>
                  <a:lnTo>
                    <a:pt x="486689" y="61125"/>
                  </a:lnTo>
                  <a:lnTo>
                    <a:pt x="486816" y="74841"/>
                  </a:lnTo>
                  <a:lnTo>
                    <a:pt x="486816" y="34251"/>
                  </a:lnTo>
                  <a:lnTo>
                    <a:pt x="478129" y="18097"/>
                  </a:lnTo>
                  <a:lnTo>
                    <a:pt x="463804" y="10020"/>
                  </a:lnTo>
                  <a:lnTo>
                    <a:pt x="446074" y="25"/>
                  </a:lnTo>
                  <a:lnTo>
                    <a:pt x="409867" y="38"/>
                  </a:lnTo>
                  <a:lnTo>
                    <a:pt x="387591" y="12687"/>
                  </a:lnTo>
                  <a:lnTo>
                    <a:pt x="382752" y="9931"/>
                  </a:lnTo>
                  <a:lnTo>
                    <a:pt x="365213" y="0"/>
                  </a:lnTo>
                  <a:lnTo>
                    <a:pt x="329158" y="25"/>
                  </a:lnTo>
                  <a:lnTo>
                    <a:pt x="297141" y="18122"/>
                  </a:lnTo>
                  <a:lnTo>
                    <a:pt x="277368" y="54267"/>
                  </a:lnTo>
                  <a:lnTo>
                    <a:pt x="276428" y="62649"/>
                  </a:lnTo>
                  <a:lnTo>
                    <a:pt x="141732" y="62649"/>
                  </a:lnTo>
                  <a:lnTo>
                    <a:pt x="141732" y="61887"/>
                  </a:lnTo>
                  <a:lnTo>
                    <a:pt x="140970" y="54267"/>
                  </a:lnTo>
                  <a:lnTo>
                    <a:pt x="129540" y="33616"/>
                  </a:lnTo>
                  <a:lnTo>
                    <a:pt x="129540" y="61887"/>
                  </a:lnTo>
                  <a:lnTo>
                    <a:pt x="129438" y="74841"/>
                  </a:lnTo>
                  <a:lnTo>
                    <a:pt x="128778" y="80175"/>
                  </a:lnTo>
                  <a:lnTo>
                    <a:pt x="127254" y="85509"/>
                  </a:lnTo>
                  <a:lnTo>
                    <a:pt x="102412" y="118516"/>
                  </a:lnTo>
                  <a:lnTo>
                    <a:pt x="65849" y="126961"/>
                  </a:lnTo>
                  <a:lnTo>
                    <a:pt x="31419" y="112014"/>
                  </a:lnTo>
                  <a:lnTo>
                    <a:pt x="12954" y="74841"/>
                  </a:lnTo>
                  <a:lnTo>
                    <a:pt x="12192" y="68745"/>
                  </a:lnTo>
                  <a:lnTo>
                    <a:pt x="12192" y="62649"/>
                  </a:lnTo>
                  <a:lnTo>
                    <a:pt x="32359" y="24091"/>
                  </a:lnTo>
                  <a:lnTo>
                    <a:pt x="68275" y="9906"/>
                  </a:lnTo>
                  <a:lnTo>
                    <a:pt x="105283" y="20586"/>
                  </a:lnTo>
                  <a:lnTo>
                    <a:pt x="128778" y="56553"/>
                  </a:lnTo>
                  <a:lnTo>
                    <a:pt x="129540" y="61887"/>
                  </a:lnTo>
                  <a:lnTo>
                    <a:pt x="129540" y="33616"/>
                  </a:lnTo>
                  <a:lnTo>
                    <a:pt x="120954" y="18097"/>
                  </a:lnTo>
                  <a:lnTo>
                    <a:pt x="106476" y="9906"/>
                  </a:lnTo>
                  <a:lnTo>
                    <a:pt x="88950" y="0"/>
                  </a:lnTo>
                  <a:lnTo>
                    <a:pt x="53009" y="12"/>
                  </a:lnTo>
                  <a:lnTo>
                    <a:pt x="21183" y="18097"/>
                  </a:lnTo>
                  <a:lnTo>
                    <a:pt x="1524" y="54267"/>
                  </a:lnTo>
                  <a:lnTo>
                    <a:pt x="0" y="67983"/>
                  </a:lnTo>
                  <a:lnTo>
                    <a:pt x="12560" y="108826"/>
                  </a:lnTo>
                  <a:lnTo>
                    <a:pt x="41770" y="133057"/>
                  </a:lnTo>
                  <a:lnTo>
                    <a:pt x="78562" y="139065"/>
                  </a:lnTo>
                  <a:lnTo>
                    <a:pt x="109588" y="126961"/>
                  </a:lnTo>
                  <a:lnTo>
                    <a:pt x="113893" y="125272"/>
                  </a:lnTo>
                  <a:lnTo>
                    <a:pt x="138684" y="90081"/>
                  </a:lnTo>
                  <a:lnTo>
                    <a:pt x="141732" y="76365"/>
                  </a:lnTo>
                  <a:lnTo>
                    <a:pt x="141732" y="74841"/>
                  </a:lnTo>
                  <a:lnTo>
                    <a:pt x="277964" y="74841"/>
                  </a:lnTo>
                  <a:lnTo>
                    <a:pt x="288594" y="108978"/>
                  </a:lnTo>
                  <a:lnTo>
                    <a:pt x="317931" y="133172"/>
                  </a:lnTo>
                  <a:lnTo>
                    <a:pt x="354749" y="139077"/>
                  </a:lnTo>
                  <a:lnTo>
                    <a:pt x="385445" y="127000"/>
                  </a:lnTo>
                  <a:lnTo>
                    <a:pt x="389509" y="125399"/>
                  </a:lnTo>
                  <a:lnTo>
                    <a:pt x="398754" y="133032"/>
                  </a:lnTo>
                  <a:lnTo>
                    <a:pt x="466382" y="127038"/>
                  </a:lnTo>
                  <a:lnTo>
                    <a:pt x="496062" y="90081"/>
                  </a:lnTo>
                  <a:lnTo>
                    <a:pt x="499110" y="68745"/>
                  </a:lnTo>
                  <a:lnTo>
                    <a:pt x="499110" y="61887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433822" y="2293619"/>
              <a:ext cx="445770" cy="107950"/>
            </a:xfrm>
            <a:custGeom>
              <a:avLst/>
              <a:gdLst/>
              <a:ahLst/>
              <a:cxnLst/>
              <a:rect l="l" t="t" r="r" b="b"/>
              <a:pathLst>
                <a:path w="445769" h="107950">
                  <a:moveTo>
                    <a:pt x="248412" y="8382"/>
                  </a:moveTo>
                  <a:lnTo>
                    <a:pt x="239268" y="0"/>
                  </a:lnTo>
                  <a:lnTo>
                    <a:pt x="144018" y="95250"/>
                  </a:lnTo>
                  <a:lnTo>
                    <a:pt x="0" y="95250"/>
                  </a:lnTo>
                  <a:lnTo>
                    <a:pt x="0" y="107442"/>
                  </a:lnTo>
                  <a:lnTo>
                    <a:pt x="146304" y="107442"/>
                  </a:lnTo>
                  <a:lnTo>
                    <a:pt x="146304" y="100939"/>
                  </a:lnTo>
                  <a:lnTo>
                    <a:pt x="150876" y="105918"/>
                  </a:lnTo>
                  <a:lnTo>
                    <a:pt x="248412" y="8382"/>
                  </a:lnTo>
                  <a:close/>
                </a:path>
                <a:path w="445769" h="107950">
                  <a:moveTo>
                    <a:pt x="445757" y="95250"/>
                  </a:moveTo>
                  <a:lnTo>
                    <a:pt x="259842" y="95250"/>
                  </a:lnTo>
                  <a:lnTo>
                    <a:pt x="259842" y="107442"/>
                  </a:lnTo>
                  <a:lnTo>
                    <a:pt x="445757" y="107442"/>
                  </a:lnTo>
                  <a:lnTo>
                    <a:pt x="445757" y="9525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27854" y="2630702"/>
              <a:ext cx="497840" cy="139700"/>
            </a:xfrm>
            <a:custGeom>
              <a:avLst/>
              <a:gdLst/>
              <a:ahLst/>
              <a:cxnLst/>
              <a:rect l="l" t="t" r="r" b="b"/>
              <a:pathLst>
                <a:path w="497839" h="139700">
                  <a:moveTo>
                    <a:pt x="497586" y="61442"/>
                  </a:moveTo>
                  <a:lnTo>
                    <a:pt x="496824" y="54584"/>
                  </a:lnTo>
                  <a:lnTo>
                    <a:pt x="486156" y="35229"/>
                  </a:lnTo>
                  <a:lnTo>
                    <a:pt x="486156" y="68300"/>
                  </a:lnTo>
                  <a:lnTo>
                    <a:pt x="484632" y="80492"/>
                  </a:lnTo>
                  <a:lnTo>
                    <a:pt x="483108" y="85826"/>
                  </a:lnTo>
                  <a:lnTo>
                    <a:pt x="458139" y="118745"/>
                  </a:lnTo>
                  <a:lnTo>
                    <a:pt x="421563" y="127050"/>
                  </a:lnTo>
                  <a:lnTo>
                    <a:pt x="395566" y="115747"/>
                  </a:lnTo>
                  <a:lnTo>
                    <a:pt x="413766" y="89636"/>
                  </a:lnTo>
                  <a:lnTo>
                    <a:pt x="416814" y="75920"/>
                  </a:lnTo>
                  <a:lnTo>
                    <a:pt x="416814" y="61442"/>
                  </a:lnTo>
                  <a:lnTo>
                    <a:pt x="415290" y="54584"/>
                  </a:lnTo>
                  <a:lnTo>
                    <a:pt x="404622" y="34175"/>
                  </a:lnTo>
                  <a:lnTo>
                    <a:pt x="404622" y="74396"/>
                  </a:lnTo>
                  <a:lnTo>
                    <a:pt x="403860" y="79730"/>
                  </a:lnTo>
                  <a:lnTo>
                    <a:pt x="402336" y="85064"/>
                  </a:lnTo>
                  <a:lnTo>
                    <a:pt x="384975" y="107696"/>
                  </a:lnTo>
                  <a:lnTo>
                    <a:pt x="377888" y="93433"/>
                  </a:lnTo>
                  <a:lnTo>
                    <a:pt x="377888" y="116941"/>
                  </a:lnTo>
                  <a:lnTo>
                    <a:pt x="377215" y="117817"/>
                  </a:lnTo>
                  <a:lnTo>
                    <a:pt x="340741" y="126377"/>
                  </a:lnTo>
                  <a:lnTo>
                    <a:pt x="306285" y="111620"/>
                  </a:lnTo>
                  <a:lnTo>
                    <a:pt x="287274" y="74396"/>
                  </a:lnTo>
                  <a:lnTo>
                    <a:pt x="287274" y="62966"/>
                  </a:lnTo>
                  <a:lnTo>
                    <a:pt x="306781" y="24879"/>
                  </a:lnTo>
                  <a:lnTo>
                    <a:pt x="342214" y="10160"/>
                  </a:lnTo>
                  <a:lnTo>
                    <a:pt x="376720" y="19443"/>
                  </a:lnTo>
                  <a:lnTo>
                    <a:pt x="357378" y="53822"/>
                  </a:lnTo>
                  <a:lnTo>
                    <a:pt x="356438" y="62966"/>
                  </a:lnTo>
                  <a:lnTo>
                    <a:pt x="355854" y="68300"/>
                  </a:lnTo>
                  <a:lnTo>
                    <a:pt x="368414" y="109080"/>
                  </a:lnTo>
                  <a:lnTo>
                    <a:pt x="377888" y="116941"/>
                  </a:lnTo>
                  <a:lnTo>
                    <a:pt x="377888" y="93433"/>
                  </a:lnTo>
                  <a:lnTo>
                    <a:pt x="368808" y="75158"/>
                  </a:lnTo>
                  <a:lnTo>
                    <a:pt x="368046" y="69062"/>
                  </a:lnTo>
                  <a:lnTo>
                    <a:pt x="368808" y="62966"/>
                  </a:lnTo>
                  <a:lnTo>
                    <a:pt x="385597" y="29349"/>
                  </a:lnTo>
                  <a:lnTo>
                    <a:pt x="403860" y="56108"/>
                  </a:lnTo>
                  <a:lnTo>
                    <a:pt x="404520" y="61442"/>
                  </a:lnTo>
                  <a:lnTo>
                    <a:pt x="404622" y="74396"/>
                  </a:lnTo>
                  <a:lnTo>
                    <a:pt x="404622" y="34175"/>
                  </a:lnTo>
                  <a:lnTo>
                    <a:pt x="397598" y="20739"/>
                  </a:lnTo>
                  <a:lnTo>
                    <a:pt x="423697" y="10172"/>
                  </a:lnTo>
                  <a:lnTo>
                    <a:pt x="460959" y="20574"/>
                  </a:lnTo>
                  <a:lnTo>
                    <a:pt x="484632" y="56870"/>
                  </a:lnTo>
                  <a:lnTo>
                    <a:pt x="485482" y="62966"/>
                  </a:lnTo>
                  <a:lnTo>
                    <a:pt x="486156" y="68300"/>
                  </a:lnTo>
                  <a:lnTo>
                    <a:pt x="486156" y="35229"/>
                  </a:lnTo>
                  <a:lnTo>
                    <a:pt x="476872" y="18364"/>
                  </a:lnTo>
                  <a:lnTo>
                    <a:pt x="462597" y="10172"/>
                  </a:lnTo>
                  <a:lnTo>
                    <a:pt x="445147" y="165"/>
                  </a:lnTo>
                  <a:lnTo>
                    <a:pt x="409460" y="0"/>
                  </a:lnTo>
                  <a:lnTo>
                    <a:pt x="386562" y="12852"/>
                  </a:lnTo>
                  <a:lnTo>
                    <a:pt x="381863" y="10160"/>
                  </a:lnTo>
                  <a:lnTo>
                    <a:pt x="364490" y="266"/>
                  </a:lnTo>
                  <a:lnTo>
                    <a:pt x="328117" y="63"/>
                  </a:lnTo>
                  <a:lnTo>
                    <a:pt x="295948" y="17907"/>
                  </a:lnTo>
                  <a:lnTo>
                    <a:pt x="276606" y="53822"/>
                  </a:lnTo>
                  <a:lnTo>
                    <a:pt x="275082" y="60680"/>
                  </a:lnTo>
                  <a:lnTo>
                    <a:pt x="275082" y="62204"/>
                  </a:lnTo>
                  <a:lnTo>
                    <a:pt x="140970" y="62204"/>
                  </a:lnTo>
                  <a:lnTo>
                    <a:pt x="140970" y="61442"/>
                  </a:lnTo>
                  <a:lnTo>
                    <a:pt x="139446" y="54584"/>
                  </a:lnTo>
                  <a:lnTo>
                    <a:pt x="128778" y="34302"/>
                  </a:lnTo>
                  <a:lnTo>
                    <a:pt x="128778" y="62204"/>
                  </a:lnTo>
                  <a:lnTo>
                    <a:pt x="128778" y="74396"/>
                  </a:lnTo>
                  <a:lnTo>
                    <a:pt x="128016" y="79730"/>
                  </a:lnTo>
                  <a:lnTo>
                    <a:pt x="126492" y="85826"/>
                  </a:lnTo>
                  <a:lnTo>
                    <a:pt x="100711" y="118313"/>
                  </a:lnTo>
                  <a:lnTo>
                    <a:pt x="64350" y="126326"/>
                  </a:lnTo>
                  <a:lnTo>
                    <a:pt x="30480" y="111226"/>
                  </a:lnTo>
                  <a:lnTo>
                    <a:pt x="12192" y="74396"/>
                  </a:lnTo>
                  <a:lnTo>
                    <a:pt x="12192" y="62966"/>
                  </a:lnTo>
                  <a:lnTo>
                    <a:pt x="31457" y="24726"/>
                  </a:lnTo>
                  <a:lnTo>
                    <a:pt x="67005" y="10147"/>
                  </a:lnTo>
                  <a:lnTo>
                    <a:pt x="103911" y="20281"/>
                  </a:lnTo>
                  <a:lnTo>
                    <a:pt x="127254" y="56108"/>
                  </a:lnTo>
                  <a:lnTo>
                    <a:pt x="128778" y="62204"/>
                  </a:lnTo>
                  <a:lnTo>
                    <a:pt x="128778" y="34302"/>
                  </a:lnTo>
                  <a:lnTo>
                    <a:pt x="120459" y="18465"/>
                  </a:lnTo>
                  <a:lnTo>
                    <a:pt x="105981" y="10147"/>
                  </a:lnTo>
                  <a:lnTo>
                    <a:pt x="88747" y="254"/>
                  </a:lnTo>
                  <a:lnTo>
                    <a:pt x="52730" y="38"/>
                  </a:lnTo>
                  <a:lnTo>
                    <a:pt x="20840" y="17868"/>
                  </a:lnTo>
                  <a:lnTo>
                    <a:pt x="1524" y="53822"/>
                  </a:lnTo>
                  <a:lnTo>
                    <a:pt x="0" y="60680"/>
                  </a:lnTo>
                  <a:lnTo>
                    <a:pt x="0" y="68300"/>
                  </a:lnTo>
                  <a:lnTo>
                    <a:pt x="12268" y="108826"/>
                  </a:lnTo>
                  <a:lnTo>
                    <a:pt x="41529" y="132664"/>
                  </a:lnTo>
                  <a:lnTo>
                    <a:pt x="78447" y="138391"/>
                  </a:lnTo>
                  <a:lnTo>
                    <a:pt x="109143" y="126326"/>
                  </a:lnTo>
                  <a:lnTo>
                    <a:pt x="137922" y="89636"/>
                  </a:lnTo>
                  <a:lnTo>
                    <a:pt x="140360" y="74396"/>
                  </a:lnTo>
                  <a:lnTo>
                    <a:pt x="276974" y="74396"/>
                  </a:lnTo>
                  <a:lnTo>
                    <a:pt x="287743" y="108839"/>
                  </a:lnTo>
                  <a:lnTo>
                    <a:pt x="317182" y="132702"/>
                  </a:lnTo>
                  <a:lnTo>
                    <a:pt x="354139" y="138442"/>
                  </a:lnTo>
                  <a:lnTo>
                    <a:pt x="384835" y="126377"/>
                  </a:lnTo>
                  <a:lnTo>
                    <a:pt x="387858" y="125196"/>
                  </a:lnTo>
                  <a:lnTo>
                    <a:pt x="397649" y="133286"/>
                  </a:lnTo>
                  <a:lnTo>
                    <a:pt x="434454" y="139331"/>
                  </a:lnTo>
                  <a:lnTo>
                    <a:pt x="466001" y="127050"/>
                  </a:lnTo>
                  <a:lnTo>
                    <a:pt x="469785" y="125577"/>
                  </a:lnTo>
                  <a:lnTo>
                    <a:pt x="494538" y="90398"/>
                  </a:lnTo>
                  <a:lnTo>
                    <a:pt x="496824" y="83540"/>
                  </a:lnTo>
                  <a:lnTo>
                    <a:pt x="497586" y="75920"/>
                  </a:lnTo>
                  <a:lnTo>
                    <a:pt x="497586" y="61442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428488" y="2597658"/>
              <a:ext cx="445770" cy="108585"/>
            </a:xfrm>
            <a:custGeom>
              <a:avLst/>
              <a:gdLst/>
              <a:ahLst/>
              <a:cxnLst/>
              <a:rect l="l" t="t" r="r" b="b"/>
              <a:pathLst>
                <a:path w="445769" h="108585">
                  <a:moveTo>
                    <a:pt x="246888" y="9144"/>
                  </a:moveTo>
                  <a:lnTo>
                    <a:pt x="238506" y="0"/>
                  </a:lnTo>
                  <a:lnTo>
                    <a:pt x="142494" y="96012"/>
                  </a:lnTo>
                  <a:lnTo>
                    <a:pt x="0" y="96012"/>
                  </a:lnTo>
                  <a:lnTo>
                    <a:pt x="0" y="108204"/>
                  </a:lnTo>
                  <a:lnTo>
                    <a:pt x="145542" y="108204"/>
                  </a:lnTo>
                  <a:lnTo>
                    <a:pt x="145542" y="102108"/>
                  </a:lnTo>
                  <a:lnTo>
                    <a:pt x="149352" y="105918"/>
                  </a:lnTo>
                  <a:lnTo>
                    <a:pt x="246888" y="9144"/>
                  </a:lnTo>
                  <a:close/>
                </a:path>
                <a:path w="445769" h="108585">
                  <a:moveTo>
                    <a:pt x="445770" y="96012"/>
                  </a:moveTo>
                  <a:lnTo>
                    <a:pt x="259080" y="96012"/>
                  </a:lnTo>
                  <a:lnTo>
                    <a:pt x="259080" y="108204"/>
                  </a:lnTo>
                  <a:lnTo>
                    <a:pt x="445770" y="108204"/>
                  </a:lnTo>
                  <a:lnTo>
                    <a:pt x="445770" y="96012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915663" y="2935401"/>
              <a:ext cx="498475" cy="139700"/>
            </a:xfrm>
            <a:custGeom>
              <a:avLst/>
              <a:gdLst/>
              <a:ahLst/>
              <a:cxnLst/>
              <a:rect l="l" t="t" r="r" b="b"/>
              <a:pathLst>
                <a:path w="498475" h="139700">
                  <a:moveTo>
                    <a:pt x="498348" y="76022"/>
                  </a:moveTo>
                  <a:lnTo>
                    <a:pt x="498259" y="60782"/>
                  </a:lnTo>
                  <a:lnTo>
                    <a:pt x="497586" y="54686"/>
                  </a:lnTo>
                  <a:lnTo>
                    <a:pt x="486054" y="33553"/>
                  </a:lnTo>
                  <a:lnTo>
                    <a:pt x="486054" y="75260"/>
                  </a:lnTo>
                  <a:lnTo>
                    <a:pt x="485394" y="80594"/>
                  </a:lnTo>
                  <a:lnTo>
                    <a:pt x="483870" y="85928"/>
                  </a:lnTo>
                  <a:lnTo>
                    <a:pt x="458863" y="118783"/>
                  </a:lnTo>
                  <a:lnTo>
                    <a:pt x="422351" y="127076"/>
                  </a:lnTo>
                  <a:lnTo>
                    <a:pt x="396240" y="115722"/>
                  </a:lnTo>
                  <a:lnTo>
                    <a:pt x="414528" y="89738"/>
                  </a:lnTo>
                  <a:lnTo>
                    <a:pt x="417576" y="76022"/>
                  </a:lnTo>
                  <a:lnTo>
                    <a:pt x="417576" y="61544"/>
                  </a:lnTo>
                  <a:lnTo>
                    <a:pt x="416052" y="54686"/>
                  </a:lnTo>
                  <a:lnTo>
                    <a:pt x="405282" y="34163"/>
                  </a:lnTo>
                  <a:lnTo>
                    <a:pt x="405282" y="74498"/>
                  </a:lnTo>
                  <a:lnTo>
                    <a:pt x="404622" y="79832"/>
                  </a:lnTo>
                  <a:lnTo>
                    <a:pt x="403098" y="85166"/>
                  </a:lnTo>
                  <a:lnTo>
                    <a:pt x="385673" y="107480"/>
                  </a:lnTo>
                  <a:lnTo>
                    <a:pt x="378447" y="93027"/>
                  </a:lnTo>
                  <a:lnTo>
                    <a:pt x="378447" y="116738"/>
                  </a:lnTo>
                  <a:lnTo>
                    <a:pt x="377393" y="118097"/>
                  </a:lnTo>
                  <a:lnTo>
                    <a:pt x="340956" y="126415"/>
                  </a:lnTo>
                  <a:lnTo>
                    <a:pt x="306819" y="111455"/>
                  </a:lnTo>
                  <a:lnTo>
                    <a:pt x="288036" y="74498"/>
                  </a:lnTo>
                  <a:lnTo>
                    <a:pt x="288036" y="63068"/>
                  </a:lnTo>
                  <a:lnTo>
                    <a:pt x="307327" y="24853"/>
                  </a:lnTo>
                  <a:lnTo>
                    <a:pt x="342950" y="10223"/>
                  </a:lnTo>
                  <a:lnTo>
                    <a:pt x="377075" y="19456"/>
                  </a:lnTo>
                  <a:lnTo>
                    <a:pt x="358140" y="53924"/>
                  </a:lnTo>
                  <a:lnTo>
                    <a:pt x="357149" y="63068"/>
                  </a:lnTo>
                  <a:lnTo>
                    <a:pt x="356616" y="68402"/>
                  </a:lnTo>
                  <a:lnTo>
                    <a:pt x="369443" y="109296"/>
                  </a:lnTo>
                  <a:lnTo>
                    <a:pt x="378447" y="116738"/>
                  </a:lnTo>
                  <a:lnTo>
                    <a:pt x="378447" y="93027"/>
                  </a:lnTo>
                  <a:lnTo>
                    <a:pt x="369570" y="75260"/>
                  </a:lnTo>
                  <a:lnTo>
                    <a:pt x="368808" y="69164"/>
                  </a:lnTo>
                  <a:lnTo>
                    <a:pt x="368808" y="63068"/>
                  </a:lnTo>
                  <a:lnTo>
                    <a:pt x="386359" y="29311"/>
                  </a:lnTo>
                  <a:lnTo>
                    <a:pt x="404622" y="56210"/>
                  </a:lnTo>
                  <a:lnTo>
                    <a:pt x="405193" y="60782"/>
                  </a:lnTo>
                  <a:lnTo>
                    <a:pt x="405282" y="74498"/>
                  </a:lnTo>
                  <a:lnTo>
                    <a:pt x="405282" y="34163"/>
                  </a:lnTo>
                  <a:lnTo>
                    <a:pt x="398259" y="20764"/>
                  </a:lnTo>
                  <a:lnTo>
                    <a:pt x="424446" y="10147"/>
                  </a:lnTo>
                  <a:lnTo>
                    <a:pt x="461403" y="20447"/>
                  </a:lnTo>
                  <a:lnTo>
                    <a:pt x="485394" y="56210"/>
                  </a:lnTo>
                  <a:lnTo>
                    <a:pt x="485965" y="60782"/>
                  </a:lnTo>
                  <a:lnTo>
                    <a:pt x="486054" y="75260"/>
                  </a:lnTo>
                  <a:lnTo>
                    <a:pt x="486054" y="33553"/>
                  </a:lnTo>
                  <a:lnTo>
                    <a:pt x="477875" y="18554"/>
                  </a:lnTo>
                  <a:lnTo>
                    <a:pt x="463194" y="10147"/>
                  </a:lnTo>
                  <a:lnTo>
                    <a:pt x="445960" y="279"/>
                  </a:lnTo>
                  <a:lnTo>
                    <a:pt x="409956" y="0"/>
                  </a:lnTo>
                  <a:lnTo>
                    <a:pt x="387007" y="12801"/>
                  </a:lnTo>
                  <a:lnTo>
                    <a:pt x="382524" y="10223"/>
                  </a:lnTo>
                  <a:lnTo>
                    <a:pt x="365163" y="304"/>
                  </a:lnTo>
                  <a:lnTo>
                    <a:pt x="328803" y="25"/>
                  </a:lnTo>
                  <a:lnTo>
                    <a:pt x="296659" y="17856"/>
                  </a:lnTo>
                  <a:lnTo>
                    <a:pt x="277368" y="53924"/>
                  </a:lnTo>
                  <a:lnTo>
                    <a:pt x="275844" y="60782"/>
                  </a:lnTo>
                  <a:lnTo>
                    <a:pt x="275844" y="62306"/>
                  </a:lnTo>
                  <a:lnTo>
                    <a:pt x="141732" y="62306"/>
                  </a:lnTo>
                  <a:lnTo>
                    <a:pt x="141732" y="61544"/>
                  </a:lnTo>
                  <a:lnTo>
                    <a:pt x="140208" y="54686"/>
                  </a:lnTo>
                  <a:lnTo>
                    <a:pt x="129540" y="34480"/>
                  </a:lnTo>
                  <a:lnTo>
                    <a:pt x="129540" y="62306"/>
                  </a:lnTo>
                  <a:lnTo>
                    <a:pt x="129540" y="73736"/>
                  </a:lnTo>
                  <a:lnTo>
                    <a:pt x="128016" y="79832"/>
                  </a:lnTo>
                  <a:lnTo>
                    <a:pt x="127254" y="85166"/>
                  </a:lnTo>
                  <a:lnTo>
                    <a:pt x="101587" y="118059"/>
                  </a:lnTo>
                  <a:lnTo>
                    <a:pt x="65074" y="126441"/>
                  </a:lnTo>
                  <a:lnTo>
                    <a:pt x="30886" y="111518"/>
                  </a:lnTo>
                  <a:lnTo>
                    <a:pt x="12192" y="74498"/>
                  </a:lnTo>
                  <a:lnTo>
                    <a:pt x="12192" y="63068"/>
                  </a:lnTo>
                  <a:lnTo>
                    <a:pt x="31711" y="24485"/>
                  </a:lnTo>
                  <a:lnTo>
                    <a:pt x="67627" y="10172"/>
                  </a:lnTo>
                  <a:lnTo>
                    <a:pt x="104775" y="20612"/>
                  </a:lnTo>
                  <a:lnTo>
                    <a:pt x="128016" y="56210"/>
                  </a:lnTo>
                  <a:lnTo>
                    <a:pt x="129540" y="62306"/>
                  </a:lnTo>
                  <a:lnTo>
                    <a:pt x="129540" y="34480"/>
                  </a:lnTo>
                  <a:lnTo>
                    <a:pt x="121208" y="18681"/>
                  </a:lnTo>
                  <a:lnTo>
                    <a:pt x="106362" y="10172"/>
                  </a:lnTo>
                  <a:lnTo>
                    <a:pt x="89255" y="368"/>
                  </a:lnTo>
                  <a:lnTo>
                    <a:pt x="52933" y="0"/>
                  </a:lnTo>
                  <a:lnTo>
                    <a:pt x="20828" y="17767"/>
                  </a:lnTo>
                  <a:lnTo>
                    <a:pt x="1524" y="53924"/>
                  </a:lnTo>
                  <a:lnTo>
                    <a:pt x="0" y="60782"/>
                  </a:lnTo>
                  <a:lnTo>
                    <a:pt x="0" y="68402"/>
                  </a:lnTo>
                  <a:lnTo>
                    <a:pt x="12433" y="108940"/>
                  </a:lnTo>
                  <a:lnTo>
                    <a:pt x="41719" y="132740"/>
                  </a:lnTo>
                  <a:lnTo>
                    <a:pt x="78638" y="138391"/>
                  </a:lnTo>
                  <a:lnTo>
                    <a:pt x="109131" y="126441"/>
                  </a:lnTo>
                  <a:lnTo>
                    <a:pt x="138684" y="89738"/>
                  </a:lnTo>
                  <a:lnTo>
                    <a:pt x="141122" y="74498"/>
                  </a:lnTo>
                  <a:lnTo>
                    <a:pt x="277761" y="74498"/>
                  </a:lnTo>
                  <a:lnTo>
                    <a:pt x="288620" y="108953"/>
                  </a:lnTo>
                  <a:lnTo>
                    <a:pt x="317944" y="132816"/>
                  </a:lnTo>
                  <a:lnTo>
                    <a:pt x="354736" y="138531"/>
                  </a:lnTo>
                  <a:lnTo>
                    <a:pt x="385483" y="126415"/>
                  </a:lnTo>
                  <a:lnTo>
                    <a:pt x="388658" y="125171"/>
                  </a:lnTo>
                  <a:lnTo>
                    <a:pt x="398602" y="133375"/>
                  </a:lnTo>
                  <a:lnTo>
                    <a:pt x="435216" y="139217"/>
                  </a:lnTo>
                  <a:lnTo>
                    <a:pt x="466166" y="127076"/>
                  </a:lnTo>
                  <a:lnTo>
                    <a:pt x="470408" y="125412"/>
                  </a:lnTo>
                  <a:lnTo>
                    <a:pt x="495300" y="90500"/>
                  </a:lnTo>
                  <a:lnTo>
                    <a:pt x="496824" y="83642"/>
                  </a:lnTo>
                  <a:lnTo>
                    <a:pt x="498348" y="76022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416296" y="2902458"/>
              <a:ext cx="445770" cy="108585"/>
            </a:xfrm>
            <a:custGeom>
              <a:avLst/>
              <a:gdLst/>
              <a:ahLst/>
              <a:cxnLst/>
              <a:rect l="l" t="t" r="r" b="b"/>
              <a:pathLst>
                <a:path w="445769" h="108585">
                  <a:moveTo>
                    <a:pt x="247650" y="9144"/>
                  </a:moveTo>
                  <a:lnTo>
                    <a:pt x="239268" y="0"/>
                  </a:lnTo>
                  <a:lnTo>
                    <a:pt x="143256" y="96012"/>
                  </a:lnTo>
                  <a:lnTo>
                    <a:pt x="0" y="96012"/>
                  </a:lnTo>
                  <a:lnTo>
                    <a:pt x="0" y="108204"/>
                  </a:lnTo>
                  <a:lnTo>
                    <a:pt x="145542" y="108204"/>
                  </a:lnTo>
                  <a:lnTo>
                    <a:pt x="145542" y="101346"/>
                  </a:lnTo>
                  <a:lnTo>
                    <a:pt x="150114" y="105918"/>
                  </a:lnTo>
                  <a:lnTo>
                    <a:pt x="247650" y="9144"/>
                  </a:lnTo>
                  <a:close/>
                </a:path>
                <a:path w="445769" h="108585">
                  <a:moveTo>
                    <a:pt x="445757" y="96012"/>
                  </a:moveTo>
                  <a:lnTo>
                    <a:pt x="259080" y="96012"/>
                  </a:lnTo>
                  <a:lnTo>
                    <a:pt x="259080" y="108204"/>
                  </a:lnTo>
                  <a:lnTo>
                    <a:pt x="445757" y="108204"/>
                  </a:lnTo>
                  <a:lnTo>
                    <a:pt x="445757" y="96012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927854" y="3239985"/>
              <a:ext cx="497840" cy="139700"/>
            </a:xfrm>
            <a:custGeom>
              <a:avLst/>
              <a:gdLst/>
              <a:ahLst/>
              <a:cxnLst/>
              <a:rect l="l" t="t" r="r" b="b"/>
              <a:pathLst>
                <a:path w="497839" h="139700">
                  <a:moveTo>
                    <a:pt x="497586" y="76238"/>
                  </a:moveTo>
                  <a:lnTo>
                    <a:pt x="497497" y="60998"/>
                  </a:lnTo>
                  <a:lnTo>
                    <a:pt x="496824" y="54902"/>
                  </a:lnTo>
                  <a:lnTo>
                    <a:pt x="486156" y="35356"/>
                  </a:lnTo>
                  <a:lnTo>
                    <a:pt x="486156" y="68618"/>
                  </a:lnTo>
                  <a:lnTo>
                    <a:pt x="485165" y="76238"/>
                  </a:lnTo>
                  <a:lnTo>
                    <a:pt x="484632" y="80048"/>
                  </a:lnTo>
                  <a:lnTo>
                    <a:pt x="483108" y="86144"/>
                  </a:lnTo>
                  <a:lnTo>
                    <a:pt x="458292" y="118897"/>
                  </a:lnTo>
                  <a:lnTo>
                    <a:pt x="421640" y="127050"/>
                  </a:lnTo>
                  <a:lnTo>
                    <a:pt x="395516" y="115735"/>
                  </a:lnTo>
                  <a:lnTo>
                    <a:pt x="413766" y="89954"/>
                  </a:lnTo>
                  <a:lnTo>
                    <a:pt x="416814" y="76238"/>
                  </a:lnTo>
                  <a:lnTo>
                    <a:pt x="416814" y="61760"/>
                  </a:lnTo>
                  <a:lnTo>
                    <a:pt x="415290" y="54902"/>
                  </a:lnTo>
                  <a:lnTo>
                    <a:pt x="404520" y="34175"/>
                  </a:lnTo>
                  <a:lnTo>
                    <a:pt x="404520" y="74714"/>
                  </a:lnTo>
                  <a:lnTo>
                    <a:pt x="403860" y="80048"/>
                  </a:lnTo>
                  <a:lnTo>
                    <a:pt x="402336" y="85382"/>
                  </a:lnTo>
                  <a:lnTo>
                    <a:pt x="384949" y="107721"/>
                  </a:lnTo>
                  <a:lnTo>
                    <a:pt x="377748" y="93345"/>
                  </a:lnTo>
                  <a:lnTo>
                    <a:pt x="377748" y="116979"/>
                  </a:lnTo>
                  <a:lnTo>
                    <a:pt x="376821" y="118173"/>
                  </a:lnTo>
                  <a:lnTo>
                    <a:pt x="340360" y="126492"/>
                  </a:lnTo>
                  <a:lnTo>
                    <a:pt x="306120" y="111594"/>
                  </a:lnTo>
                  <a:lnTo>
                    <a:pt x="287274" y="74714"/>
                  </a:lnTo>
                  <a:lnTo>
                    <a:pt x="287274" y="62522"/>
                  </a:lnTo>
                  <a:lnTo>
                    <a:pt x="307174" y="24498"/>
                  </a:lnTo>
                  <a:lnTo>
                    <a:pt x="342734" y="10134"/>
                  </a:lnTo>
                  <a:lnTo>
                    <a:pt x="376618" y="19596"/>
                  </a:lnTo>
                  <a:lnTo>
                    <a:pt x="357378" y="54140"/>
                  </a:lnTo>
                  <a:lnTo>
                    <a:pt x="356539" y="61760"/>
                  </a:lnTo>
                  <a:lnTo>
                    <a:pt x="355854" y="68618"/>
                  </a:lnTo>
                  <a:lnTo>
                    <a:pt x="368668" y="109562"/>
                  </a:lnTo>
                  <a:lnTo>
                    <a:pt x="377748" y="116979"/>
                  </a:lnTo>
                  <a:lnTo>
                    <a:pt x="377748" y="93345"/>
                  </a:lnTo>
                  <a:lnTo>
                    <a:pt x="368808" y="75476"/>
                  </a:lnTo>
                  <a:lnTo>
                    <a:pt x="368046" y="69380"/>
                  </a:lnTo>
                  <a:lnTo>
                    <a:pt x="368808" y="63284"/>
                  </a:lnTo>
                  <a:lnTo>
                    <a:pt x="385597" y="29235"/>
                  </a:lnTo>
                  <a:lnTo>
                    <a:pt x="403860" y="56426"/>
                  </a:lnTo>
                  <a:lnTo>
                    <a:pt x="404431" y="60998"/>
                  </a:lnTo>
                  <a:lnTo>
                    <a:pt x="404520" y="74714"/>
                  </a:lnTo>
                  <a:lnTo>
                    <a:pt x="404520" y="34175"/>
                  </a:lnTo>
                  <a:lnTo>
                    <a:pt x="397560" y="20777"/>
                  </a:lnTo>
                  <a:lnTo>
                    <a:pt x="423367" y="10134"/>
                  </a:lnTo>
                  <a:lnTo>
                    <a:pt x="460629" y="20320"/>
                  </a:lnTo>
                  <a:lnTo>
                    <a:pt x="484632" y="56426"/>
                  </a:lnTo>
                  <a:lnTo>
                    <a:pt x="486156" y="68618"/>
                  </a:lnTo>
                  <a:lnTo>
                    <a:pt x="486156" y="35356"/>
                  </a:lnTo>
                  <a:lnTo>
                    <a:pt x="477037" y="18630"/>
                  </a:lnTo>
                  <a:lnTo>
                    <a:pt x="462356" y="10134"/>
                  </a:lnTo>
                  <a:lnTo>
                    <a:pt x="445287" y="279"/>
                  </a:lnTo>
                  <a:lnTo>
                    <a:pt x="409498" y="0"/>
                  </a:lnTo>
                  <a:lnTo>
                    <a:pt x="386473" y="12915"/>
                  </a:lnTo>
                  <a:lnTo>
                    <a:pt x="381609" y="10134"/>
                  </a:lnTo>
                  <a:lnTo>
                    <a:pt x="364439" y="355"/>
                  </a:lnTo>
                  <a:lnTo>
                    <a:pt x="328015" y="203"/>
                  </a:lnTo>
                  <a:lnTo>
                    <a:pt x="295833" y="18148"/>
                  </a:lnTo>
                  <a:lnTo>
                    <a:pt x="276606" y="54140"/>
                  </a:lnTo>
                  <a:lnTo>
                    <a:pt x="275082" y="60998"/>
                  </a:lnTo>
                  <a:lnTo>
                    <a:pt x="275082" y="62522"/>
                  </a:lnTo>
                  <a:lnTo>
                    <a:pt x="140970" y="62522"/>
                  </a:lnTo>
                  <a:lnTo>
                    <a:pt x="140970" y="61760"/>
                  </a:lnTo>
                  <a:lnTo>
                    <a:pt x="139446" y="54902"/>
                  </a:lnTo>
                  <a:lnTo>
                    <a:pt x="128676" y="34226"/>
                  </a:lnTo>
                  <a:lnTo>
                    <a:pt x="128676" y="74714"/>
                  </a:lnTo>
                  <a:lnTo>
                    <a:pt x="128016" y="80048"/>
                  </a:lnTo>
                  <a:lnTo>
                    <a:pt x="126492" y="85382"/>
                  </a:lnTo>
                  <a:lnTo>
                    <a:pt x="101117" y="118198"/>
                  </a:lnTo>
                  <a:lnTo>
                    <a:pt x="64782" y="126504"/>
                  </a:lnTo>
                  <a:lnTo>
                    <a:pt x="30708" y="111582"/>
                  </a:lnTo>
                  <a:lnTo>
                    <a:pt x="12192" y="74714"/>
                  </a:lnTo>
                  <a:lnTo>
                    <a:pt x="12192" y="62522"/>
                  </a:lnTo>
                  <a:lnTo>
                    <a:pt x="31623" y="24523"/>
                  </a:lnTo>
                  <a:lnTo>
                    <a:pt x="67284" y="10160"/>
                  </a:lnTo>
                  <a:lnTo>
                    <a:pt x="104152" y="20472"/>
                  </a:lnTo>
                  <a:lnTo>
                    <a:pt x="127254" y="56426"/>
                  </a:lnTo>
                  <a:lnTo>
                    <a:pt x="128587" y="61760"/>
                  </a:lnTo>
                  <a:lnTo>
                    <a:pt x="128676" y="74714"/>
                  </a:lnTo>
                  <a:lnTo>
                    <a:pt x="128676" y="34226"/>
                  </a:lnTo>
                  <a:lnTo>
                    <a:pt x="120573" y="18656"/>
                  </a:lnTo>
                  <a:lnTo>
                    <a:pt x="105778" y="10160"/>
                  </a:lnTo>
                  <a:lnTo>
                    <a:pt x="88785" y="406"/>
                  </a:lnTo>
                  <a:lnTo>
                    <a:pt x="52641" y="190"/>
                  </a:lnTo>
                  <a:lnTo>
                    <a:pt x="20701" y="18084"/>
                  </a:lnTo>
                  <a:lnTo>
                    <a:pt x="1524" y="54140"/>
                  </a:lnTo>
                  <a:lnTo>
                    <a:pt x="0" y="60998"/>
                  </a:lnTo>
                  <a:lnTo>
                    <a:pt x="0" y="67856"/>
                  </a:lnTo>
                  <a:lnTo>
                    <a:pt x="12090" y="108572"/>
                  </a:lnTo>
                  <a:lnTo>
                    <a:pt x="41224" y="132575"/>
                  </a:lnTo>
                  <a:lnTo>
                    <a:pt x="78092" y="138430"/>
                  </a:lnTo>
                  <a:lnTo>
                    <a:pt x="108800" y="126504"/>
                  </a:lnTo>
                  <a:lnTo>
                    <a:pt x="137922" y="89954"/>
                  </a:lnTo>
                  <a:lnTo>
                    <a:pt x="140360" y="74714"/>
                  </a:lnTo>
                  <a:lnTo>
                    <a:pt x="277177" y="74714"/>
                  </a:lnTo>
                  <a:lnTo>
                    <a:pt x="287528" y="108572"/>
                  </a:lnTo>
                  <a:lnTo>
                    <a:pt x="316814" y="132600"/>
                  </a:lnTo>
                  <a:lnTo>
                    <a:pt x="353745" y="138480"/>
                  </a:lnTo>
                  <a:lnTo>
                    <a:pt x="384644" y="126492"/>
                  </a:lnTo>
                  <a:lnTo>
                    <a:pt x="387883" y="125234"/>
                  </a:lnTo>
                  <a:lnTo>
                    <a:pt x="398094" y="133553"/>
                  </a:lnTo>
                  <a:lnTo>
                    <a:pt x="465442" y="127050"/>
                  </a:lnTo>
                  <a:lnTo>
                    <a:pt x="494538" y="89954"/>
                  </a:lnTo>
                  <a:lnTo>
                    <a:pt x="496824" y="83096"/>
                  </a:lnTo>
                  <a:lnTo>
                    <a:pt x="497586" y="76238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428488" y="3207258"/>
              <a:ext cx="445770" cy="108585"/>
            </a:xfrm>
            <a:custGeom>
              <a:avLst/>
              <a:gdLst/>
              <a:ahLst/>
              <a:cxnLst/>
              <a:rect l="l" t="t" r="r" b="b"/>
              <a:pathLst>
                <a:path w="445769" h="108585">
                  <a:moveTo>
                    <a:pt x="246888" y="8382"/>
                  </a:moveTo>
                  <a:lnTo>
                    <a:pt x="238506" y="0"/>
                  </a:lnTo>
                  <a:lnTo>
                    <a:pt x="142481" y="96024"/>
                  </a:lnTo>
                  <a:lnTo>
                    <a:pt x="0" y="96024"/>
                  </a:lnTo>
                  <a:lnTo>
                    <a:pt x="0" y="108204"/>
                  </a:lnTo>
                  <a:lnTo>
                    <a:pt x="145542" y="108204"/>
                  </a:lnTo>
                  <a:lnTo>
                    <a:pt x="145542" y="102108"/>
                  </a:lnTo>
                  <a:lnTo>
                    <a:pt x="149352" y="105918"/>
                  </a:lnTo>
                  <a:lnTo>
                    <a:pt x="246888" y="8382"/>
                  </a:lnTo>
                  <a:close/>
                </a:path>
                <a:path w="445769" h="108585">
                  <a:moveTo>
                    <a:pt x="445770" y="96024"/>
                  </a:moveTo>
                  <a:lnTo>
                    <a:pt x="259080" y="96024"/>
                  </a:lnTo>
                  <a:lnTo>
                    <a:pt x="259080" y="108204"/>
                  </a:lnTo>
                  <a:lnTo>
                    <a:pt x="445770" y="108204"/>
                  </a:lnTo>
                  <a:lnTo>
                    <a:pt x="445770" y="96024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292091" y="3474719"/>
              <a:ext cx="582295" cy="717550"/>
            </a:xfrm>
            <a:custGeom>
              <a:avLst/>
              <a:gdLst/>
              <a:ahLst/>
              <a:cxnLst/>
              <a:rect l="l" t="t" r="r" b="b"/>
              <a:pathLst>
                <a:path w="582294" h="717550">
                  <a:moveTo>
                    <a:pt x="582168" y="333006"/>
                  </a:moveTo>
                  <a:lnTo>
                    <a:pt x="401485" y="333006"/>
                  </a:lnTo>
                  <a:lnTo>
                    <a:pt x="401485" y="331470"/>
                  </a:lnTo>
                  <a:lnTo>
                    <a:pt x="400812" y="325374"/>
                  </a:lnTo>
                  <a:lnTo>
                    <a:pt x="389280" y="304266"/>
                  </a:lnTo>
                  <a:lnTo>
                    <a:pt x="389280" y="345186"/>
                  </a:lnTo>
                  <a:lnTo>
                    <a:pt x="388620" y="350520"/>
                  </a:lnTo>
                  <a:lnTo>
                    <a:pt x="387096" y="355854"/>
                  </a:lnTo>
                  <a:lnTo>
                    <a:pt x="361975" y="388797"/>
                  </a:lnTo>
                  <a:lnTo>
                    <a:pt x="325551" y="397192"/>
                  </a:lnTo>
                  <a:lnTo>
                    <a:pt x="299745" y="386003"/>
                  </a:lnTo>
                  <a:lnTo>
                    <a:pt x="317754" y="360426"/>
                  </a:lnTo>
                  <a:lnTo>
                    <a:pt x="320802" y="346710"/>
                  </a:lnTo>
                  <a:lnTo>
                    <a:pt x="320802" y="332232"/>
                  </a:lnTo>
                  <a:lnTo>
                    <a:pt x="319278" y="325374"/>
                  </a:lnTo>
                  <a:lnTo>
                    <a:pt x="308508" y="305003"/>
                  </a:lnTo>
                  <a:lnTo>
                    <a:pt x="308508" y="345186"/>
                  </a:lnTo>
                  <a:lnTo>
                    <a:pt x="307848" y="350520"/>
                  </a:lnTo>
                  <a:lnTo>
                    <a:pt x="306324" y="355854"/>
                  </a:lnTo>
                  <a:lnTo>
                    <a:pt x="289077" y="378307"/>
                  </a:lnTo>
                  <a:lnTo>
                    <a:pt x="282130" y="364807"/>
                  </a:lnTo>
                  <a:lnTo>
                    <a:pt x="282130" y="387350"/>
                  </a:lnTo>
                  <a:lnTo>
                    <a:pt x="281127" y="388658"/>
                  </a:lnTo>
                  <a:lnTo>
                    <a:pt x="244589" y="397179"/>
                  </a:lnTo>
                  <a:lnTo>
                    <a:pt x="210146" y="382371"/>
                  </a:lnTo>
                  <a:lnTo>
                    <a:pt x="191262" y="345186"/>
                  </a:lnTo>
                  <a:lnTo>
                    <a:pt x="191262" y="333768"/>
                  </a:lnTo>
                  <a:lnTo>
                    <a:pt x="210731" y="295554"/>
                  </a:lnTo>
                  <a:lnTo>
                    <a:pt x="246583" y="281000"/>
                  </a:lnTo>
                  <a:lnTo>
                    <a:pt x="280301" y="290195"/>
                  </a:lnTo>
                  <a:lnTo>
                    <a:pt x="261366" y="324612"/>
                  </a:lnTo>
                  <a:lnTo>
                    <a:pt x="260375" y="333756"/>
                  </a:lnTo>
                  <a:lnTo>
                    <a:pt x="259842" y="339090"/>
                  </a:lnTo>
                  <a:lnTo>
                    <a:pt x="272529" y="379539"/>
                  </a:lnTo>
                  <a:lnTo>
                    <a:pt x="282130" y="387350"/>
                  </a:lnTo>
                  <a:lnTo>
                    <a:pt x="282130" y="364807"/>
                  </a:lnTo>
                  <a:lnTo>
                    <a:pt x="272034" y="345186"/>
                  </a:lnTo>
                  <a:lnTo>
                    <a:pt x="272034" y="333756"/>
                  </a:lnTo>
                  <a:lnTo>
                    <a:pt x="289483" y="299961"/>
                  </a:lnTo>
                  <a:lnTo>
                    <a:pt x="307086" y="326898"/>
                  </a:lnTo>
                  <a:lnTo>
                    <a:pt x="308419" y="332232"/>
                  </a:lnTo>
                  <a:lnTo>
                    <a:pt x="308508" y="345186"/>
                  </a:lnTo>
                  <a:lnTo>
                    <a:pt x="308508" y="305003"/>
                  </a:lnTo>
                  <a:lnTo>
                    <a:pt x="301409" y="291553"/>
                  </a:lnTo>
                  <a:lnTo>
                    <a:pt x="327456" y="280911"/>
                  </a:lnTo>
                  <a:lnTo>
                    <a:pt x="364553" y="291058"/>
                  </a:lnTo>
                  <a:lnTo>
                    <a:pt x="388620" y="326898"/>
                  </a:lnTo>
                  <a:lnTo>
                    <a:pt x="389191" y="331470"/>
                  </a:lnTo>
                  <a:lnTo>
                    <a:pt x="389280" y="345186"/>
                  </a:lnTo>
                  <a:lnTo>
                    <a:pt x="389280" y="304266"/>
                  </a:lnTo>
                  <a:lnTo>
                    <a:pt x="381076" y="289242"/>
                  </a:lnTo>
                  <a:lnTo>
                    <a:pt x="366572" y="280911"/>
                  </a:lnTo>
                  <a:lnTo>
                    <a:pt x="349199" y="270929"/>
                  </a:lnTo>
                  <a:lnTo>
                    <a:pt x="313232" y="270598"/>
                  </a:lnTo>
                  <a:lnTo>
                    <a:pt x="290080" y="283527"/>
                  </a:lnTo>
                  <a:lnTo>
                    <a:pt x="285699" y="281000"/>
                  </a:lnTo>
                  <a:lnTo>
                    <a:pt x="268325" y="271056"/>
                  </a:lnTo>
                  <a:lnTo>
                    <a:pt x="232054" y="270713"/>
                  </a:lnTo>
                  <a:lnTo>
                    <a:pt x="199961" y="288493"/>
                  </a:lnTo>
                  <a:lnTo>
                    <a:pt x="180594" y="324612"/>
                  </a:lnTo>
                  <a:lnTo>
                    <a:pt x="179070" y="331470"/>
                  </a:lnTo>
                  <a:lnTo>
                    <a:pt x="179070" y="333768"/>
                  </a:lnTo>
                  <a:lnTo>
                    <a:pt x="12179" y="333768"/>
                  </a:lnTo>
                  <a:lnTo>
                    <a:pt x="12179" y="0"/>
                  </a:lnTo>
                  <a:lnTo>
                    <a:pt x="0" y="0"/>
                  </a:lnTo>
                  <a:lnTo>
                    <a:pt x="0" y="717042"/>
                  </a:lnTo>
                  <a:lnTo>
                    <a:pt x="12179" y="717042"/>
                  </a:lnTo>
                  <a:lnTo>
                    <a:pt x="12179" y="345948"/>
                  </a:lnTo>
                  <a:lnTo>
                    <a:pt x="181178" y="345948"/>
                  </a:lnTo>
                  <a:lnTo>
                    <a:pt x="191579" y="379628"/>
                  </a:lnTo>
                  <a:lnTo>
                    <a:pt x="220865" y="403529"/>
                  </a:lnTo>
                  <a:lnTo>
                    <a:pt x="257759" y="409295"/>
                  </a:lnTo>
                  <a:lnTo>
                    <a:pt x="288645" y="397179"/>
                  </a:lnTo>
                  <a:lnTo>
                    <a:pt x="292417" y="395706"/>
                  </a:lnTo>
                  <a:lnTo>
                    <a:pt x="301955" y="403440"/>
                  </a:lnTo>
                  <a:lnTo>
                    <a:pt x="338899" y="409244"/>
                  </a:lnTo>
                  <a:lnTo>
                    <a:pt x="369658" y="397192"/>
                  </a:lnTo>
                  <a:lnTo>
                    <a:pt x="374154" y="395427"/>
                  </a:lnTo>
                  <a:lnTo>
                    <a:pt x="398526" y="360426"/>
                  </a:lnTo>
                  <a:lnTo>
                    <a:pt x="401574" y="346710"/>
                  </a:lnTo>
                  <a:lnTo>
                    <a:pt x="401561" y="345186"/>
                  </a:lnTo>
                  <a:lnTo>
                    <a:pt x="582168" y="345186"/>
                  </a:lnTo>
                  <a:lnTo>
                    <a:pt x="582168" y="333006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730496" y="3468624"/>
              <a:ext cx="566420" cy="699135"/>
            </a:xfrm>
            <a:custGeom>
              <a:avLst/>
              <a:gdLst/>
              <a:ahLst/>
              <a:cxnLst/>
              <a:rect l="l" t="t" r="r" b="b"/>
              <a:pathLst>
                <a:path w="566419" h="699135">
                  <a:moveTo>
                    <a:pt x="560832" y="107442"/>
                  </a:moveTo>
                  <a:lnTo>
                    <a:pt x="441960" y="107442"/>
                  </a:lnTo>
                  <a:lnTo>
                    <a:pt x="441960" y="12192"/>
                  </a:lnTo>
                  <a:lnTo>
                    <a:pt x="441960" y="6096"/>
                  </a:lnTo>
                  <a:lnTo>
                    <a:pt x="441960" y="3048"/>
                  </a:lnTo>
                  <a:lnTo>
                    <a:pt x="439674" y="0"/>
                  </a:lnTo>
                  <a:lnTo>
                    <a:pt x="429768" y="0"/>
                  </a:lnTo>
                  <a:lnTo>
                    <a:pt x="429768" y="12192"/>
                  </a:lnTo>
                  <a:lnTo>
                    <a:pt x="429768" y="202692"/>
                  </a:lnTo>
                  <a:lnTo>
                    <a:pt x="12192" y="202692"/>
                  </a:lnTo>
                  <a:lnTo>
                    <a:pt x="12192" y="12192"/>
                  </a:lnTo>
                  <a:lnTo>
                    <a:pt x="429768" y="12192"/>
                  </a:lnTo>
                  <a:lnTo>
                    <a:pt x="429768" y="0"/>
                  </a:lnTo>
                  <a:lnTo>
                    <a:pt x="3048" y="0"/>
                  </a:lnTo>
                  <a:lnTo>
                    <a:pt x="0" y="3048"/>
                  </a:lnTo>
                  <a:lnTo>
                    <a:pt x="0" y="212598"/>
                  </a:lnTo>
                  <a:lnTo>
                    <a:pt x="3048" y="214884"/>
                  </a:lnTo>
                  <a:lnTo>
                    <a:pt x="439674" y="214884"/>
                  </a:lnTo>
                  <a:lnTo>
                    <a:pt x="441960" y="212598"/>
                  </a:lnTo>
                  <a:lnTo>
                    <a:pt x="441960" y="208788"/>
                  </a:lnTo>
                  <a:lnTo>
                    <a:pt x="441960" y="202692"/>
                  </a:lnTo>
                  <a:lnTo>
                    <a:pt x="441960" y="119634"/>
                  </a:lnTo>
                  <a:lnTo>
                    <a:pt x="560832" y="119634"/>
                  </a:lnTo>
                  <a:lnTo>
                    <a:pt x="560832" y="107442"/>
                  </a:lnTo>
                  <a:close/>
                </a:path>
                <a:path w="566419" h="699135">
                  <a:moveTo>
                    <a:pt x="566166" y="590562"/>
                  </a:moveTo>
                  <a:lnTo>
                    <a:pt x="448056" y="590562"/>
                  </a:lnTo>
                  <a:lnTo>
                    <a:pt x="448056" y="495300"/>
                  </a:lnTo>
                  <a:lnTo>
                    <a:pt x="448056" y="489204"/>
                  </a:lnTo>
                  <a:lnTo>
                    <a:pt x="448056" y="486156"/>
                  </a:lnTo>
                  <a:lnTo>
                    <a:pt x="445008" y="483108"/>
                  </a:lnTo>
                  <a:lnTo>
                    <a:pt x="435864" y="483108"/>
                  </a:lnTo>
                  <a:lnTo>
                    <a:pt x="435864" y="495300"/>
                  </a:lnTo>
                  <a:lnTo>
                    <a:pt x="435864" y="686562"/>
                  </a:lnTo>
                  <a:lnTo>
                    <a:pt x="17526" y="686562"/>
                  </a:lnTo>
                  <a:lnTo>
                    <a:pt x="17526" y="495300"/>
                  </a:lnTo>
                  <a:lnTo>
                    <a:pt x="435864" y="495300"/>
                  </a:lnTo>
                  <a:lnTo>
                    <a:pt x="435864" y="483108"/>
                  </a:lnTo>
                  <a:lnTo>
                    <a:pt x="8382" y="483108"/>
                  </a:lnTo>
                  <a:lnTo>
                    <a:pt x="5334" y="486156"/>
                  </a:lnTo>
                  <a:lnTo>
                    <a:pt x="5334" y="696468"/>
                  </a:lnTo>
                  <a:lnTo>
                    <a:pt x="8382" y="698754"/>
                  </a:lnTo>
                  <a:lnTo>
                    <a:pt x="445008" y="698754"/>
                  </a:lnTo>
                  <a:lnTo>
                    <a:pt x="448056" y="696468"/>
                  </a:lnTo>
                  <a:lnTo>
                    <a:pt x="448056" y="692658"/>
                  </a:lnTo>
                  <a:lnTo>
                    <a:pt x="448056" y="686562"/>
                  </a:lnTo>
                  <a:lnTo>
                    <a:pt x="448056" y="602742"/>
                  </a:lnTo>
                  <a:lnTo>
                    <a:pt x="566166" y="602742"/>
                  </a:lnTo>
                  <a:lnTo>
                    <a:pt x="566166" y="590562"/>
                  </a:lnTo>
                  <a:close/>
                </a:path>
                <a:path w="566419" h="699135">
                  <a:moveTo>
                    <a:pt x="566166" y="339864"/>
                  </a:moveTo>
                  <a:lnTo>
                    <a:pt x="448056" y="339864"/>
                  </a:lnTo>
                  <a:lnTo>
                    <a:pt x="448056" y="244602"/>
                  </a:lnTo>
                  <a:lnTo>
                    <a:pt x="448056" y="238506"/>
                  </a:lnTo>
                  <a:lnTo>
                    <a:pt x="448056" y="234696"/>
                  </a:lnTo>
                  <a:lnTo>
                    <a:pt x="445008" y="232410"/>
                  </a:lnTo>
                  <a:lnTo>
                    <a:pt x="435864" y="232410"/>
                  </a:lnTo>
                  <a:lnTo>
                    <a:pt x="435864" y="244602"/>
                  </a:lnTo>
                  <a:lnTo>
                    <a:pt x="435864" y="435864"/>
                  </a:lnTo>
                  <a:lnTo>
                    <a:pt x="17526" y="435864"/>
                  </a:lnTo>
                  <a:lnTo>
                    <a:pt x="17526" y="244602"/>
                  </a:lnTo>
                  <a:lnTo>
                    <a:pt x="435864" y="244602"/>
                  </a:lnTo>
                  <a:lnTo>
                    <a:pt x="435864" y="232410"/>
                  </a:lnTo>
                  <a:lnTo>
                    <a:pt x="8382" y="232410"/>
                  </a:lnTo>
                  <a:lnTo>
                    <a:pt x="5334" y="234696"/>
                  </a:lnTo>
                  <a:lnTo>
                    <a:pt x="5334" y="445008"/>
                  </a:lnTo>
                  <a:lnTo>
                    <a:pt x="8382" y="448056"/>
                  </a:lnTo>
                  <a:lnTo>
                    <a:pt x="445008" y="448056"/>
                  </a:lnTo>
                  <a:lnTo>
                    <a:pt x="448056" y="445008"/>
                  </a:lnTo>
                  <a:lnTo>
                    <a:pt x="448056" y="441960"/>
                  </a:lnTo>
                  <a:lnTo>
                    <a:pt x="448056" y="435864"/>
                  </a:lnTo>
                  <a:lnTo>
                    <a:pt x="448056" y="352044"/>
                  </a:lnTo>
                  <a:lnTo>
                    <a:pt x="566166" y="352044"/>
                  </a:lnTo>
                  <a:lnTo>
                    <a:pt x="566166" y="339864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25" name="object 25"/>
            <p:cNvGrpSpPr/>
            <p:nvPr/>
          </p:nvGrpSpPr>
          <p:grpSpPr>
            <a:xfrm>
              <a:off x="5871210" y="3255264"/>
              <a:ext cx="1865630" cy="816610"/>
              <a:chOff x="3051810" y="3255264"/>
              <a:chExt cx="1865630" cy="816610"/>
            </a:xfrm>
          </p:grpSpPr>
          <p:sp>
            <p:nvSpPr>
              <p:cNvPr id="26" name="object 26"/>
              <p:cNvSpPr/>
              <p:nvPr/>
            </p:nvSpPr>
            <p:spPr>
              <a:xfrm>
                <a:off x="3051810" y="3255263"/>
                <a:ext cx="1865630" cy="112395"/>
              </a:xfrm>
              <a:custGeom>
                <a:avLst/>
                <a:gdLst/>
                <a:ahLst/>
                <a:cxnLst/>
                <a:rect l="l" t="t" r="r" b="b"/>
                <a:pathLst>
                  <a:path w="1865629" h="112395">
                    <a:moveTo>
                      <a:pt x="146304" y="99072"/>
                    </a:moveTo>
                    <a:lnTo>
                      <a:pt x="0" y="99072"/>
                    </a:lnTo>
                    <a:lnTo>
                      <a:pt x="0" y="111252"/>
                    </a:lnTo>
                    <a:lnTo>
                      <a:pt x="146304" y="111252"/>
                    </a:lnTo>
                    <a:lnTo>
                      <a:pt x="146304" y="99072"/>
                    </a:lnTo>
                    <a:close/>
                  </a:path>
                  <a:path w="1865629" h="112395">
                    <a:moveTo>
                      <a:pt x="245364" y="102870"/>
                    </a:moveTo>
                    <a:lnTo>
                      <a:pt x="147828" y="6096"/>
                    </a:lnTo>
                    <a:lnTo>
                      <a:pt x="139446" y="14478"/>
                    </a:lnTo>
                    <a:lnTo>
                      <a:pt x="236982" y="112014"/>
                    </a:lnTo>
                    <a:lnTo>
                      <a:pt x="245364" y="102870"/>
                    </a:lnTo>
                    <a:close/>
                  </a:path>
                  <a:path w="1865629" h="112395">
                    <a:moveTo>
                      <a:pt x="1678686" y="8382"/>
                    </a:moveTo>
                    <a:lnTo>
                      <a:pt x="1670304" y="0"/>
                    </a:lnTo>
                    <a:lnTo>
                      <a:pt x="1572768" y="97536"/>
                    </a:lnTo>
                    <a:lnTo>
                      <a:pt x="1574444" y="99072"/>
                    </a:lnTo>
                    <a:lnTo>
                      <a:pt x="245364" y="99072"/>
                    </a:lnTo>
                    <a:lnTo>
                      <a:pt x="245364" y="102870"/>
                    </a:lnTo>
                    <a:lnTo>
                      <a:pt x="245364" y="111252"/>
                    </a:lnTo>
                    <a:lnTo>
                      <a:pt x="1584198" y="111252"/>
                    </a:lnTo>
                    <a:lnTo>
                      <a:pt x="1584198" y="103619"/>
                    </a:lnTo>
                    <a:lnTo>
                      <a:pt x="1678686" y="8382"/>
                    </a:lnTo>
                    <a:close/>
                  </a:path>
                  <a:path w="1865629" h="112395">
                    <a:moveTo>
                      <a:pt x="1865376" y="99072"/>
                    </a:moveTo>
                    <a:lnTo>
                      <a:pt x="1679448" y="99072"/>
                    </a:lnTo>
                    <a:lnTo>
                      <a:pt x="1679448" y="111252"/>
                    </a:lnTo>
                    <a:lnTo>
                      <a:pt x="1865376" y="111252"/>
                    </a:lnTo>
                    <a:lnTo>
                      <a:pt x="1865376" y="99072"/>
                    </a:lnTo>
                    <a:close/>
                  </a:path>
                </a:pathLst>
              </a:custGeom>
              <a:solidFill>
                <a:srgbClr val="4F81B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27" name="object 27"/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3384310" y="3352800"/>
                <a:ext cx="138527" cy="503682"/>
              </a:xfrm>
              <a:prstGeom prst="rect">
                <a:avLst/>
              </a:prstGeom>
            </p:spPr>
          </p:pic>
          <p:sp>
            <p:nvSpPr>
              <p:cNvPr id="28" name="object 28"/>
              <p:cNvSpPr/>
              <p:nvPr/>
            </p:nvSpPr>
            <p:spPr>
              <a:xfrm>
                <a:off x="4435932" y="3352799"/>
                <a:ext cx="139065" cy="504190"/>
              </a:xfrm>
              <a:custGeom>
                <a:avLst/>
                <a:gdLst/>
                <a:ahLst/>
                <a:cxnLst/>
                <a:rect l="l" t="t" r="r" b="b"/>
                <a:pathLst>
                  <a:path w="139064" h="504189">
                    <a:moveTo>
                      <a:pt x="138620" y="214160"/>
                    </a:moveTo>
                    <a:lnTo>
                      <a:pt x="132969" y="177419"/>
                    </a:lnTo>
                    <a:lnTo>
                      <a:pt x="126568" y="169557"/>
                    </a:lnTo>
                    <a:lnTo>
                      <a:pt x="126568" y="200837"/>
                    </a:lnTo>
                    <a:lnTo>
                      <a:pt x="118262" y="237121"/>
                    </a:lnTo>
                    <a:lnTo>
                      <a:pt x="115620" y="239153"/>
                    </a:lnTo>
                    <a:lnTo>
                      <a:pt x="108991" y="231013"/>
                    </a:lnTo>
                    <a:lnTo>
                      <a:pt x="108623" y="230886"/>
                    </a:lnTo>
                    <a:lnTo>
                      <a:pt x="105803" y="230035"/>
                    </a:lnTo>
                    <a:lnTo>
                      <a:pt x="105803" y="246722"/>
                    </a:lnTo>
                    <a:lnTo>
                      <a:pt x="85775" y="262128"/>
                    </a:lnTo>
                    <a:lnTo>
                      <a:pt x="79679" y="263652"/>
                    </a:lnTo>
                    <a:lnTo>
                      <a:pt x="74345" y="264414"/>
                    </a:lnTo>
                    <a:lnTo>
                      <a:pt x="68249" y="265176"/>
                    </a:lnTo>
                    <a:lnTo>
                      <a:pt x="56057" y="263652"/>
                    </a:lnTo>
                    <a:lnTo>
                      <a:pt x="30899" y="246938"/>
                    </a:lnTo>
                    <a:lnTo>
                      <a:pt x="62915" y="230886"/>
                    </a:lnTo>
                    <a:lnTo>
                      <a:pt x="75107" y="230886"/>
                    </a:lnTo>
                    <a:lnTo>
                      <a:pt x="105803" y="246722"/>
                    </a:lnTo>
                    <a:lnTo>
                      <a:pt x="105803" y="230035"/>
                    </a:lnTo>
                    <a:lnTo>
                      <a:pt x="68249" y="218694"/>
                    </a:lnTo>
                    <a:lnTo>
                      <a:pt x="60629" y="218694"/>
                    </a:lnTo>
                    <a:lnTo>
                      <a:pt x="53771" y="220218"/>
                    </a:lnTo>
                    <a:lnTo>
                      <a:pt x="20091" y="238480"/>
                    </a:lnTo>
                    <a:lnTo>
                      <a:pt x="10312" y="202717"/>
                    </a:lnTo>
                    <a:lnTo>
                      <a:pt x="24676" y="166916"/>
                    </a:lnTo>
                    <a:lnTo>
                      <a:pt x="62915" y="147828"/>
                    </a:lnTo>
                    <a:lnTo>
                      <a:pt x="69011" y="147066"/>
                    </a:lnTo>
                    <a:lnTo>
                      <a:pt x="75107" y="147828"/>
                    </a:lnTo>
                    <a:lnTo>
                      <a:pt x="111810" y="166624"/>
                    </a:lnTo>
                    <a:lnTo>
                      <a:pt x="126568" y="200837"/>
                    </a:lnTo>
                    <a:lnTo>
                      <a:pt x="126568" y="169557"/>
                    </a:lnTo>
                    <a:lnTo>
                      <a:pt x="109042" y="147993"/>
                    </a:lnTo>
                    <a:lnTo>
                      <a:pt x="106172" y="147066"/>
                    </a:lnTo>
                    <a:lnTo>
                      <a:pt x="75107" y="137083"/>
                    </a:lnTo>
                    <a:lnTo>
                      <a:pt x="75107" y="0"/>
                    </a:lnTo>
                    <a:lnTo>
                      <a:pt x="62915" y="0"/>
                    </a:lnTo>
                    <a:lnTo>
                      <a:pt x="62915" y="135407"/>
                    </a:lnTo>
                    <a:lnTo>
                      <a:pt x="60629" y="135636"/>
                    </a:lnTo>
                    <a:lnTo>
                      <a:pt x="53771" y="136398"/>
                    </a:lnTo>
                    <a:lnTo>
                      <a:pt x="17627" y="157022"/>
                    </a:lnTo>
                    <a:lnTo>
                      <a:pt x="0" y="189318"/>
                    </a:lnTo>
                    <a:lnTo>
                      <a:pt x="520" y="225259"/>
                    </a:lnTo>
                    <a:lnTo>
                      <a:pt x="13500" y="247637"/>
                    </a:lnTo>
                    <a:lnTo>
                      <a:pt x="190" y="271627"/>
                    </a:lnTo>
                    <a:lnTo>
                      <a:pt x="18567" y="339674"/>
                    </a:lnTo>
                    <a:lnTo>
                      <a:pt x="54533" y="358902"/>
                    </a:lnTo>
                    <a:lnTo>
                      <a:pt x="62915" y="359816"/>
                    </a:lnTo>
                    <a:lnTo>
                      <a:pt x="62915" y="503682"/>
                    </a:lnTo>
                    <a:lnTo>
                      <a:pt x="75107" y="503682"/>
                    </a:lnTo>
                    <a:lnTo>
                      <a:pt x="75107" y="359752"/>
                    </a:lnTo>
                    <a:lnTo>
                      <a:pt x="82727" y="358902"/>
                    </a:lnTo>
                    <a:lnTo>
                      <a:pt x="89585" y="357378"/>
                    </a:lnTo>
                    <a:lnTo>
                      <a:pt x="102527" y="348234"/>
                    </a:lnTo>
                    <a:lnTo>
                      <a:pt x="124485" y="332727"/>
                    </a:lnTo>
                    <a:lnTo>
                      <a:pt x="138468" y="297268"/>
                    </a:lnTo>
                    <a:lnTo>
                      <a:pt x="132854" y="260286"/>
                    </a:lnTo>
                    <a:lnTo>
                      <a:pt x="126619" y="252653"/>
                    </a:lnTo>
                    <a:lnTo>
                      <a:pt x="126619" y="283883"/>
                    </a:lnTo>
                    <a:lnTo>
                      <a:pt x="118198" y="320167"/>
                    </a:lnTo>
                    <a:lnTo>
                      <a:pt x="85775" y="345948"/>
                    </a:lnTo>
                    <a:lnTo>
                      <a:pt x="79679" y="346710"/>
                    </a:lnTo>
                    <a:lnTo>
                      <a:pt x="74345" y="348234"/>
                    </a:lnTo>
                    <a:lnTo>
                      <a:pt x="68249" y="348234"/>
                    </a:lnTo>
                    <a:lnTo>
                      <a:pt x="56057" y="346710"/>
                    </a:lnTo>
                    <a:lnTo>
                      <a:pt x="20421" y="323138"/>
                    </a:lnTo>
                    <a:lnTo>
                      <a:pt x="10274" y="285851"/>
                    </a:lnTo>
                    <a:lnTo>
                      <a:pt x="21424" y="258178"/>
                    </a:lnTo>
                    <a:lnTo>
                      <a:pt x="54533" y="275844"/>
                    </a:lnTo>
                    <a:lnTo>
                      <a:pt x="61391" y="276606"/>
                    </a:lnTo>
                    <a:lnTo>
                      <a:pt x="69011" y="277368"/>
                    </a:lnTo>
                    <a:lnTo>
                      <a:pt x="82727" y="275844"/>
                    </a:lnTo>
                    <a:lnTo>
                      <a:pt x="89585" y="273558"/>
                    </a:lnTo>
                    <a:lnTo>
                      <a:pt x="101638" y="265176"/>
                    </a:lnTo>
                    <a:lnTo>
                      <a:pt x="114630" y="256146"/>
                    </a:lnTo>
                    <a:lnTo>
                      <a:pt x="126619" y="283883"/>
                    </a:lnTo>
                    <a:lnTo>
                      <a:pt x="126619" y="252653"/>
                    </a:lnTo>
                    <a:lnTo>
                      <a:pt x="124104" y="249567"/>
                    </a:lnTo>
                    <a:lnTo>
                      <a:pt x="124625" y="249199"/>
                    </a:lnTo>
                    <a:lnTo>
                      <a:pt x="138620" y="214160"/>
                    </a:lnTo>
                    <a:close/>
                  </a:path>
                </a:pathLst>
              </a:custGeom>
              <a:solidFill>
                <a:srgbClr val="4F81B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29" name="object 29"/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3550106" y="3288792"/>
                <a:ext cx="137563" cy="140970"/>
              </a:xfrm>
              <a:prstGeom prst="rect">
                <a:avLst/>
              </a:prstGeom>
            </p:spPr>
          </p:pic>
          <p:sp>
            <p:nvSpPr>
              <p:cNvPr id="30" name="object 30"/>
              <p:cNvSpPr/>
              <p:nvPr/>
            </p:nvSpPr>
            <p:spPr>
              <a:xfrm>
                <a:off x="4309150" y="3288792"/>
                <a:ext cx="137795" cy="140970"/>
              </a:xfrm>
              <a:custGeom>
                <a:avLst/>
                <a:gdLst/>
                <a:ahLst/>
                <a:cxnLst/>
                <a:rect l="l" t="t" r="r" b="b"/>
                <a:pathLst>
                  <a:path w="137795" h="140970">
                    <a:moveTo>
                      <a:pt x="67777" y="0"/>
                    </a:moveTo>
                    <a:lnTo>
                      <a:pt x="60157" y="0"/>
                    </a:lnTo>
                    <a:lnTo>
                      <a:pt x="53299" y="1524"/>
                    </a:lnTo>
                    <a:lnTo>
                      <a:pt x="17816" y="20867"/>
                    </a:lnTo>
                    <a:lnTo>
                      <a:pt x="0" y="52746"/>
                    </a:lnTo>
                    <a:lnTo>
                      <a:pt x="0" y="88744"/>
                    </a:lnTo>
                    <a:lnTo>
                      <a:pt x="17970" y="120449"/>
                    </a:lnTo>
                    <a:lnTo>
                      <a:pt x="54061" y="139446"/>
                    </a:lnTo>
                    <a:lnTo>
                      <a:pt x="60919" y="140970"/>
                    </a:lnTo>
                    <a:lnTo>
                      <a:pt x="75397" y="140970"/>
                    </a:lnTo>
                    <a:lnTo>
                      <a:pt x="89113" y="137922"/>
                    </a:lnTo>
                    <a:lnTo>
                      <a:pt x="102158" y="128778"/>
                    </a:lnTo>
                    <a:lnTo>
                      <a:pt x="61681" y="128778"/>
                    </a:lnTo>
                    <a:lnTo>
                      <a:pt x="56347" y="128016"/>
                    </a:lnTo>
                    <a:lnTo>
                      <a:pt x="20534" y="104492"/>
                    </a:lnTo>
                    <a:lnTo>
                      <a:pt x="9988" y="67608"/>
                    </a:lnTo>
                    <a:lnTo>
                      <a:pt x="24146" y="31971"/>
                    </a:lnTo>
                    <a:lnTo>
                      <a:pt x="62443" y="12192"/>
                    </a:lnTo>
                    <a:lnTo>
                      <a:pt x="106863" y="12192"/>
                    </a:lnTo>
                    <a:lnTo>
                      <a:pt x="67777" y="0"/>
                    </a:lnTo>
                    <a:close/>
                  </a:path>
                  <a:path w="137795" h="140970">
                    <a:moveTo>
                      <a:pt x="106863" y="12192"/>
                    </a:moveTo>
                    <a:lnTo>
                      <a:pt x="73873" y="12192"/>
                    </a:lnTo>
                    <a:lnTo>
                      <a:pt x="110575" y="30808"/>
                    </a:lnTo>
                    <a:lnTo>
                      <a:pt x="125665" y="64579"/>
                    </a:lnTo>
                    <a:lnTo>
                      <a:pt x="117716" y="100731"/>
                    </a:lnTo>
                    <a:lnTo>
                      <a:pt x="85303" y="126492"/>
                    </a:lnTo>
                    <a:lnTo>
                      <a:pt x="79207" y="128016"/>
                    </a:lnTo>
                    <a:lnTo>
                      <a:pt x="73873" y="128778"/>
                    </a:lnTo>
                    <a:lnTo>
                      <a:pt x="102158" y="128778"/>
                    </a:lnTo>
                    <a:lnTo>
                      <a:pt x="123833" y="113584"/>
                    </a:lnTo>
                    <a:lnTo>
                      <a:pt x="137703" y="78530"/>
                    </a:lnTo>
                    <a:lnTo>
                      <a:pt x="132078" y="41853"/>
                    </a:lnTo>
                    <a:lnTo>
                      <a:pt x="108317" y="12645"/>
                    </a:lnTo>
                    <a:lnTo>
                      <a:pt x="106863" y="12192"/>
                    </a:lnTo>
                    <a:close/>
                  </a:path>
                </a:pathLst>
              </a:custGeom>
              <a:solidFill>
                <a:srgbClr val="4F81B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31" name="object 31"/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3678936" y="3360420"/>
                <a:ext cx="202248" cy="492251"/>
              </a:xfrm>
              <a:prstGeom prst="rect">
                <a:avLst/>
              </a:prstGeom>
            </p:spPr>
          </p:pic>
          <p:sp>
            <p:nvSpPr>
              <p:cNvPr id="32" name="object 32"/>
              <p:cNvSpPr/>
              <p:nvPr/>
            </p:nvSpPr>
            <p:spPr>
              <a:xfrm>
                <a:off x="3198114" y="3355085"/>
                <a:ext cx="1568450" cy="716280"/>
              </a:xfrm>
              <a:custGeom>
                <a:avLst/>
                <a:gdLst/>
                <a:ahLst/>
                <a:cxnLst/>
                <a:rect l="l" t="t" r="r" b="b"/>
                <a:pathLst>
                  <a:path w="1568450" h="716279">
                    <a:moveTo>
                      <a:pt x="472440" y="504444"/>
                    </a:moveTo>
                    <a:lnTo>
                      <a:pt x="469392" y="501396"/>
                    </a:lnTo>
                    <a:lnTo>
                      <a:pt x="460248" y="501396"/>
                    </a:lnTo>
                    <a:lnTo>
                      <a:pt x="460248" y="513588"/>
                    </a:lnTo>
                    <a:lnTo>
                      <a:pt x="460248" y="704088"/>
                    </a:lnTo>
                    <a:lnTo>
                      <a:pt x="12192" y="704088"/>
                    </a:lnTo>
                    <a:lnTo>
                      <a:pt x="12192" y="513588"/>
                    </a:lnTo>
                    <a:lnTo>
                      <a:pt x="460248" y="513588"/>
                    </a:lnTo>
                    <a:lnTo>
                      <a:pt x="460248" y="501396"/>
                    </a:lnTo>
                    <a:lnTo>
                      <a:pt x="415277" y="501396"/>
                    </a:lnTo>
                    <a:lnTo>
                      <a:pt x="415277" y="71628"/>
                    </a:lnTo>
                    <a:lnTo>
                      <a:pt x="403098" y="71628"/>
                    </a:lnTo>
                    <a:lnTo>
                      <a:pt x="403098" y="501396"/>
                    </a:lnTo>
                    <a:lnTo>
                      <a:pt x="2286" y="501396"/>
                    </a:lnTo>
                    <a:lnTo>
                      <a:pt x="0" y="504444"/>
                    </a:lnTo>
                    <a:lnTo>
                      <a:pt x="0" y="713994"/>
                    </a:lnTo>
                    <a:lnTo>
                      <a:pt x="2286" y="716280"/>
                    </a:lnTo>
                    <a:lnTo>
                      <a:pt x="469392" y="716280"/>
                    </a:lnTo>
                    <a:lnTo>
                      <a:pt x="472440" y="713994"/>
                    </a:lnTo>
                    <a:lnTo>
                      <a:pt x="472440" y="710184"/>
                    </a:lnTo>
                    <a:lnTo>
                      <a:pt x="472440" y="704088"/>
                    </a:lnTo>
                    <a:lnTo>
                      <a:pt x="472440" y="513588"/>
                    </a:lnTo>
                    <a:lnTo>
                      <a:pt x="472440" y="507492"/>
                    </a:lnTo>
                    <a:lnTo>
                      <a:pt x="472440" y="504444"/>
                    </a:lnTo>
                    <a:close/>
                  </a:path>
                  <a:path w="1568450" h="716279">
                    <a:moveTo>
                      <a:pt x="1118971" y="258102"/>
                    </a:moveTo>
                    <a:lnTo>
                      <a:pt x="1105674" y="220395"/>
                    </a:lnTo>
                    <a:lnTo>
                      <a:pt x="1078357" y="190423"/>
                    </a:lnTo>
                    <a:lnTo>
                      <a:pt x="1038606" y="172974"/>
                    </a:lnTo>
                    <a:lnTo>
                      <a:pt x="1026414" y="171284"/>
                    </a:lnTo>
                    <a:lnTo>
                      <a:pt x="1026414" y="0"/>
                    </a:lnTo>
                    <a:lnTo>
                      <a:pt x="1014222" y="0"/>
                    </a:lnTo>
                    <a:lnTo>
                      <a:pt x="1014222" y="177546"/>
                    </a:lnTo>
                    <a:lnTo>
                      <a:pt x="1018794" y="177546"/>
                    </a:lnTo>
                    <a:lnTo>
                      <a:pt x="1018794" y="182880"/>
                    </a:lnTo>
                    <a:lnTo>
                      <a:pt x="1079055" y="206565"/>
                    </a:lnTo>
                    <a:lnTo>
                      <a:pt x="1103223" y="243598"/>
                    </a:lnTo>
                    <a:lnTo>
                      <a:pt x="1106893" y="287604"/>
                    </a:lnTo>
                    <a:lnTo>
                      <a:pt x="1087374" y="329946"/>
                    </a:lnTo>
                    <a:lnTo>
                      <a:pt x="1082040" y="336042"/>
                    </a:lnTo>
                    <a:lnTo>
                      <a:pt x="1075182" y="342138"/>
                    </a:lnTo>
                    <a:lnTo>
                      <a:pt x="1032002" y="361327"/>
                    </a:lnTo>
                    <a:lnTo>
                      <a:pt x="1021829" y="360324"/>
                    </a:lnTo>
                    <a:lnTo>
                      <a:pt x="1021829" y="265938"/>
                    </a:lnTo>
                    <a:lnTo>
                      <a:pt x="1016508" y="265938"/>
                    </a:lnTo>
                    <a:lnTo>
                      <a:pt x="1016508" y="259842"/>
                    </a:lnTo>
                    <a:lnTo>
                      <a:pt x="923544" y="259842"/>
                    </a:lnTo>
                    <a:lnTo>
                      <a:pt x="923544" y="272034"/>
                    </a:lnTo>
                    <a:lnTo>
                      <a:pt x="929640" y="272034"/>
                    </a:lnTo>
                    <a:lnTo>
                      <a:pt x="1009650" y="272034"/>
                    </a:lnTo>
                    <a:lnTo>
                      <a:pt x="1009650" y="359117"/>
                    </a:lnTo>
                    <a:lnTo>
                      <a:pt x="988415" y="356997"/>
                    </a:lnTo>
                    <a:lnTo>
                      <a:pt x="952207" y="332282"/>
                    </a:lnTo>
                    <a:lnTo>
                      <a:pt x="931164" y="290322"/>
                    </a:lnTo>
                    <a:lnTo>
                      <a:pt x="929640" y="281940"/>
                    </a:lnTo>
                    <a:lnTo>
                      <a:pt x="929640" y="272034"/>
                    </a:lnTo>
                    <a:lnTo>
                      <a:pt x="917448" y="272796"/>
                    </a:lnTo>
                    <a:lnTo>
                      <a:pt x="936929" y="332905"/>
                    </a:lnTo>
                    <a:lnTo>
                      <a:pt x="966812" y="360184"/>
                    </a:lnTo>
                    <a:lnTo>
                      <a:pt x="1004468" y="373481"/>
                    </a:lnTo>
                    <a:lnTo>
                      <a:pt x="1009650" y="373176"/>
                    </a:lnTo>
                    <a:lnTo>
                      <a:pt x="1009650" y="419862"/>
                    </a:lnTo>
                    <a:lnTo>
                      <a:pt x="979932" y="419862"/>
                    </a:lnTo>
                    <a:lnTo>
                      <a:pt x="1015746" y="491490"/>
                    </a:lnTo>
                    <a:lnTo>
                      <a:pt x="1045464" y="432054"/>
                    </a:lnTo>
                    <a:lnTo>
                      <a:pt x="1051560" y="419862"/>
                    </a:lnTo>
                    <a:lnTo>
                      <a:pt x="1021829" y="419862"/>
                    </a:lnTo>
                    <a:lnTo>
                      <a:pt x="1021829" y="372465"/>
                    </a:lnTo>
                    <a:lnTo>
                      <a:pt x="1045019" y="371094"/>
                    </a:lnTo>
                    <a:lnTo>
                      <a:pt x="1083564" y="351282"/>
                    </a:lnTo>
                    <a:lnTo>
                      <a:pt x="1097280" y="337566"/>
                    </a:lnTo>
                    <a:lnTo>
                      <a:pt x="1116685" y="298754"/>
                    </a:lnTo>
                    <a:lnTo>
                      <a:pt x="1118971" y="258102"/>
                    </a:lnTo>
                    <a:close/>
                  </a:path>
                  <a:path w="1568450" h="716279">
                    <a:moveTo>
                      <a:pt x="1568196" y="504444"/>
                    </a:moveTo>
                    <a:lnTo>
                      <a:pt x="1565910" y="501396"/>
                    </a:lnTo>
                    <a:lnTo>
                      <a:pt x="1556004" y="501396"/>
                    </a:lnTo>
                    <a:lnTo>
                      <a:pt x="1556004" y="513588"/>
                    </a:lnTo>
                    <a:lnTo>
                      <a:pt x="1556004" y="704088"/>
                    </a:lnTo>
                    <a:lnTo>
                      <a:pt x="1102614" y="704088"/>
                    </a:lnTo>
                    <a:lnTo>
                      <a:pt x="1102614" y="513588"/>
                    </a:lnTo>
                    <a:lnTo>
                      <a:pt x="1556004" y="513588"/>
                    </a:lnTo>
                    <a:lnTo>
                      <a:pt x="1556004" y="501396"/>
                    </a:lnTo>
                    <a:lnTo>
                      <a:pt x="1191755" y="501396"/>
                    </a:lnTo>
                    <a:lnTo>
                      <a:pt x="1191755" y="65544"/>
                    </a:lnTo>
                    <a:lnTo>
                      <a:pt x="1179576" y="65544"/>
                    </a:lnTo>
                    <a:lnTo>
                      <a:pt x="1179576" y="501396"/>
                    </a:lnTo>
                    <a:lnTo>
                      <a:pt x="1092708" y="501396"/>
                    </a:lnTo>
                    <a:lnTo>
                      <a:pt x="1090422" y="504444"/>
                    </a:lnTo>
                    <a:lnTo>
                      <a:pt x="1090422" y="713994"/>
                    </a:lnTo>
                    <a:lnTo>
                      <a:pt x="1092708" y="716280"/>
                    </a:lnTo>
                    <a:lnTo>
                      <a:pt x="1565910" y="716280"/>
                    </a:lnTo>
                    <a:lnTo>
                      <a:pt x="1568196" y="713994"/>
                    </a:lnTo>
                    <a:lnTo>
                      <a:pt x="1568196" y="710184"/>
                    </a:lnTo>
                    <a:lnTo>
                      <a:pt x="1568196" y="704088"/>
                    </a:lnTo>
                    <a:lnTo>
                      <a:pt x="1568196" y="513588"/>
                    </a:lnTo>
                    <a:lnTo>
                      <a:pt x="1568196" y="507492"/>
                    </a:lnTo>
                    <a:lnTo>
                      <a:pt x="1568196" y="504444"/>
                    </a:lnTo>
                    <a:close/>
                  </a:path>
                </a:pathLst>
              </a:custGeom>
              <a:solidFill>
                <a:srgbClr val="4F81B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33" name="object 3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583173" y="4321302"/>
              <a:ext cx="2519172" cy="216408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586223" y="4666488"/>
              <a:ext cx="2486405" cy="212598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589270" y="5032247"/>
              <a:ext cx="2433066" cy="216408"/>
            </a:xfrm>
            <a:prstGeom prst="rect">
              <a:avLst/>
            </a:prstGeom>
          </p:spPr>
        </p:pic>
        <p:grpSp>
          <p:nvGrpSpPr>
            <p:cNvPr id="36" name="object 36"/>
            <p:cNvGrpSpPr/>
            <p:nvPr/>
          </p:nvGrpSpPr>
          <p:grpSpPr>
            <a:xfrm>
              <a:off x="5583935" y="4247389"/>
              <a:ext cx="2515870" cy="2201545"/>
              <a:chOff x="2764535" y="4247388"/>
              <a:chExt cx="2515870" cy="2201545"/>
            </a:xfrm>
          </p:grpSpPr>
          <p:pic>
            <p:nvPicPr>
              <p:cNvPr id="37" name="object 37"/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764535" y="5484113"/>
                <a:ext cx="2515362" cy="56388"/>
              </a:xfrm>
              <a:prstGeom prst="rect">
                <a:avLst/>
              </a:prstGeom>
            </p:spPr>
          </p:pic>
          <p:sp>
            <p:nvSpPr>
              <p:cNvPr id="38" name="object 38"/>
              <p:cNvSpPr/>
              <p:nvPr/>
            </p:nvSpPr>
            <p:spPr>
              <a:xfrm>
                <a:off x="2764536" y="4247387"/>
                <a:ext cx="2500630" cy="2201545"/>
              </a:xfrm>
              <a:custGeom>
                <a:avLst/>
                <a:gdLst/>
                <a:ahLst/>
                <a:cxnLst/>
                <a:rect l="l" t="t" r="r" b="b"/>
                <a:pathLst>
                  <a:path w="2500629" h="2201545">
                    <a:moveTo>
                      <a:pt x="2500109" y="1081278"/>
                    </a:moveTo>
                    <a:lnTo>
                      <a:pt x="9906" y="1081278"/>
                    </a:lnTo>
                    <a:lnTo>
                      <a:pt x="9906" y="722376"/>
                    </a:lnTo>
                    <a:lnTo>
                      <a:pt x="2487930" y="722376"/>
                    </a:lnTo>
                    <a:lnTo>
                      <a:pt x="2487930" y="713232"/>
                    </a:lnTo>
                    <a:lnTo>
                      <a:pt x="9906" y="713232"/>
                    </a:lnTo>
                    <a:lnTo>
                      <a:pt x="9906" y="356616"/>
                    </a:lnTo>
                    <a:lnTo>
                      <a:pt x="2499360" y="356616"/>
                    </a:lnTo>
                    <a:lnTo>
                      <a:pt x="2499360" y="347472"/>
                    </a:lnTo>
                    <a:lnTo>
                      <a:pt x="9906" y="347472"/>
                    </a:lnTo>
                    <a:lnTo>
                      <a:pt x="9906" y="0"/>
                    </a:lnTo>
                    <a:lnTo>
                      <a:pt x="0" y="0"/>
                    </a:lnTo>
                    <a:lnTo>
                      <a:pt x="0" y="2201418"/>
                    </a:lnTo>
                    <a:lnTo>
                      <a:pt x="9906" y="2201418"/>
                    </a:lnTo>
                    <a:lnTo>
                      <a:pt x="9906" y="1824990"/>
                    </a:lnTo>
                    <a:lnTo>
                      <a:pt x="2499360" y="1824990"/>
                    </a:lnTo>
                    <a:lnTo>
                      <a:pt x="2499360" y="1815846"/>
                    </a:lnTo>
                    <a:lnTo>
                      <a:pt x="9906" y="1815846"/>
                    </a:lnTo>
                    <a:lnTo>
                      <a:pt x="9906" y="1091184"/>
                    </a:lnTo>
                    <a:lnTo>
                      <a:pt x="2500109" y="1091184"/>
                    </a:lnTo>
                    <a:lnTo>
                      <a:pt x="2500109" y="1081278"/>
                    </a:lnTo>
                    <a:close/>
                  </a:path>
                </a:pathLst>
              </a:custGeom>
              <a:solidFill>
                <a:srgbClr val="4A7EB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39" name="object 39"/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2764535" y="6163817"/>
                <a:ext cx="2515362" cy="108966"/>
              </a:xfrm>
              <a:prstGeom prst="rect">
                <a:avLst/>
              </a:prstGeom>
            </p:spPr>
          </p:pic>
          <p:pic>
            <p:nvPicPr>
              <p:cNvPr id="40" name="object 40"/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2764535" y="5697474"/>
                <a:ext cx="2515362" cy="204216"/>
              </a:xfrm>
              <a:prstGeom prst="rect">
                <a:avLst/>
              </a:prstGeom>
            </p:spPr>
          </p:pic>
        </p:grpSp>
        <p:sp>
          <p:nvSpPr>
            <p:cNvPr id="42" name="object 42"/>
            <p:cNvSpPr txBox="1"/>
            <p:nvPr/>
          </p:nvSpPr>
          <p:spPr>
            <a:xfrm>
              <a:off x="5883665" y="1984249"/>
              <a:ext cx="90805" cy="4360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200" spc="-10" dirty="0">
                  <a:latin typeface="Arial Unicode MS"/>
                  <a:cs typeface="Arial Unicode MS"/>
                </a:rPr>
                <a:t>norte</a:t>
              </a:r>
              <a:endParaRPr sz="200">
                <a:latin typeface="Arial Unicode MS"/>
                <a:cs typeface="Arial Unicode MS"/>
              </a:endParaRPr>
            </a:p>
          </p:txBody>
        </p:sp>
        <p:sp>
          <p:nvSpPr>
            <p:cNvPr id="43" name="object 43"/>
            <p:cNvSpPr txBox="1"/>
            <p:nvPr/>
          </p:nvSpPr>
          <p:spPr>
            <a:xfrm>
              <a:off x="7719314" y="1935227"/>
              <a:ext cx="62230" cy="9746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550" spc="-20" dirty="0">
                  <a:latin typeface="Arial Unicode MS"/>
                  <a:cs typeface="Arial Unicode MS"/>
                </a:rPr>
                <a:t>L</a:t>
              </a:r>
              <a:endParaRPr sz="550">
                <a:latin typeface="Arial Unicode MS"/>
                <a:cs typeface="Arial Unicode MS"/>
              </a:endParaRPr>
            </a:p>
          </p:txBody>
        </p:sp>
        <p:sp>
          <p:nvSpPr>
            <p:cNvPr id="44" name="object 44"/>
            <p:cNvSpPr txBox="1"/>
            <p:nvPr/>
          </p:nvSpPr>
          <p:spPr>
            <a:xfrm>
              <a:off x="6357621" y="2124961"/>
              <a:ext cx="148590" cy="1449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200" spc="-25" dirty="0">
                  <a:latin typeface="Arial Unicode MS"/>
                  <a:cs typeface="Arial Unicode MS"/>
                </a:rPr>
                <a:t>CT3</a:t>
              </a:r>
              <a:endParaRPr sz="1200" dirty="0">
                <a:latin typeface="Arial Unicode MS"/>
                <a:cs typeface="Arial Unicode MS"/>
              </a:endParaRPr>
            </a:p>
          </p:txBody>
        </p:sp>
        <p:sp>
          <p:nvSpPr>
            <p:cNvPr id="45" name="object 45"/>
            <p:cNvSpPr txBox="1"/>
            <p:nvPr/>
          </p:nvSpPr>
          <p:spPr>
            <a:xfrm>
              <a:off x="5007367" y="2167639"/>
              <a:ext cx="380991" cy="1449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200" spc="-10" dirty="0" smtClean="0">
                  <a:latin typeface="Arial Unicode MS"/>
                  <a:cs typeface="Arial Unicode MS"/>
                </a:rPr>
                <a:t>3G</a:t>
              </a:r>
              <a:endParaRPr sz="1200" dirty="0">
                <a:latin typeface="Arial Unicode MS"/>
                <a:cs typeface="Arial Unicode MS"/>
              </a:endParaRPr>
            </a:p>
          </p:txBody>
        </p:sp>
        <p:sp>
          <p:nvSpPr>
            <p:cNvPr id="46" name="object 46"/>
            <p:cNvSpPr txBox="1"/>
            <p:nvPr/>
          </p:nvSpPr>
          <p:spPr>
            <a:xfrm>
              <a:off x="5991098" y="2131822"/>
              <a:ext cx="154940" cy="1449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200" spc="-25" dirty="0">
                  <a:latin typeface="Arial Unicode MS"/>
                  <a:cs typeface="Arial Unicode MS"/>
                </a:rPr>
                <a:t>CB3</a:t>
              </a:r>
              <a:endParaRPr sz="1200" dirty="0">
                <a:latin typeface="Arial Unicode MS"/>
                <a:cs typeface="Arial Unicode MS"/>
              </a:endParaRPr>
            </a:p>
          </p:txBody>
        </p:sp>
        <p:sp>
          <p:nvSpPr>
            <p:cNvPr id="47" name="object 47"/>
            <p:cNvSpPr txBox="1"/>
            <p:nvPr/>
          </p:nvSpPr>
          <p:spPr>
            <a:xfrm>
              <a:off x="7134098" y="2137149"/>
              <a:ext cx="148590" cy="1449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200" spc="-25" dirty="0">
                  <a:latin typeface="Arial Unicode MS"/>
                  <a:cs typeface="Arial Unicode MS"/>
                </a:rPr>
                <a:t>CT4</a:t>
              </a:r>
              <a:endParaRPr sz="1200" dirty="0">
                <a:latin typeface="Arial Unicode MS"/>
                <a:cs typeface="Arial Unicode MS"/>
              </a:endParaRPr>
            </a:p>
          </p:txBody>
        </p:sp>
        <p:sp>
          <p:nvSpPr>
            <p:cNvPr id="48" name="object 48"/>
            <p:cNvSpPr txBox="1"/>
            <p:nvPr/>
          </p:nvSpPr>
          <p:spPr>
            <a:xfrm>
              <a:off x="7454897" y="2137149"/>
              <a:ext cx="154940" cy="1449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200" spc="-25" dirty="0">
                  <a:latin typeface="Arial Unicode MS"/>
                  <a:cs typeface="Arial Unicode MS"/>
                </a:rPr>
                <a:t>CB4</a:t>
              </a:r>
              <a:endParaRPr sz="1200" dirty="0">
                <a:latin typeface="Arial Unicode MS"/>
                <a:cs typeface="Arial Unicode MS"/>
              </a:endParaRPr>
            </a:p>
          </p:txBody>
        </p:sp>
        <p:sp>
          <p:nvSpPr>
            <p:cNvPr id="49" name="object 49"/>
            <p:cNvSpPr txBox="1"/>
            <p:nvPr/>
          </p:nvSpPr>
          <p:spPr>
            <a:xfrm>
              <a:off x="8062216" y="2193039"/>
              <a:ext cx="356235" cy="1449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200" dirty="0" err="1" smtClean="0">
                  <a:latin typeface="Arial Unicode MS"/>
                  <a:cs typeface="Arial Unicode MS"/>
                </a:rPr>
                <a:t>bús</a:t>
              </a:r>
              <a:r>
                <a:rPr sz="350" spc="85" dirty="0" smtClean="0">
                  <a:latin typeface="Arial Unicode MS"/>
                  <a:cs typeface="Arial Unicode MS"/>
                </a:rPr>
                <a:t> </a:t>
              </a:r>
              <a:r>
                <a:rPr sz="1200" spc="-10" dirty="0">
                  <a:latin typeface="Arial Unicode MS"/>
                  <a:cs typeface="Arial Unicode MS"/>
                </a:rPr>
                <a:t>infinito</a:t>
              </a:r>
              <a:endParaRPr sz="1200" dirty="0">
                <a:latin typeface="Arial Unicode MS"/>
                <a:cs typeface="Arial Unicode MS"/>
              </a:endParaRPr>
            </a:p>
          </p:txBody>
        </p:sp>
        <p:sp>
          <p:nvSpPr>
            <p:cNvPr id="50" name="object 50"/>
            <p:cNvSpPr txBox="1"/>
            <p:nvPr/>
          </p:nvSpPr>
          <p:spPr>
            <a:xfrm>
              <a:off x="6628891" y="2232397"/>
              <a:ext cx="102235" cy="1449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200" spc="-25" dirty="0">
                  <a:latin typeface="Arial Unicode MS"/>
                  <a:cs typeface="Arial Unicode MS"/>
                </a:rPr>
                <a:t>F3</a:t>
              </a:r>
              <a:endParaRPr sz="1200" dirty="0">
                <a:latin typeface="Arial Unicode MS"/>
                <a:cs typeface="Arial Unicode MS"/>
              </a:endParaRPr>
            </a:p>
          </p:txBody>
        </p:sp>
        <p:sp>
          <p:nvSpPr>
            <p:cNvPr id="51" name="object 51"/>
            <p:cNvSpPr txBox="1"/>
            <p:nvPr/>
          </p:nvSpPr>
          <p:spPr>
            <a:xfrm>
              <a:off x="6909307" y="2239258"/>
              <a:ext cx="102235" cy="1449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200" spc="-25" dirty="0">
                  <a:latin typeface="Arial Unicode MS"/>
                  <a:cs typeface="Arial Unicode MS"/>
                </a:rPr>
                <a:t>F4</a:t>
              </a:r>
              <a:endParaRPr sz="1200" dirty="0">
                <a:latin typeface="Arial Unicode MS"/>
                <a:cs typeface="Arial Unicode MS"/>
              </a:endParaRPr>
            </a:p>
          </p:txBody>
        </p:sp>
        <p:sp>
          <p:nvSpPr>
            <p:cNvPr id="52" name="object 52"/>
            <p:cNvSpPr txBox="1"/>
            <p:nvPr/>
          </p:nvSpPr>
          <p:spPr>
            <a:xfrm>
              <a:off x="6723384" y="2449313"/>
              <a:ext cx="330931" cy="1449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200" dirty="0">
                  <a:latin typeface="Arial Unicode MS"/>
                  <a:cs typeface="Arial Unicode MS"/>
                </a:rPr>
                <a:t>Línea</a:t>
              </a:r>
              <a:r>
                <a:rPr sz="1200" spc="-10" dirty="0">
                  <a:latin typeface="Arial Unicode MS"/>
                  <a:cs typeface="Arial Unicode MS"/>
                </a:rPr>
                <a:t> </a:t>
              </a:r>
              <a:r>
                <a:rPr sz="1200" spc="-50" dirty="0">
                  <a:latin typeface="Arial Unicode MS"/>
                  <a:cs typeface="Arial Unicode MS"/>
                </a:rPr>
                <a:t>2</a:t>
              </a:r>
              <a:endParaRPr sz="1200" dirty="0">
                <a:latin typeface="Arial Unicode MS"/>
                <a:cs typeface="Arial Unicode MS"/>
              </a:endParaRPr>
            </a:p>
          </p:txBody>
        </p:sp>
        <p:sp>
          <p:nvSpPr>
            <p:cNvPr id="53" name="object 53"/>
            <p:cNvSpPr txBox="1"/>
            <p:nvPr/>
          </p:nvSpPr>
          <p:spPr>
            <a:xfrm>
              <a:off x="5008894" y="2501393"/>
              <a:ext cx="116205" cy="1449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200" spc="-25" dirty="0">
                  <a:latin typeface="Arial Unicode MS"/>
                  <a:cs typeface="Arial Unicode MS"/>
                </a:rPr>
                <a:t>4G</a:t>
              </a:r>
              <a:endParaRPr sz="1200" dirty="0">
                <a:latin typeface="Arial Unicode MS"/>
                <a:cs typeface="Arial Unicode MS"/>
              </a:endParaRPr>
            </a:p>
          </p:txBody>
        </p:sp>
        <p:sp>
          <p:nvSpPr>
            <p:cNvPr id="54" name="object 54"/>
            <p:cNvSpPr txBox="1"/>
            <p:nvPr/>
          </p:nvSpPr>
          <p:spPr>
            <a:xfrm>
              <a:off x="4984512" y="2800097"/>
              <a:ext cx="116205" cy="1449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200" spc="-25" dirty="0">
                  <a:latin typeface="Arial Unicode MS"/>
                  <a:cs typeface="Arial Unicode MS"/>
                </a:rPr>
                <a:t>8G</a:t>
              </a:r>
              <a:endParaRPr sz="1200" dirty="0">
                <a:latin typeface="Arial Unicode MS"/>
                <a:cs typeface="Arial Unicode MS"/>
              </a:endParaRPr>
            </a:p>
          </p:txBody>
        </p:sp>
        <p:sp>
          <p:nvSpPr>
            <p:cNvPr id="55" name="object 55"/>
            <p:cNvSpPr txBox="1"/>
            <p:nvPr/>
          </p:nvSpPr>
          <p:spPr>
            <a:xfrm>
              <a:off x="6521449" y="2920487"/>
              <a:ext cx="145415" cy="1449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200" spc="-25" dirty="0">
                  <a:latin typeface="Arial Unicode MS"/>
                  <a:cs typeface="Arial Unicode MS"/>
                </a:rPr>
                <a:t>LR3</a:t>
              </a:r>
              <a:endParaRPr sz="1200" dirty="0">
                <a:latin typeface="Arial Unicode MS"/>
                <a:cs typeface="Arial Unicode MS"/>
              </a:endParaRPr>
            </a:p>
          </p:txBody>
        </p:sp>
        <p:sp>
          <p:nvSpPr>
            <p:cNvPr id="56" name="object 56"/>
            <p:cNvSpPr txBox="1"/>
            <p:nvPr/>
          </p:nvSpPr>
          <p:spPr>
            <a:xfrm>
              <a:off x="6939023" y="2913626"/>
              <a:ext cx="145415" cy="1449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200" spc="-25" dirty="0">
                  <a:latin typeface="Arial Unicode MS"/>
                  <a:cs typeface="Arial Unicode MS"/>
                </a:rPr>
                <a:t>LR4</a:t>
              </a:r>
              <a:endParaRPr sz="1200" dirty="0">
                <a:latin typeface="Arial Unicode MS"/>
                <a:cs typeface="Arial Unicode MS"/>
              </a:endParaRPr>
            </a:p>
          </p:txBody>
        </p:sp>
        <p:sp>
          <p:nvSpPr>
            <p:cNvPr id="57" name="object 57"/>
            <p:cNvSpPr txBox="1"/>
            <p:nvPr/>
          </p:nvSpPr>
          <p:spPr>
            <a:xfrm>
              <a:off x="4996706" y="3122423"/>
              <a:ext cx="116205" cy="1449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200" spc="-25" dirty="0">
                  <a:latin typeface="Arial Unicode MS"/>
                  <a:cs typeface="Arial Unicode MS"/>
                </a:rPr>
                <a:t>9G</a:t>
              </a:r>
              <a:endParaRPr sz="1200" dirty="0">
                <a:latin typeface="Arial Unicode MS"/>
                <a:cs typeface="Arial Unicode MS"/>
              </a:endParaRPr>
            </a:p>
          </p:txBody>
        </p:sp>
        <p:sp>
          <p:nvSpPr>
            <p:cNvPr id="58" name="object 58"/>
            <p:cNvSpPr txBox="1"/>
            <p:nvPr/>
          </p:nvSpPr>
          <p:spPr>
            <a:xfrm>
              <a:off x="5985001" y="3099561"/>
              <a:ext cx="154940" cy="1449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200" spc="-25" dirty="0">
                  <a:latin typeface="Arial Unicode MS"/>
                  <a:cs typeface="Arial Unicode MS"/>
                </a:rPr>
                <a:t>CB1</a:t>
              </a:r>
              <a:endParaRPr sz="1200" dirty="0">
                <a:latin typeface="Arial Unicode MS"/>
                <a:cs typeface="Arial Unicode MS"/>
              </a:endParaRPr>
            </a:p>
          </p:txBody>
        </p:sp>
        <p:sp>
          <p:nvSpPr>
            <p:cNvPr id="59" name="object 59"/>
            <p:cNvSpPr txBox="1"/>
            <p:nvPr/>
          </p:nvSpPr>
          <p:spPr>
            <a:xfrm>
              <a:off x="6352285" y="3092700"/>
              <a:ext cx="148590" cy="1449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200" spc="-25" dirty="0">
                  <a:latin typeface="Arial Unicode MS"/>
                  <a:cs typeface="Arial Unicode MS"/>
                </a:rPr>
                <a:t>CT1</a:t>
              </a:r>
              <a:endParaRPr sz="1200" dirty="0">
                <a:latin typeface="Arial Unicode MS"/>
                <a:cs typeface="Arial Unicode MS"/>
              </a:endParaRPr>
            </a:p>
          </p:txBody>
        </p:sp>
        <p:sp>
          <p:nvSpPr>
            <p:cNvPr id="60" name="object 60"/>
            <p:cNvSpPr txBox="1"/>
            <p:nvPr/>
          </p:nvSpPr>
          <p:spPr>
            <a:xfrm>
              <a:off x="7128755" y="3104895"/>
              <a:ext cx="148590" cy="1449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200" spc="-25" dirty="0">
                  <a:latin typeface="Arial Unicode MS"/>
                  <a:cs typeface="Arial Unicode MS"/>
                </a:rPr>
                <a:t>CT2</a:t>
              </a:r>
              <a:endParaRPr sz="1200" dirty="0">
                <a:latin typeface="Arial Unicode MS"/>
                <a:cs typeface="Arial Unicode MS"/>
              </a:endParaRPr>
            </a:p>
          </p:txBody>
        </p:sp>
        <p:sp>
          <p:nvSpPr>
            <p:cNvPr id="61" name="object 61"/>
            <p:cNvSpPr txBox="1"/>
            <p:nvPr/>
          </p:nvSpPr>
          <p:spPr>
            <a:xfrm>
              <a:off x="7448794" y="3104895"/>
              <a:ext cx="154940" cy="1449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200" spc="-25" dirty="0">
                  <a:latin typeface="Arial Unicode MS"/>
                  <a:cs typeface="Arial Unicode MS"/>
                </a:rPr>
                <a:t>CB2</a:t>
              </a:r>
              <a:endParaRPr sz="1200" dirty="0">
                <a:latin typeface="Arial Unicode MS"/>
                <a:cs typeface="Arial Unicode MS"/>
              </a:endParaRPr>
            </a:p>
          </p:txBody>
        </p:sp>
        <p:sp>
          <p:nvSpPr>
            <p:cNvPr id="62" name="object 62"/>
            <p:cNvSpPr txBox="1"/>
            <p:nvPr/>
          </p:nvSpPr>
          <p:spPr>
            <a:xfrm>
              <a:off x="6622028" y="3200142"/>
              <a:ext cx="102235" cy="1449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200" spc="-25" dirty="0">
                  <a:latin typeface="Arial Unicode MS"/>
                  <a:cs typeface="Arial Unicode MS"/>
                </a:rPr>
                <a:t>F1</a:t>
              </a:r>
              <a:endParaRPr sz="1200" dirty="0">
                <a:latin typeface="Arial Unicode MS"/>
                <a:cs typeface="Arial Unicode MS"/>
              </a:endParaRPr>
            </a:p>
          </p:txBody>
        </p:sp>
        <p:sp>
          <p:nvSpPr>
            <p:cNvPr id="63" name="object 63"/>
            <p:cNvSpPr txBox="1"/>
            <p:nvPr/>
          </p:nvSpPr>
          <p:spPr>
            <a:xfrm>
              <a:off x="6903204" y="3207763"/>
              <a:ext cx="102235" cy="1449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200" spc="-25" dirty="0">
                  <a:latin typeface="Arial Unicode MS"/>
                  <a:cs typeface="Arial Unicode MS"/>
                </a:rPr>
                <a:t>F2</a:t>
              </a:r>
              <a:endParaRPr sz="1200" dirty="0">
                <a:latin typeface="Arial Unicode MS"/>
                <a:cs typeface="Arial Unicode MS"/>
              </a:endParaRPr>
            </a:p>
          </p:txBody>
        </p:sp>
        <p:sp>
          <p:nvSpPr>
            <p:cNvPr id="64" name="object 64"/>
            <p:cNvSpPr txBox="1"/>
            <p:nvPr/>
          </p:nvSpPr>
          <p:spPr>
            <a:xfrm>
              <a:off x="6705853" y="3414012"/>
              <a:ext cx="257866" cy="1449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200" dirty="0">
                  <a:latin typeface="Arial Unicode MS"/>
                  <a:cs typeface="Arial Unicode MS"/>
                </a:rPr>
                <a:t>Línea</a:t>
              </a:r>
              <a:r>
                <a:rPr sz="1200" spc="-10" dirty="0">
                  <a:latin typeface="Arial Unicode MS"/>
                  <a:cs typeface="Arial Unicode MS"/>
                </a:rPr>
                <a:t> </a:t>
              </a:r>
              <a:r>
                <a:rPr sz="1200" spc="-50" dirty="0">
                  <a:latin typeface="Arial Unicode MS"/>
                  <a:cs typeface="Arial Unicode MS"/>
                </a:rPr>
                <a:t>1</a:t>
              </a:r>
              <a:endParaRPr sz="1200" dirty="0">
                <a:latin typeface="Arial Unicode MS"/>
                <a:cs typeface="Arial Unicode MS"/>
              </a:endParaRPr>
            </a:p>
          </p:txBody>
        </p:sp>
        <p:sp>
          <p:nvSpPr>
            <p:cNvPr id="65" name="object 65"/>
            <p:cNvSpPr txBox="1"/>
            <p:nvPr/>
          </p:nvSpPr>
          <p:spPr>
            <a:xfrm>
              <a:off x="4827524" y="3529839"/>
              <a:ext cx="285387" cy="28046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200" dirty="0">
                  <a:latin typeface="Arial Unicode MS"/>
                  <a:cs typeface="Arial Unicode MS"/>
                </a:rPr>
                <a:t>Carga</a:t>
              </a:r>
              <a:r>
                <a:rPr sz="1200" spc="10" dirty="0">
                  <a:latin typeface="Arial Unicode MS"/>
                  <a:cs typeface="Arial Unicode MS"/>
                </a:rPr>
                <a:t> </a:t>
              </a:r>
              <a:r>
                <a:rPr sz="1200" spc="-60" dirty="0">
                  <a:latin typeface="Arial Unicode MS"/>
                  <a:cs typeface="Arial Unicode MS"/>
                </a:rPr>
                <a:t>1</a:t>
              </a:r>
              <a:endParaRPr sz="1200" dirty="0">
                <a:latin typeface="Arial Unicode MS"/>
                <a:cs typeface="Arial Unicode MS"/>
              </a:endParaRPr>
            </a:p>
            <a:p>
              <a:pPr marL="18415"/>
              <a:r>
                <a:rPr sz="1200" dirty="0" err="1" smtClean="0">
                  <a:latin typeface="Arial Unicode MS"/>
                  <a:cs typeface="Arial Unicode MS"/>
                </a:rPr>
                <a:t>Carga</a:t>
              </a:r>
              <a:r>
                <a:rPr sz="1200" spc="10" dirty="0" smtClean="0">
                  <a:latin typeface="Arial Unicode MS"/>
                  <a:cs typeface="Arial Unicode MS"/>
                </a:rPr>
                <a:t> </a:t>
              </a:r>
              <a:r>
                <a:rPr sz="1200" spc="-60" dirty="0">
                  <a:latin typeface="Arial Unicode MS"/>
                  <a:cs typeface="Arial Unicode MS"/>
                </a:rPr>
                <a:t>2</a:t>
              </a:r>
              <a:endParaRPr sz="1200" dirty="0">
                <a:latin typeface="Arial Unicode MS"/>
                <a:cs typeface="Arial Unicode MS"/>
              </a:endParaRPr>
            </a:p>
          </p:txBody>
        </p:sp>
        <p:sp>
          <p:nvSpPr>
            <p:cNvPr id="66" name="object 66"/>
            <p:cNvSpPr txBox="1"/>
            <p:nvPr/>
          </p:nvSpPr>
          <p:spPr>
            <a:xfrm>
              <a:off x="6118352" y="3912870"/>
              <a:ext cx="307088" cy="16752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400" spc="-10" dirty="0">
                  <a:latin typeface="Arial Unicode MS"/>
                  <a:cs typeface="Arial Unicode MS"/>
                </a:rPr>
                <a:t>Relé</a:t>
              </a:r>
              <a:r>
                <a:rPr sz="1400" spc="-5" dirty="0">
                  <a:latin typeface="Arial Unicode MS"/>
                  <a:cs typeface="Arial Unicode MS"/>
                </a:rPr>
                <a:t> </a:t>
              </a:r>
              <a:r>
                <a:rPr sz="1400" spc="-50" dirty="0">
                  <a:latin typeface="Arial Unicode MS"/>
                  <a:cs typeface="Arial Unicode MS"/>
                </a:rPr>
                <a:t>1</a:t>
              </a:r>
              <a:endParaRPr sz="1400" dirty="0">
                <a:latin typeface="Arial Unicode MS"/>
                <a:cs typeface="Arial Unicode MS"/>
              </a:endParaRPr>
            </a:p>
          </p:txBody>
        </p:sp>
        <p:sp>
          <p:nvSpPr>
            <p:cNvPr id="67" name="object 67"/>
            <p:cNvSpPr txBox="1"/>
            <p:nvPr/>
          </p:nvSpPr>
          <p:spPr>
            <a:xfrm>
              <a:off x="6515352" y="3888225"/>
              <a:ext cx="145415" cy="1449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200" spc="-25" dirty="0">
                  <a:latin typeface="Arial Unicode MS"/>
                  <a:cs typeface="Arial Unicode MS"/>
                </a:rPr>
                <a:t>LR1</a:t>
              </a:r>
              <a:endParaRPr sz="1200" dirty="0">
                <a:latin typeface="Arial Unicode MS"/>
                <a:cs typeface="Arial Unicode MS"/>
              </a:endParaRPr>
            </a:p>
          </p:txBody>
        </p:sp>
        <p:sp>
          <p:nvSpPr>
            <p:cNvPr id="68" name="object 68"/>
            <p:cNvSpPr txBox="1"/>
            <p:nvPr/>
          </p:nvSpPr>
          <p:spPr>
            <a:xfrm>
              <a:off x="6933687" y="3881364"/>
              <a:ext cx="145415" cy="1449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200" spc="-25" dirty="0">
                  <a:latin typeface="Arial Unicode MS"/>
                  <a:cs typeface="Arial Unicode MS"/>
                </a:rPr>
                <a:t>LR2</a:t>
              </a:r>
              <a:endParaRPr sz="1200" dirty="0">
                <a:latin typeface="Arial Unicode MS"/>
                <a:cs typeface="Arial Unicode MS"/>
              </a:endParaRPr>
            </a:p>
          </p:txBody>
        </p:sp>
        <p:sp>
          <p:nvSpPr>
            <p:cNvPr id="69" name="object 69"/>
            <p:cNvSpPr txBox="1"/>
            <p:nvPr/>
          </p:nvSpPr>
          <p:spPr>
            <a:xfrm>
              <a:off x="7211821" y="3912870"/>
              <a:ext cx="205740" cy="1449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200" spc="-10" dirty="0">
                  <a:latin typeface="Arial Unicode MS"/>
                  <a:cs typeface="Arial Unicode MS"/>
                </a:rPr>
                <a:t>Relé</a:t>
              </a:r>
              <a:r>
                <a:rPr sz="1200" spc="-5" dirty="0">
                  <a:latin typeface="Arial Unicode MS"/>
                  <a:cs typeface="Arial Unicode MS"/>
                </a:rPr>
                <a:t> </a:t>
              </a:r>
              <a:r>
                <a:rPr sz="1200" spc="-50" dirty="0">
                  <a:latin typeface="Arial Unicode MS"/>
                  <a:cs typeface="Arial Unicode MS"/>
                </a:rPr>
                <a:t>2</a:t>
              </a:r>
              <a:endParaRPr sz="1200" dirty="0">
                <a:latin typeface="Arial Unicode MS"/>
                <a:cs typeface="Arial Unicode MS"/>
              </a:endParaRPr>
            </a:p>
          </p:txBody>
        </p:sp>
        <p:sp>
          <p:nvSpPr>
            <p:cNvPr id="70" name="object 70"/>
            <p:cNvSpPr txBox="1"/>
            <p:nvPr/>
          </p:nvSpPr>
          <p:spPr>
            <a:xfrm>
              <a:off x="4833620" y="4013708"/>
              <a:ext cx="251210" cy="1449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200" dirty="0">
                  <a:latin typeface="Arial Unicode MS"/>
                  <a:cs typeface="Arial Unicode MS"/>
                </a:rPr>
                <a:t>carga</a:t>
              </a:r>
              <a:r>
                <a:rPr sz="1200" spc="45" dirty="0">
                  <a:latin typeface="Arial Unicode MS"/>
                  <a:cs typeface="Arial Unicode MS"/>
                </a:rPr>
                <a:t> </a:t>
              </a:r>
              <a:r>
                <a:rPr sz="1200" spc="-50" dirty="0">
                  <a:latin typeface="Arial Unicode MS"/>
                  <a:cs typeface="Arial Unicode MS"/>
                </a:rPr>
                <a:t>3</a:t>
              </a:r>
              <a:endParaRPr sz="1200" dirty="0">
                <a:latin typeface="Arial Unicode MS"/>
                <a:cs typeface="Arial Unicode MS"/>
              </a:endParaRPr>
            </a:p>
          </p:txBody>
        </p:sp>
      </p:grpSp>
      <p:sp>
        <p:nvSpPr>
          <p:cNvPr id="71" name="object 71"/>
          <p:cNvSpPr txBox="1"/>
          <p:nvPr/>
        </p:nvSpPr>
        <p:spPr>
          <a:xfrm>
            <a:off x="6180823" y="4812931"/>
            <a:ext cx="8342378" cy="7771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1600" dirty="0">
                <a:latin typeface="Arial Unicode MS"/>
                <a:cs typeface="Arial Unicode MS"/>
              </a:rPr>
              <a:t>Figura</a:t>
            </a:r>
            <a:r>
              <a:rPr sz="1600" spc="8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13.</a:t>
            </a:r>
            <a:r>
              <a:rPr sz="1600" spc="8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Ejemplo</a:t>
            </a:r>
            <a:r>
              <a:rPr sz="1600" spc="9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8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estudio</a:t>
            </a:r>
            <a:r>
              <a:rPr sz="1600" spc="8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90" dirty="0">
                <a:latin typeface="Arial Unicode MS"/>
                <a:cs typeface="Arial Unicode MS"/>
              </a:rPr>
              <a:t> </a:t>
            </a:r>
            <a:r>
              <a:rPr sz="1600" dirty="0" err="1">
                <a:latin typeface="Arial Unicode MS"/>
                <a:cs typeface="Arial Unicode MS"/>
              </a:rPr>
              <a:t>aplicación</a:t>
            </a:r>
            <a:r>
              <a:rPr sz="1600" spc="85" dirty="0">
                <a:latin typeface="Arial Unicode MS"/>
                <a:cs typeface="Arial Unicode MS"/>
              </a:rPr>
              <a:t> </a:t>
            </a:r>
            <a:endParaRPr lang="es-ES" sz="1600" spc="85" dirty="0" smtClean="0">
              <a:latin typeface="Arial Unicode MS"/>
              <a:cs typeface="Arial Unicode MS"/>
            </a:endParaRPr>
          </a:p>
          <a:p>
            <a:pPr marL="12700" algn="ctr">
              <a:spcBef>
                <a:spcPts val="100"/>
              </a:spcBef>
            </a:pPr>
            <a:r>
              <a:rPr sz="1600" spc="-20" dirty="0" smtClean="0">
                <a:latin typeface="Arial Unicode MS"/>
                <a:cs typeface="Arial Unicode MS"/>
              </a:rPr>
              <a:t>(</a:t>
            </a:r>
            <a:r>
              <a:rPr sz="1600" spc="-20" dirty="0">
                <a:latin typeface="Arial Unicode MS"/>
                <a:cs typeface="Arial Unicode MS"/>
              </a:rPr>
              <a:t>a)</a:t>
            </a:r>
            <a:r>
              <a:rPr sz="1600" spc="8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Sistema</a:t>
            </a:r>
            <a:r>
              <a:rPr sz="1600" spc="9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8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potencia</a:t>
            </a:r>
            <a:r>
              <a:rPr sz="1600" spc="85" dirty="0">
                <a:latin typeface="Arial Unicode MS"/>
                <a:cs typeface="Arial Unicode MS"/>
              </a:rPr>
              <a:t> </a:t>
            </a:r>
            <a:r>
              <a:rPr sz="1600" dirty="0" err="1">
                <a:latin typeface="Arial Unicode MS"/>
                <a:cs typeface="Arial Unicode MS"/>
              </a:rPr>
              <a:t>estudiado</a:t>
            </a:r>
            <a:r>
              <a:rPr sz="1600" spc="90" dirty="0">
                <a:latin typeface="Arial Unicode MS"/>
                <a:cs typeface="Arial Unicode MS"/>
              </a:rPr>
              <a:t> </a:t>
            </a:r>
            <a:r>
              <a:rPr sz="1600" dirty="0" smtClean="0">
                <a:latin typeface="Arial Unicode MS"/>
                <a:cs typeface="Arial Unicode MS"/>
              </a:rPr>
              <a:t>(</a:t>
            </a:r>
            <a:endParaRPr lang="es-ES" sz="1600" dirty="0" smtClean="0">
              <a:latin typeface="Arial Unicode MS"/>
              <a:cs typeface="Arial Unicode MS"/>
            </a:endParaRPr>
          </a:p>
          <a:p>
            <a:pPr marL="12700" algn="ctr">
              <a:spcBef>
                <a:spcPts val="100"/>
              </a:spcBef>
            </a:pPr>
            <a:r>
              <a:rPr sz="1600" dirty="0" smtClean="0">
                <a:latin typeface="Arial Unicode MS"/>
                <a:cs typeface="Arial Unicode MS"/>
              </a:rPr>
              <a:t>b</a:t>
            </a:r>
            <a:r>
              <a:rPr sz="1600" dirty="0">
                <a:latin typeface="Arial Unicode MS"/>
                <a:cs typeface="Arial Unicode MS"/>
              </a:rPr>
              <a:t>)</a:t>
            </a:r>
            <a:r>
              <a:rPr sz="1600" spc="85" dirty="0">
                <a:latin typeface="Arial Unicode MS"/>
                <a:cs typeface="Arial Unicode MS"/>
              </a:rPr>
              <a:t> </a:t>
            </a:r>
            <a:r>
              <a:rPr sz="1600" dirty="0" err="1">
                <a:latin typeface="Arial Unicode MS"/>
                <a:cs typeface="Arial Unicode MS"/>
              </a:rPr>
              <a:t>Tensiones</a:t>
            </a:r>
            <a:r>
              <a:rPr sz="1600" spc="90" dirty="0">
                <a:latin typeface="Arial Unicode MS"/>
                <a:cs typeface="Arial Unicode MS"/>
              </a:rPr>
              <a:t> </a:t>
            </a:r>
            <a:r>
              <a:rPr sz="1600" spc="-50" dirty="0" smtClean="0">
                <a:latin typeface="Arial Unicode MS"/>
                <a:cs typeface="Arial Unicode MS"/>
              </a:rPr>
              <a:t>y</a:t>
            </a:r>
            <a:r>
              <a:rPr lang="es-ES" sz="1600" spc="-50" dirty="0" smtClean="0">
                <a:latin typeface="Arial Unicode MS"/>
                <a:cs typeface="Arial Unicode MS"/>
              </a:rPr>
              <a:t> </a:t>
            </a:r>
            <a:r>
              <a:rPr sz="1600" dirty="0" err="1" smtClean="0">
                <a:latin typeface="Arial Unicode MS"/>
                <a:cs typeface="Arial Unicode MS"/>
              </a:rPr>
              <a:t>corrientes</a:t>
            </a:r>
            <a:r>
              <a:rPr sz="1600" spc="105" dirty="0" smtClean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en</a:t>
            </a:r>
            <a:r>
              <a:rPr sz="1600" spc="105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VT1/CT1Sistema</a:t>
            </a:r>
            <a:r>
              <a:rPr sz="1600" spc="11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105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poder</a:t>
            </a:r>
            <a:endParaRPr sz="1600" dirty="0">
              <a:latin typeface="Arial Unicode MS"/>
              <a:cs typeface="Arial Unicode MS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393235" y="7724833"/>
            <a:ext cx="12572998" cy="20646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2160"/>
              </a:lnSpc>
              <a:spcBef>
                <a:spcPts val="100"/>
              </a:spcBef>
            </a:pPr>
            <a:r>
              <a:rPr b="1" spc="-60" dirty="0">
                <a:latin typeface="Arial"/>
                <a:cs typeface="Arial"/>
              </a:rPr>
              <a:t>PRUEBAS</a:t>
            </a:r>
            <a:r>
              <a:rPr b="1" spc="20" dirty="0">
                <a:latin typeface="Arial"/>
                <a:cs typeface="Arial"/>
              </a:rPr>
              <a:t> </a:t>
            </a:r>
            <a:r>
              <a:rPr b="1" spc="-50" dirty="0">
                <a:latin typeface="Arial"/>
                <a:cs typeface="Arial"/>
              </a:rPr>
              <a:t>DE</a:t>
            </a:r>
            <a:r>
              <a:rPr b="1" spc="20" dirty="0">
                <a:latin typeface="Arial"/>
                <a:cs typeface="Arial"/>
              </a:rPr>
              <a:t> </a:t>
            </a:r>
            <a:r>
              <a:rPr b="1" spc="-10" dirty="0" smtClean="0">
                <a:latin typeface="Arial"/>
                <a:cs typeface="Arial"/>
              </a:rPr>
              <a:t>PRODUCCIÓN</a:t>
            </a:r>
            <a:endParaRPr lang="es-ES" b="1" spc="-10" dirty="0" smtClean="0">
              <a:latin typeface="Arial"/>
              <a:cs typeface="Arial"/>
            </a:endParaRPr>
          </a:p>
          <a:p>
            <a:pPr marL="12700" marR="5080" algn="just">
              <a:lnSpc>
                <a:spcPts val="2160"/>
              </a:lnSpc>
              <a:spcBef>
                <a:spcPts val="550"/>
              </a:spcBef>
            </a:pPr>
            <a:r>
              <a:rPr spc="-10" dirty="0" smtClean="0">
                <a:latin typeface="Arial Unicode MS"/>
                <a:cs typeface="Arial Unicode MS"/>
              </a:rPr>
              <a:t>Las</a:t>
            </a:r>
            <a:r>
              <a:rPr spc="105" dirty="0" smtClean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pruebas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producción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relés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protección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están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volviendo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mucho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más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desafiantes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medida</a:t>
            </a:r>
            <a:r>
              <a:rPr spc="2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que</a:t>
            </a:r>
            <a:r>
              <a:rPr spc="13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aumentan</a:t>
            </a:r>
            <a:r>
              <a:rPr spc="13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precisión</a:t>
            </a:r>
            <a:r>
              <a:rPr spc="13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13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complejidad</a:t>
            </a:r>
            <a:r>
              <a:rPr spc="13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13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productos.</a:t>
            </a:r>
            <a:r>
              <a:rPr spc="13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amplificadores</a:t>
            </a:r>
            <a:r>
              <a:rPr spc="13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potencia</a:t>
            </a:r>
            <a:r>
              <a:rPr spc="130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electrónicos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aplican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para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suministrar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voltajes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precisos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corrientes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alta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estabilidad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al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relé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protección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spc="-20" dirty="0">
                <a:latin typeface="Arial Unicode MS"/>
                <a:cs typeface="Arial Unicode MS"/>
              </a:rPr>
              <a:t>bajo </a:t>
            </a:r>
            <a:r>
              <a:rPr dirty="0">
                <a:latin typeface="Arial Unicode MS"/>
                <a:cs typeface="Arial Unicode MS"/>
              </a:rPr>
              <a:t>prueba.</a:t>
            </a:r>
            <a:r>
              <a:rPr spc="13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inclusión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una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computadora</a:t>
            </a:r>
            <a:r>
              <a:rPr spc="13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sistema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prueba</a:t>
            </a:r>
            <a:r>
              <a:rPr spc="13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permite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realizar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pruebas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más</a:t>
            </a:r>
            <a:r>
              <a:rPr spc="4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completas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spc="50" dirty="0">
                <a:latin typeface="Arial Unicode MS"/>
                <a:cs typeface="Arial Unicode MS"/>
              </a:rPr>
              <a:t>un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costo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económico,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beneficio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velocidad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repetibilidad.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Figura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14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presenta </a:t>
            </a:r>
            <a:r>
              <a:rPr spc="50" dirty="0">
                <a:latin typeface="Arial Unicode MS"/>
                <a:cs typeface="Arial Unicode MS"/>
              </a:rPr>
              <a:t>un</a:t>
            </a:r>
            <a:r>
              <a:rPr spc="13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moderno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banco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3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pruebas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controlado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por</a:t>
            </a:r>
            <a:r>
              <a:rPr spc="13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computadora.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spc="-30" dirty="0">
                <a:latin typeface="Arial Unicode MS"/>
                <a:cs typeface="Arial Unicode MS"/>
              </a:rPr>
              <a:t>El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hardware</a:t>
            </a:r>
            <a:r>
              <a:rPr spc="13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coloca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spc="25" dirty="0">
                <a:latin typeface="Arial Unicode MS"/>
                <a:cs typeface="Arial Unicode MS"/>
              </a:rPr>
              <a:t>un</a:t>
            </a:r>
            <a:endParaRPr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19400" y="1855019"/>
            <a:ext cx="7658862" cy="504873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73254" y="457200"/>
            <a:ext cx="12725400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dirty="0">
                <a:latin typeface="Arial Unicode MS"/>
                <a:cs typeface="Arial Unicode MS"/>
              </a:rPr>
              <a:t>rejilla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especial.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Cada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unidad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sistema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prueba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está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conectada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computadora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través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spc="50" dirty="0">
                <a:latin typeface="Arial Unicode MS"/>
                <a:cs typeface="Arial Unicode MS"/>
              </a:rPr>
              <a:t>un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bus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spc="-25" dirty="0" smtClean="0">
                <a:latin typeface="Arial Unicode MS"/>
                <a:cs typeface="Arial Unicode MS"/>
              </a:rPr>
              <a:t>de</a:t>
            </a:r>
            <a:r>
              <a:rPr lang="es-ES" spc="-2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interfaz</a:t>
            </a:r>
            <a:r>
              <a:rPr dirty="0">
                <a:latin typeface="Arial Unicode MS"/>
                <a:cs typeface="Arial Unicode MS"/>
              </a:rPr>
              <a:t>.</a:t>
            </a:r>
            <a:r>
              <a:rPr spc="130" dirty="0">
                <a:latin typeface="Arial Unicode MS"/>
                <a:cs typeface="Arial Unicode MS"/>
              </a:rPr>
              <a:t> </a:t>
            </a:r>
            <a:r>
              <a:rPr spc="-55" dirty="0">
                <a:latin typeface="Arial Unicode MS"/>
                <a:cs typeface="Arial Unicode MS"/>
              </a:rPr>
              <a:t>Se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necesitan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programas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prueba</a:t>
            </a:r>
            <a:r>
              <a:rPr spc="13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individuales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para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cada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tipo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3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relé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protección,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pero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la </a:t>
            </a:r>
            <a:r>
              <a:rPr dirty="0">
                <a:latin typeface="Arial Unicode MS"/>
                <a:cs typeface="Arial Unicode MS"/>
              </a:rPr>
              <a:t>interfaz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utilizada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estándar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para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todos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tipos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relés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protección.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spc="-30" dirty="0">
                <a:latin typeface="Arial Unicode MS"/>
                <a:cs typeface="Arial Unicode MS"/>
              </a:rPr>
              <a:t>El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ordenador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completa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control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las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formas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onda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entrada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las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medidas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analógicas,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seguimiento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las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señales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salida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la </a:t>
            </a:r>
            <a:r>
              <a:rPr dirty="0">
                <a:latin typeface="Arial Unicode MS"/>
                <a:cs typeface="Arial Unicode MS"/>
              </a:rPr>
              <a:t>evaluación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datos.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También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puede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hacer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una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copia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impresa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resultados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prueba</a:t>
            </a:r>
            <a:r>
              <a:rPr spc="-10" dirty="0">
                <a:latin typeface="Arial Unicode MS"/>
                <a:cs typeface="Arial Unicode MS"/>
              </a:rPr>
              <a:t>.</a:t>
            </a:r>
            <a:endParaRPr dirty="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34462" y="6903755"/>
            <a:ext cx="754380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dirty="0">
                <a:latin typeface="Arial Unicode MS"/>
                <a:cs typeface="Arial Unicode MS"/>
              </a:rPr>
              <a:t>Figura</a:t>
            </a:r>
            <a:r>
              <a:rPr sz="1600" spc="12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14.</a:t>
            </a:r>
            <a:r>
              <a:rPr sz="1600" spc="12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Banco</a:t>
            </a:r>
            <a:r>
              <a:rPr sz="1600" spc="12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12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pruebas</a:t>
            </a:r>
            <a:r>
              <a:rPr sz="1600" spc="12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moderno</a:t>
            </a:r>
            <a:r>
              <a:rPr sz="1600" spc="12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controlado</a:t>
            </a:r>
            <a:r>
              <a:rPr sz="1600" spc="12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por</a:t>
            </a:r>
            <a:r>
              <a:rPr sz="1600" spc="120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computadora</a:t>
            </a:r>
            <a:endParaRPr sz="1600" dirty="0">
              <a:latin typeface="Arial Unicode MS"/>
              <a:cs typeface="Arial Unicode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3662" y="7162800"/>
            <a:ext cx="12725400" cy="27828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000" dirty="0">
                <a:latin typeface="Arial Unicode MS"/>
                <a:cs typeface="Arial Unicode MS"/>
              </a:rPr>
              <a:t>Debido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software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examina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exhaustivamente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etapa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prueba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spc="-10" dirty="0" err="1">
                <a:latin typeface="Arial Unicode MS"/>
                <a:cs typeface="Arial Unicode MS"/>
              </a:rPr>
              <a:t>tipo</a:t>
            </a:r>
            <a:r>
              <a:rPr sz="2000" spc="-10" dirty="0" smtClean="0">
                <a:latin typeface="Arial Unicode MS"/>
                <a:cs typeface="Arial Unicode MS"/>
              </a:rPr>
              <a:t>,</a:t>
            </a:r>
            <a:r>
              <a:rPr lang="es-ES" sz="2000" spc="-10" dirty="0" smtClean="0">
                <a:latin typeface="Arial Unicode MS"/>
                <a:cs typeface="Arial Unicode MS"/>
              </a:rPr>
              <a:t> </a:t>
            </a:r>
            <a:r>
              <a:rPr sz="2000" spc="50" dirty="0" err="1" smtClean="0">
                <a:latin typeface="Arial Unicode MS"/>
                <a:cs typeface="Arial Unicode MS"/>
              </a:rPr>
              <a:t>normalmente</a:t>
            </a:r>
            <a:r>
              <a:rPr sz="2000" spc="155" dirty="0" smtClean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no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necesario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verificar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correcto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funcionamiento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software.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Las </a:t>
            </a:r>
            <a:r>
              <a:rPr sz="2000" dirty="0">
                <a:latin typeface="Arial Unicode MS"/>
                <a:cs typeface="Arial Unicode MS"/>
              </a:rPr>
              <a:t>verificaciones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limitan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determinar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las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spc="-45" dirty="0">
                <a:latin typeface="Arial Unicode MS"/>
                <a:cs typeface="Arial Unicode MS"/>
              </a:rPr>
              <a:t>E/S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analógicas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digitales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funcionan</a:t>
            </a:r>
            <a:r>
              <a:rPr sz="2000" spc="5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correctamente.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Esto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logra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para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las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entradas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aplicando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entradas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conocidas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voltaje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spc="-50" dirty="0">
                <a:latin typeface="Arial Unicode MS"/>
                <a:cs typeface="Arial Unicode MS"/>
              </a:rPr>
              <a:t>y </a:t>
            </a:r>
            <a:r>
              <a:rPr sz="2000" dirty="0">
                <a:latin typeface="Arial Unicode MS"/>
                <a:cs typeface="Arial Unicode MS"/>
              </a:rPr>
              <a:t>corriente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al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relé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protección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verificando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software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haya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spc="50" dirty="0">
                <a:latin typeface="Arial Unicode MS"/>
                <a:cs typeface="Arial Unicode MS"/>
              </a:rPr>
              <a:t>tomado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valores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correctos.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manera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similar,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las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salidas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digitales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ejercitan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usando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spc="55" dirty="0">
                <a:latin typeface="Arial Unicode MS"/>
                <a:cs typeface="Arial Unicode MS"/>
              </a:rPr>
              <a:t>un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software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prueba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para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activar </a:t>
            </a:r>
            <a:r>
              <a:rPr sz="2000" dirty="0">
                <a:latin typeface="Arial Unicode MS"/>
                <a:cs typeface="Arial Unicode MS"/>
              </a:rPr>
              <a:t>cada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salida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verificando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salida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adecuada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esté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energizada.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Siempre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existan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métodos </a:t>
            </a:r>
            <a:r>
              <a:rPr sz="2000" dirty="0">
                <a:latin typeface="Arial Unicode MS"/>
                <a:cs typeface="Arial Unicode MS"/>
              </a:rPr>
              <a:t>adecuados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para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garantizar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solo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utilice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software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probado,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no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necesario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verificar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el </a:t>
            </a:r>
            <a:r>
              <a:rPr sz="2000" dirty="0">
                <a:latin typeface="Arial Unicode MS"/>
                <a:cs typeface="Arial Unicode MS"/>
              </a:rPr>
              <a:t>correcto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funcionamiento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software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relé.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spc="-35" dirty="0">
                <a:latin typeface="Arial Unicode MS"/>
                <a:cs typeface="Arial Unicode MS"/>
              </a:rPr>
              <a:t>El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paso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final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obtener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software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apropiado </a:t>
            </a:r>
            <a:r>
              <a:rPr sz="2000" dirty="0">
                <a:latin typeface="Arial Unicode MS"/>
                <a:cs typeface="Arial Unicode MS"/>
              </a:rPr>
              <a:t>para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relé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mantenerlo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memoria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no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volátil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relé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protección</a:t>
            </a:r>
            <a:r>
              <a:rPr sz="2000" spc="-10" dirty="0">
                <a:latin typeface="Arial Unicode MS"/>
                <a:cs typeface="Arial Unicode MS"/>
              </a:rPr>
              <a:t>.</a:t>
            </a:r>
            <a:endParaRPr sz="2000"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7200" y="528720"/>
            <a:ext cx="12496800" cy="9887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2200"/>
              </a:lnSpc>
              <a:spcBef>
                <a:spcPts val="100"/>
              </a:spcBef>
            </a:pPr>
            <a:r>
              <a:rPr sz="2000" b="1" spc="-45" dirty="0">
                <a:latin typeface="Arial"/>
                <a:cs typeface="Arial"/>
              </a:rPr>
              <a:t>PRUEBAS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45" dirty="0">
                <a:latin typeface="Arial"/>
                <a:cs typeface="Arial"/>
              </a:rPr>
              <a:t>DE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0" dirty="0">
                <a:latin typeface="Arial"/>
                <a:cs typeface="Arial"/>
              </a:rPr>
              <a:t>PUESTA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EN </a:t>
            </a:r>
            <a:r>
              <a:rPr sz="2000" b="1" spc="-10" dirty="0">
                <a:latin typeface="Arial"/>
                <a:cs typeface="Arial"/>
              </a:rPr>
              <a:t>MARCHA</a:t>
            </a:r>
            <a:endParaRPr sz="2000" dirty="0">
              <a:latin typeface="Arial"/>
              <a:cs typeface="Arial"/>
            </a:endParaRPr>
          </a:p>
          <a:p>
            <a:pPr marL="12700" marR="5080" algn="just">
              <a:lnSpc>
                <a:spcPts val="2200"/>
              </a:lnSpc>
              <a:spcBef>
                <a:spcPts val="580"/>
              </a:spcBef>
            </a:pP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instalación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una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disposición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protección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sitio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presenta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una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serie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posibilidades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errores</a:t>
            </a:r>
            <a:r>
              <a:rPr sz="2000" spc="4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implementación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esquema.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Incluso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si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configuración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protección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ha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probado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fábrica,</a:t>
            </a:r>
            <a:r>
              <a:rPr sz="2000" spc="2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</a:t>
            </a:r>
            <a:r>
              <a:rPr sz="2000" spc="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posible</a:t>
            </a:r>
            <a:r>
              <a:rPr sz="2000" spc="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cableado</a:t>
            </a:r>
            <a:r>
              <a:rPr sz="2000" spc="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</a:t>
            </a:r>
            <a:r>
              <a:rPr sz="2000" spc="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55" dirty="0">
                <a:latin typeface="Arial Unicode MS"/>
                <a:cs typeface="Arial Unicode MS"/>
              </a:rPr>
              <a:t> </a:t>
            </a:r>
            <a:r>
              <a:rPr sz="2000" spc="-70" dirty="0">
                <a:latin typeface="Arial Unicode MS"/>
                <a:cs typeface="Arial Unicode MS"/>
              </a:rPr>
              <a:t>CT</a:t>
            </a:r>
            <a:r>
              <a:rPr sz="2000" spc="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55" dirty="0">
                <a:latin typeface="Arial Unicode MS"/>
                <a:cs typeface="Arial Unicode MS"/>
              </a:rPr>
              <a:t> </a:t>
            </a:r>
            <a:r>
              <a:rPr sz="2000" spc="-55" dirty="0">
                <a:latin typeface="Arial Unicode MS"/>
                <a:cs typeface="Arial Unicode MS"/>
              </a:rPr>
              <a:t>VT</a:t>
            </a:r>
            <a:r>
              <a:rPr sz="2000" spc="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sitio</a:t>
            </a:r>
            <a:r>
              <a:rPr sz="2000" spc="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no</a:t>
            </a:r>
            <a:r>
              <a:rPr sz="2000" spc="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haya</a:t>
            </a:r>
            <a:r>
              <a:rPr sz="2000" spc="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realizado</a:t>
            </a:r>
            <a:r>
              <a:rPr sz="2000" spc="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correctamente,</a:t>
            </a:r>
            <a:r>
              <a:rPr sz="2000" spc="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o</a:t>
            </a:r>
            <a:r>
              <a:rPr sz="2000" spc="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55" dirty="0">
                <a:latin typeface="Arial Unicode MS"/>
                <a:cs typeface="Arial Unicode MS"/>
              </a:rPr>
              <a:t> </a:t>
            </a:r>
            <a:r>
              <a:rPr sz="2000" spc="-40" dirty="0">
                <a:latin typeface="Arial Unicode MS"/>
                <a:cs typeface="Arial Unicode MS"/>
              </a:rPr>
              <a:t>CT/VT</a:t>
            </a:r>
            <a:r>
              <a:rPr sz="2000" spc="55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se </a:t>
            </a:r>
            <a:r>
              <a:rPr sz="2000" dirty="0">
                <a:latin typeface="Arial Unicode MS"/>
                <a:cs typeface="Arial Unicode MS"/>
              </a:rPr>
              <a:t>hayan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instalado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incorrectamente.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spc="-30" dirty="0">
                <a:latin typeface="Arial Unicode MS"/>
                <a:cs typeface="Arial Unicode MS"/>
              </a:rPr>
              <a:t>El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efecto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tales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errores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puede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variar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desde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simplemente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ser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spc="25" dirty="0">
                <a:latin typeface="Arial Unicode MS"/>
                <a:cs typeface="Arial Unicode MS"/>
              </a:rPr>
              <a:t>un</a:t>
            </a:r>
            <a:r>
              <a:rPr sz="2000" spc="2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disparo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molesto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hasta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fallar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funcionamiento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condiciones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falla.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Esto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puede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provocar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daños </a:t>
            </a:r>
            <a:r>
              <a:rPr sz="2000" dirty="0">
                <a:latin typeface="Arial Unicode MS"/>
                <a:cs typeface="Arial Unicode MS"/>
              </a:rPr>
              <a:t>importantes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equipos,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interrupción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suministros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peligros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potenciales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para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personal.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Las </a:t>
            </a:r>
            <a:r>
              <a:rPr sz="2000" dirty="0">
                <a:latin typeface="Arial Unicode MS"/>
                <a:cs typeface="Arial Unicode MS"/>
              </a:rPr>
              <a:t>estrategias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disponibles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para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prevenir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estos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riesgos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son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muchas,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pero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todas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involucran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algún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tipo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de </a:t>
            </a:r>
            <a:r>
              <a:rPr sz="2000" dirty="0">
                <a:latin typeface="Arial Unicode MS"/>
                <a:cs typeface="Arial Unicode MS"/>
              </a:rPr>
              <a:t>prueba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sitio.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Por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tanto,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las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pruebas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puesta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servicio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sitio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completan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invariablemente </a:t>
            </a:r>
            <a:r>
              <a:rPr sz="2000" dirty="0">
                <a:latin typeface="Arial Unicode MS"/>
                <a:cs typeface="Arial Unicode MS"/>
              </a:rPr>
              <a:t>antes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equipo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protección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ponga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funcionamiento.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objetivos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las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pruebas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puesta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marcha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spc="-20" dirty="0">
                <a:latin typeface="Arial Unicode MS"/>
                <a:cs typeface="Arial Unicode MS"/>
              </a:rPr>
              <a:t>son</a:t>
            </a:r>
            <a:r>
              <a:rPr sz="2000" spc="-20" dirty="0" smtClean="0">
                <a:latin typeface="Arial Unicode MS"/>
                <a:cs typeface="Arial Unicode MS"/>
              </a:rPr>
              <a:t>:</a:t>
            </a:r>
            <a:endParaRPr lang="es-ES" sz="2000" spc="-20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2200"/>
              </a:lnSpc>
              <a:spcBef>
                <a:spcPts val="580"/>
              </a:spcBef>
            </a:pPr>
            <a:endParaRPr sz="2000" dirty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2200"/>
              </a:lnSpc>
              <a:spcBef>
                <a:spcPts val="630"/>
              </a:spcBef>
              <a:buClr>
                <a:srgbClr val="1A3360"/>
              </a:buClr>
              <a:buSzPct val="127777"/>
              <a:buChar char="-"/>
              <a:tabLst>
                <a:tab pos="442595" algn="l"/>
                <a:tab pos="443230" algn="l"/>
              </a:tabLst>
            </a:pPr>
            <a:r>
              <a:rPr sz="2000" dirty="0">
                <a:latin typeface="Arial Unicode MS"/>
                <a:cs typeface="Arial Unicode MS"/>
              </a:rPr>
              <a:t>demostrar</a:t>
            </a:r>
            <a:r>
              <a:rPr sz="2000" spc="1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1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correcto</a:t>
            </a:r>
            <a:r>
              <a:rPr sz="2000" spc="1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funcionamiento</a:t>
            </a:r>
            <a:r>
              <a:rPr sz="2000" spc="1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configuración</a:t>
            </a:r>
            <a:r>
              <a:rPr sz="2000" spc="1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protección</a:t>
            </a:r>
            <a:r>
              <a:rPr sz="2000" spc="1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1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su</a:t>
            </a:r>
            <a:r>
              <a:rPr sz="2000" spc="18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conjunto</a:t>
            </a:r>
            <a:endParaRPr sz="2000" dirty="0">
              <a:latin typeface="Arial Unicode MS"/>
              <a:cs typeface="Arial Unicode MS"/>
            </a:endParaRPr>
          </a:p>
          <a:p>
            <a:pPr marL="442595" marR="267335" indent="-215900" algn="just">
              <a:lnSpc>
                <a:spcPts val="2200"/>
              </a:lnSpc>
              <a:spcBef>
                <a:spcPts val="155"/>
              </a:spcBef>
              <a:buClr>
                <a:srgbClr val="1A3360"/>
              </a:buClr>
              <a:buSzPct val="121052"/>
              <a:buChar char="-"/>
              <a:tabLst>
                <a:tab pos="442595" algn="l"/>
                <a:tab pos="443230" algn="l"/>
              </a:tabLst>
            </a:pPr>
            <a:r>
              <a:rPr sz="2000" dirty="0">
                <a:latin typeface="Arial Unicode MS"/>
                <a:cs typeface="Arial Unicode MS"/>
              </a:rPr>
              <a:t>para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asegurarse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equipo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no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haya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sufrido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daños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durante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transporte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o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la </a:t>
            </a:r>
            <a:r>
              <a:rPr sz="2000" spc="-10" dirty="0">
                <a:latin typeface="Arial Unicode MS"/>
                <a:cs typeface="Arial Unicode MS"/>
              </a:rPr>
              <a:t>instalación</a:t>
            </a:r>
            <a:endParaRPr sz="2000" dirty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2200"/>
              </a:lnSpc>
              <a:spcBef>
                <a:spcPts val="400"/>
              </a:spcBef>
              <a:buClr>
                <a:srgbClr val="1A3360"/>
              </a:buClr>
              <a:buSzPct val="135294"/>
              <a:buChar char="-"/>
              <a:tabLst>
                <a:tab pos="442595" algn="l"/>
                <a:tab pos="443230" algn="l"/>
              </a:tabLst>
            </a:pPr>
            <a:r>
              <a:rPr sz="2000" dirty="0">
                <a:latin typeface="Arial Unicode MS"/>
                <a:cs typeface="Arial Unicode MS"/>
              </a:rPr>
              <a:t>para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asegurarse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trabajo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instalación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ha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 err="1">
                <a:latin typeface="Arial Unicode MS"/>
                <a:cs typeface="Arial Unicode MS"/>
              </a:rPr>
              <a:t>completado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spc="-10" dirty="0" err="1" smtClean="0">
                <a:latin typeface="Arial Unicode MS"/>
                <a:cs typeface="Arial Unicode MS"/>
              </a:rPr>
              <a:t>correctamente</a:t>
            </a:r>
            <a:endParaRPr lang="es-ES" sz="2000" spc="-10" dirty="0" smtClean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2200"/>
              </a:lnSpc>
              <a:spcBef>
                <a:spcPts val="400"/>
              </a:spcBef>
              <a:buClr>
                <a:srgbClr val="1A3360"/>
              </a:buClr>
              <a:buSzPct val="135294"/>
              <a:buChar char="-"/>
              <a:tabLst>
                <a:tab pos="442595" algn="l"/>
                <a:tab pos="443230" algn="l"/>
              </a:tabLst>
            </a:pPr>
            <a:endParaRPr lang="es-ES" sz="2000" spc="-10" dirty="0">
              <a:latin typeface="Arial Unicode MS"/>
              <a:cs typeface="Arial Unicode MS"/>
            </a:endParaRPr>
          </a:p>
          <a:p>
            <a:pPr marL="12700" algn="just">
              <a:lnSpc>
                <a:spcPts val="2200"/>
              </a:lnSpc>
              <a:spcBef>
                <a:spcPts val="100"/>
              </a:spcBef>
            </a:pPr>
            <a:r>
              <a:rPr lang="es-ES" sz="2000" spc="-10" dirty="0" smtClean="0">
                <a:latin typeface="Arial Unicode MS"/>
                <a:cs typeface="Arial Unicode MS"/>
              </a:rPr>
              <a:t>Las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pruebas</a:t>
            </a:r>
            <a:r>
              <a:rPr lang="es-ES" sz="2000" spc="20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completadas</a:t>
            </a:r>
            <a:r>
              <a:rPr lang="es-ES" sz="2000" spc="20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normalmente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variarán</a:t>
            </a:r>
            <a:r>
              <a:rPr lang="es-ES" sz="2000" spc="20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según</a:t>
            </a:r>
            <a:r>
              <a:rPr lang="es-ES" sz="2000" spc="20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configuración</a:t>
            </a:r>
            <a:r>
              <a:rPr lang="es-ES" sz="2000" spc="20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20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protección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seleccionada,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2200"/>
              </a:lnSpc>
            </a:pP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tecnología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protección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aplicada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política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cliente.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spc="-20" dirty="0" smtClean="0">
                <a:latin typeface="Arial Unicode MS"/>
                <a:cs typeface="Arial Unicode MS"/>
              </a:rPr>
              <a:t>En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muchas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situaciones,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las </a:t>
            </a:r>
            <a:r>
              <a:rPr lang="es-ES" sz="2000" dirty="0" smtClean="0">
                <a:latin typeface="Arial Unicode MS"/>
                <a:cs typeface="Arial Unicode MS"/>
              </a:rPr>
              <a:t>pruebas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realizadas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determinan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spc="50" dirty="0" smtClean="0">
                <a:latin typeface="Arial Unicode MS"/>
                <a:cs typeface="Arial Unicode MS"/>
              </a:rPr>
              <a:t>momento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puesta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marcha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común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acuerdo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entre</a:t>
            </a:r>
            <a:r>
              <a:rPr lang="es-ES" sz="2000" spc="5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representante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cliente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equipo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puesta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marcha.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Por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tanto,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no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posible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dar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lista </a:t>
            </a:r>
            <a:r>
              <a:rPr lang="es-ES" sz="2000" dirty="0" smtClean="0">
                <a:latin typeface="Arial Unicode MS"/>
                <a:cs typeface="Arial Unicode MS"/>
              </a:rPr>
              <a:t>final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necesitan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durante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puesta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marcha.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Por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tanto,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párrafo</a:t>
            </a:r>
            <a:r>
              <a:rPr lang="es-ES" sz="2000" spc="200" dirty="0" smtClean="0">
                <a:latin typeface="Arial Unicode MS"/>
                <a:cs typeface="Arial Unicode MS"/>
              </a:rPr>
              <a:t>  </a:t>
            </a:r>
            <a:r>
              <a:rPr lang="es-ES" sz="2000" dirty="0" smtClean="0">
                <a:latin typeface="Arial Unicode MS"/>
                <a:cs typeface="Arial Unicode MS"/>
              </a:rPr>
              <a:t>describe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pruebas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típicamente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completadas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durante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puesta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servicio.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Las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siguientes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pruebas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completan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invariablemente,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ya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configuración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protección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no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funcionará</a:t>
            </a:r>
            <a:r>
              <a:rPr lang="es-ES" sz="2000" spc="525" dirty="0" smtClean="0">
                <a:latin typeface="Arial Unicode MS"/>
                <a:cs typeface="Arial Unicode MS"/>
              </a:rPr>
              <a:t>  </a:t>
            </a:r>
            <a:r>
              <a:rPr lang="es-ES" sz="2000" dirty="0" smtClean="0">
                <a:latin typeface="Arial Unicode MS"/>
                <a:cs typeface="Arial Unicode MS"/>
              </a:rPr>
              <a:t>correctamente</a:t>
            </a:r>
            <a:r>
              <a:rPr lang="es-ES" sz="2000" spc="1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</a:t>
            </a:r>
            <a:r>
              <a:rPr lang="es-ES" sz="2000" spc="1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existen</a:t>
            </a:r>
            <a:r>
              <a:rPr lang="es-ES" sz="2000" spc="19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fallas.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442595" marR="122555" indent="-215900" algn="just">
              <a:lnSpc>
                <a:spcPts val="2200"/>
              </a:lnSpc>
              <a:spcBef>
                <a:spcPts val="204"/>
              </a:spcBef>
              <a:buClr>
                <a:srgbClr val="1A3360"/>
              </a:buClr>
              <a:buSzPct val="135294"/>
              <a:buChar char="-"/>
              <a:tabLst>
                <a:tab pos="442595" algn="l"/>
                <a:tab pos="443230" algn="l"/>
              </a:tabLst>
            </a:pPr>
            <a:r>
              <a:rPr lang="es-ES" sz="2000" dirty="0" smtClean="0">
                <a:latin typeface="Arial Unicode MS"/>
                <a:cs typeface="Arial Unicode MS"/>
              </a:rPr>
              <a:t>Inspección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general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equipo,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revisando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todas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conexiones,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cables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terminales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de </a:t>
            </a:r>
            <a:r>
              <a:rPr lang="es-ES" sz="2000" dirty="0" smtClean="0">
                <a:latin typeface="Arial Unicode MS"/>
                <a:cs typeface="Arial Unicode MS"/>
              </a:rPr>
              <a:t>protección,</a:t>
            </a:r>
            <a:r>
              <a:rPr lang="es-ES" sz="2000" spc="1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etiquetas</a:t>
            </a:r>
            <a:r>
              <a:rPr lang="es-ES" sz="2000" spc="1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tableros</a:t>
            </a:r>
            <a:r>
              <a:rPr lang="es-ES" sz="2000" spc="1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terminales,</a:t>
            </a:r>
            <a:r>
              <a:rPr lang="es-ES" sz="2000" spc="175" dirty="0" smtClean="0">
                <a:latin typeface="Arial Unicode MS"/>
                <a:cs typeface="Arial Unicode MS"/>
              </a:rPr>
              <a:t> </a:t>
            </a:r>
            <a:r>
              <a:rPr lang="es-ES" sz="2000" spc="-20" dirty="0" smtClean="0">
                <a:latin typeface="Arial Unicode MS"/>
                <a:cs typeface="Arial Unicode MS"/>
              </a:rPr>
              <a:t>etc.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2200"/>
              </a:lnSpc>
              <a:spcBef>
                <a:spcPts val="400"/>
              </a:spcBef>
              <a:buClr>
                <a:srgbClr val="1A3360"/>
              </a:buClr>
              <a:buSzPct val="143750"/>
              <a:buChar char="-"/>
              <a:tabLst>
                <a:tab pos="442595" algn="l"/>
                <a:tab pos="443230" algn="l"/>
              </a:tabLst>
            </a:pPr>
            <a:r>
              <a:rPr lang="es-ES" sz="2000" dirty="0" smtClean="0">
                <a:latin typeface="Arial Unicode MS"/>
                <a:cs typeface="Arial Unicode MS"/>
              </a:rPr>
              <a:t>verificación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diagrama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cableado,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utilizando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diagramas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circuito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presentan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todos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los </a:t>
            </a:r>
            <a:r>
              <a:rPr lang="es-ES" sz="2000" dirty="0" smtClean="0">
                <a:latin typeface="Arial Unicode MS"/>
                <a:cs typeface="Arial Unicode MS"/>
              </a:rPr>
              <a:t>números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referencia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cableado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interconexión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442595" marR="28575" indent="-215900" algn="just">
              <a:lnSpc>
                <a:spcPts val="2200"/>
              </a:lnSpc>
              <a:spcBef>
                <a:spcPts val="240"/>
              </a:spcBef>
              <a:buClr>
                <a:srgbClr val="1A3360"/>
              </a:buClr>
              <a:buSzPct val="143750"/>
              <a:buChar char="-"/>
              <a:tabLst>
                <a:tab pos="442595" algn="l"/>
                <a:tab pos="443230" algn="l"/>
              </a:tabLst>
            </a:pPr>
            <a:r>
              <a:rPr lang="es-ES" sz="2000" dirty="0" smtClean="0">
                <a:latin typeface="Arial Unicode MS"/>
                <a:cs typeface="Arial Unicode MS"/>
              </a:rPr>
              <a:t>procedimiento</a:t>
            </a:r>
            <a:r>
              <a:rPr lang="es-ES" sz="2000" spc="1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completo</a:t>
            </a:r>
            <a:r>
              <a:rPr lang="es-ES" sz="2000" spc="1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autocomprobación</a:t>
            </a:r>
            <a:r>
              <a:rPr lang="es-ES" sz="2000" spc="1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relés</a:t>
            </a:r>
            <a:r>
              <a:rPr lang="es-ES" sz="2000" spc="1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verificaciones</a:t>
            </a:r>
            <a:r>
              <a:rPr lang="es-ES" sz="2000" spc="1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comunicaciones</a:t>
            </a:r>
            <a:r>
              <a:rPr lang="es-ES" sz="2000" spc="1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externas</a:t>
            </a:r>
            <a:r>
              <a:rPr lang="es-ES" sz="2000" spc="185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en</a:t>
            </a:r>
            <a:r>
              <a:rPr lang="es-ES" sz="2000" dirty="0" smtClean="0">
                <a:latin typeface="Arial Unicode MS"/>
                <a:cs typeface="Arial Unicode MS"/>
              </a:rPr>
              <a:t> relés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protección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digitales/numéricos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2200"/>
              </a:lnSpc>
              <a:spcBef>
                <a:spcPts val="415"/>
              </a:spcBef>
              <a:buClr>
                <a:srgbClr val="1A3360"/>
              </a:buClr>
              <a:buSzPct val="153333"/>
              <a:buChar char="-"/>
              <a:tabLst>
                <a:tab pos="442595" algn="l"/>
                <a:tab pos="443230" algn="l"/>
              </a:tabLst>
            </a:pPr>
            <a:r>
              <a:rPr lang="es-ES" sz="2000" dirty="0" smtClean="0">
                <a:latin typeface="Arial Unicode MS"/>
                <a:cs typeface="Arial Unicode MS"/>
              </a:rPr>
              <a:t>medición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resistencia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aislamiento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todos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circuitos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2200"/>
              </a:lnSpc>
              <a:spcBef>
                <a:spcPts val="565"/>
              </a:spcBef>
              <a:buClr>
                <a:srgbClr val="1A3360"/>
              </a:buClr>
              <a:buSzPct val="164285"/>
              <a:buChar char="-"/>
              <a:tabLst>
                <a:tab pos="442595" algn="l"/>
                <a:tab pos="443230" algn="l"/>
              </a:tabLst>
            </a:pPr>
            <a:r>
              <a:rPr lang="es-ES" sz="2000" dirty="0" smtClean="0">
                <a:latin typeface="Arial Unicode MS"/>
                <a:cs typeface="Arial Unicode MS"/>
              </a:rPr>
              <a:t>probar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transformadores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voltaje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principal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2200"/>
              </a:lnSpc>
              <a:spcBef>
                <a:spcPts val="570"/>
              </a:spcBef>
              <a:buClr>
                <a:srgbClr val="1A3360"/>
              </a:buClr>
              <a:buSzPct val="176923"/>
              <a:buChar char="-"/>
              <a:tabLst>
                <a:tab pos="442595" algn="l"/>
                <a:tab pos="443230" algn="l"/>
              </a:tabLst>
            </a:pPr>
            <a:r>
              <a:rPr lang="es-ES" sz="2000" dirty="0" smtClean="0">
                <a:latin typeface="Arial Unicode MS"/>
                <a:cs typeface="Arial Unicode MS"/>
              </a:rPr>
              <a:t>probar</a:t>
            </a:r>
            <a:r>
              <a:rPr lang="es-ES" sz="2000" spc="20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transformadores</a:t>
            </a:r>
            <a:r>
              <a:rPr lang="es-ES" sz="2000" spc="2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2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corriente</a:t>
            </a:r>
            <a:r>
              <a:rPr lang="es-ES" sz="2000" spc="21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principales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2200"/>
              </a:lnSpc>
              <a:spcBef>
                <a:spcPts val="400"/>
              </a:spcBef>
              <a:buClr>
                <a:srgbClr val="1A3360"/>
              </a:buClr>
              <a:buSzPct val="135294"/>
              <a:buChar char="-"/>
              <a:tabLst>
                <a:tab pos="442595" algn="l"/>
                <a:tab pos="443230" algn="l"/>
              </a:tabLst>
            </a:pPr>
            <a:endParaRPr sz="2000"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3400" y="457200"/>
            <a:ext cx="12573000" cy="973086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27965" indent="-215900" algn="just">
              <a:lnSpc>
                <a:spcPts val="2160"/>
              </a:lnSpc>
              <a:spcBef>
                <a:spcPts val="120"/>
              </a:spcBef>
              <a:buClr>
                <a:srgbClr val="1A3360"/>
              </a:buClr>
              <a:buSzPct val="153333"/>
              <a:buChar char="-"/>
              <a:tabLst>
                <a:tab pos="227965" algn="l"/>
                <a:tab pos="228600" algn="l"/>
              </a:tabLst>
            </a:pPr>
            <a:r>
              <a:rPr dirty="0">
                <a:latin typeface="Arial Unicode MS"/>
                <a:cs typeface="Arial Unicode MS"/>
              </a:rPr>
              <a:t>Comprobaciones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circuito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disparo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alarma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para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demostrar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funcionamiento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correcto</a:t>
            </a:r>
            <a:r>
              <a:rPr spc="-10" dirty="0">
                <a:latin typeface="Arial Unicode MS"/>
                <a:cs typeface="Arial Unicode MS"/>
              </a:rPr>
              <a:t>.</a:t>
            </a:r>
            <a:endParaRPr dirty="0">
              <a:latin typeface="Arial Unicode MS"/>
              <a:cs typeface="Arial Unicode MS"/>
            </a:endParaRPr>
          </a:p>
          <a:p>
            <a:pPr marL="227965" indent="-215900" algn="just">
              <a:lnSpc>
                <a:spcPts val="2160"/>
              </a:lnSpc>
              <a:spcBef>
                <a:spcPts val="570"/>
              </a:spcBef>
              <a:buClr>
                <a:srgbClr val="1A3360"/>
              </a:buClr>
              <a:buSzPct val="153333"/>
              <a:buChar char="-"/>
              <a:tabLst>
                <a:tab pos="227965" algn="l"/>
                <a:tab pos="228600" algn="l"/>
              </a:tabLst>
            </a:pPr>
            <a:r>
              <a:rPr dirty="0">
                <a:latin typeface="Arial Unicode MS"/>
                <a:cs typeface="Arial Unicode MS"/>
              </a:rPr>
              <a:t>Verifique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que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ajustes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alarma/disparo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relé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protección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hayan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ingresado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spc="-10" dirty="0" err="1">
                <a:latin typeface="Arial Unicode MS"/>
                <a:cs typeface="Arial Unicode MS"/>
              </a:rPr>
              <a:t>correctamente</a:t>
            </a:r>
            <a:r>
              <a:rPr spc="-10" dirty="0" smtClean="0">
                <a:latin typeface="Arial Unicode MS"/>
                <a:cs typeface="Arial Unicode MS"/>
              </a:rPr>
              <a:t>.</a:t>
            </a:r>
            <a:endParaRPr lang="es-ES" spc="-10" dirty="0" smtClean="0">
              <a:latin typeface="Arial Unicode MS"/>
              <a:cs typeface="Arial Unicode MS"/>
            </a:endParaRPr>
          </a:p>
          <a:p>
            <a:pPr marL="12700" algn="just">
              <a:lnSpc>
                <a:spcPts val="2160"/>
              </a:lnSpc>
              <a:spcBef>
                <a:spcPts val="100"/>
              </a:spcBef>
            </a:pPr>
            <a:r>
              <a:rPr lang="es-ES" dirty="0" smtClean="0">
                <a:latin typeface="Arial Unicode MS"/>
                <a:cs typeface="Arial Unicode MS"/>
              </a:rPr>
              <a:t>Además,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pueden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completar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las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siguientes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verificaciones,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según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los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factores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mencionados</a:t>
            </a:r>
            <a:endParaRPr lang="es-ES" dirty="0" smtClean="0">
              <a:latin typeface="Arial Unicode MS"/>
              <a:cs typeface="Arial Unicode MS"/>
            </a:endParaRPr>
          </a:p>
          <a:p>
            <a:pPr marL="12700" algn="just">
              <a:lnSpc>
                <a:spcPts val="2160"/>
              </a:lnSpc>
              <a:spcBef>
                <a:spcPts val="919"/>
              </a:spcBef>
            </a:pPr>
            <a:r>
              <a:rPr lang="es-ES" spc="-10" dirty="0" smtClean="0">
                <a:latin typeface="Arial Unicode MS"/>
                <a:cs typeface="Arial Unicode MS"/>
              </a:rPr>
              <a:t>anteriormente.</a:t>
            </a:r>
            <a:endParaRPr lang="es-ES" dirty="0" smtClean="0">
              <a:latin typeface="Arial Unicode MS"/>
              <a:cs typeface="Arial Unicode MS"/>
            </a:endParaRPr>
          </a:p>
          <a:p>
            <a:pPr marL="442595" marR="135890" indent="-215900" algn="just">
              <a:lnSpc>
                <a:spcPts val="2160"/>
              </a:lnSpc>
              <a:spcBef>
                <a:spcPts val="220"/>
              </a:spcBef>
              <a:buClr>
                <a:srgbClr val="1A3360"/>
              </a:buClr>
              <a:buSzPct val="135294"/>
              <a:buChar char="-"/>
              <a:tabLst>
                <a:tab pos="442595" algn="l"/>
                <a:tab pos="443230" algn="l"/>
              </a:tabLst>
            </a:pPr>
            <a:r>
              <a:rPr lang="es-ES" dirty="0" smtClean="0">
                <a:latin typeface="Arial Unicode MS"/>
                <a:cs typeface="Arial Unicode MS"/>
              </a:rPr>
              <a:t>Pruebas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inyección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primaria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cada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relé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protección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para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demostrar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estabilidad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las </a:t>
            </a:r>
            <a:r>
              <a:rPr lang="es-ES" dirty="0" smtClean="0">
                <a:latin typeface="Arial Unicode MS"/>
                <a:cs typeface="Arial Unicode MS"/>
              </a:rPr>
              <a:t>fallas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externas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para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determinar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configuración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corriente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efectiva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para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las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fallas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internas.</a:t>
            </a:r>
            <a:endParaRPr lang="es-ES" dirty="0" smtClean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2160"/>
              </a:lnSpc>
              <a:spcBef>
                <a:spcPts val="405"/>
              </a:spcBef>
              <a:buClr>
                <a:srgbClr val="1A3360"/>
              </a:buClr>
              <a:buSzPct val="143750"/>
              <a:buChar char="-"/>
              <a:tabLst>
                <a:tab pos="442595" algn="l"/>
                <a:tab pos="443230" algn="l"/>
              </a:tabLst>
            </a:pPr>
            <a:r>
              <a:rPr lang="es-ES" dirty="0" smtClean="0">
                <a:latin typeface="Arial Unicode MS"/>
                <a:cs typeface="Arial Unicode MS"/>
              </a:rPr>
              <a:t>prueba</a:t>
            </a:r>
            <a:r>
              <a:rPr lang="es-ES" spc="12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inyección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secundaria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cada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relé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protección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para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demostrar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funcionamiento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uno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spc="-50" dirty="0" smtClean="0">
                <a:latin typeface="Arial Unicode MS"/>
                <a:cs typeface="Arial Unicode MS"/>
              </a:rPr>
              <a:t>o</a:t>
            </a:r>
            <a:endParaRPr lang="es-ES" dirty="0" smtClean="0">
              <a:latin typeface="Arial Unicode MS"/>
              <a:cs typeface="Arial Unicode MS"/>
            </a:endParaRPr>
          </a:p>
          <a:p>
            <a:pPr marL="442595" algn="just">
              <a:lnSpc>
                <a:spcPts val="2160"/>
              </a:lnSpc>
              <a:spcBef>
                <a:spcPts val="919"/>
              </a:spcBef>
            </a:pPr>
            <a:r>
              <a:rPr lang="es-ES" dirty="0" smtClean="0">
                <a:latin typeface="Arial Unicode MS"/>
                <a:cs typeface="Arial Unicode MS"/>
              </a:rPr>
              <a:t>más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valores</a:t>
            </a:r>
            <a:r>
              <a:rPr lang="es-ES" spc="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60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configuración</a:t>
            </a:r>
            <a:endParaRPr lang="es-ES" dirty="0" smtClean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2160"/>
              </a:lnSpc>
              <a:spcBef>
                <a:spcPts val="635"/>
              </a:spcBef>
              <a:buClr>
                <a:srgbClr val="1A3360"/>
              </a:buClr>
              <a:buSzPct val="153333"/>
              <a:buChar char="-"/>
              <a:tabLst>
                <a:tab pos="442595" algn="l"/>
                <a:tab pos="443230" algn="l"/>
              </a:tabLst>
            </a:pPr>
            <a:r>
              <a:rPr lang="es-ES" dirty="0" smtClean="0">
                <a:latin typeface="Arial Unicode MS"/>
                <a:cs typeface="Arial Unicode MS"/>
              </a:rPr>
              <a:t>prueba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lógica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configuración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protección</a:t>
            </a:r>
          </a:p>
          <a:p>
            <a:pPr marL="443230" indent="-215900" algn="just">
              <a:lnSpc>
                <a:spcPts val="2160"/>
              </a:lnSpc>
              <a:spcBef>
                <a:spcPts val="635"/>
              </a:spcBef>
              <a:buClr>
                <a:srgbClr val="1A3360"/>
              </a:buClr>
              <a:buSzPct val="153333"/>
              <a:buChar char="-"/>
              <a:tabLst>
                <a:tab pos="442595" algn="l"/>
                <a:tab pos="443230" algn="l"/>
              </a:tabLst>
            </a:pPr>
            <a:endParaRPr lang="es-ES" spc="-10" dirty="0" smtClean="0">
              <a:latin typeface="Arial Unicode MS"/>
              <a:cs typeface="Arial Unicode MS"/>
            </a:endParaRPr>
          </a:p>
          <a:p>
            <a:pPr marL="12700" algn="just">
              <a:lnSpc>
                <a:spcPts val="2160"/>
              </a:lnSpc>
              <a:spcBef>
                <a:spcPts val="100"/>
              </a:spcBef>
            </a:pPr>
            <a:r>
              <a:rPr lang="es-ES" spc="-10" dirty="0" smtClean="0">
                <a:latin typeface="Arial Unicode MS"/>
                <a:cs typeface="Arial Unicode MS"/>
              </a:rPr>
              <a:t>Esta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sección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presenta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las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pruebas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requeridas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para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cubrir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los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elementos</a:t>
            </a:r>
            <a:r>
              <a:rPr lang="es-ES" spc="120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anteriores.</a:t>
            </a:r>
          </a:p>
          <a:p>
            <a:pPr marL="12700" algn="just">
              <a:lnSpc>
                <a:spcPts val="2160"/>
              </a:lnSpc>
              <a:spcBef>
                <a:spcPts val="100"/>
              </a:spcBef>
            </a:pPr>
            <a:endParaRPr lang="es-ES" spc="-10" dirty="0" smtClean="0">
              <a:latin typeface="Arial Unicode MS"/>
              <a:cs typeface="Arial Unicode MS"/>
            </a:endParaRPr>
          </a:p>
          <a:p>
            <a:pPr marL="12700" algn="just">
              <a:lnSpc>
                <a:spcPts val="2160"/>
              </a:lnSpc>
              <a:spcBef>
                <a:spcPts val="100"/>
              </a:spcBef>
            </a:pPr>
            <a:r>
              <a:rPr lang="es-ES" b="1" spc="-45" dirty="0" smtClean="0">
                <a:latin typeface="Arial"/>
                <a:cs typeface="Arial"/>
              </a:rPr>
              <a:t>PRUEBAS</a:t>
            </a:r>
            <a:r>
              <a:rPr lang="es-ES" b="1" dirty="0" smtClean="0">
                <a:latin typeface="Arial"/>
                <a:cs typeface="Arial"/>
              </a:rPr>
              <a:t> </a:t>
            </a:r>
            <a:r>
              <a:rPr lang="es-ES" b="1" spc="-45" dirty="0" smtClean="0">
                <a:latin typeface="Arial"/>
                <a:cs typeface="Arial"/>
              </a:rPr>
              <a:t>DE</a:t>
            </a:r>
            <a:r>
              <a:rPr lang="es-ES" b="1" spc="5" dirty="0" smtClean="0">
                <a:latin typeface="Arial"/>
                <a:cs typeface="Arial"/>
              </a:rPr>
              <a:t> </a:t>
            </a:r>
            <a:r>
              <a:rPr lang="es-ES" b="1" spc="-10" dirty="0" smtClean="0">
                <a:latin typeface="Arial"/>
                <a:cs typeface="Arial"/>
              </a:rPr>
              <a:t>AISLAMIENTO</a:t>
            </a:r>
            <a:endParaRPr lang="es-ES" dirty="0" smtClean="0">
              <a:latin typeface="Arial"/>
              <a:cs typeface="Arial"/>
            </a:endParaRPr>
          </a:p>
          <a:p>
            <a:pPr marL="12700" marR="5080" algn="just">
              <a:lnSpc>
                <a:spcPts val="2160"/>
              </a:lnSpc>
              <a:spcBef>
                <a:spcPts val="595"/>
              </a:spcBef>
            </a:pPr>
            <a:r>
              <a:rPr lang="es-ES" dirty="0" smtClean="0">
                <a:latin typeface="Arial Unicode MS"/>
                <a:cs typeface="Arial Unicode MS"/>
              </a:rPr>
              <a:t>Primero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deben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quitar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todas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las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conexiones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tierra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deliberadas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cableado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que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va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spc="-50" dirty="0" smtClean="0">
                <a:latin typeface="Arial Unicode MS"/>
                <a:cs typeface="Arial Unicode MS"/>
              </a:rPr>
              <a:t>a </a:t>
            </a:r>
            <a:r>
              <a:rPr lang="es-ES" dirty="0" smtClean="0">
                <a:latin typeface="Arial Unicode MS"/>
                <a:cs typeface="Arial Unicode MS"/>
              </a:rPr>
              <a:t>probar,</a:t>
            </a:r>
            <a:r>
              <a:rPr lang="es-ES" spc="204" dirty="0" smtClean="0">
                <a:latin typeface="Arial Unicode MS"/>
                <a:cs typeface="Arial Unicode MS"/>
              </a:rPr>
              <a:t> </a:t>
            </a:r>
            <a:r>
              <a:rPr lang="es-ES" spc="50" dirty="0" smtClean="0">
                <a:latin typeface="Arial Unicode MS"/>
                <a:cs typeface="Arial Unicode MS"/>
              </a:rPr>
              <a:t>por</a:t>
            </a:r>
            <a:r>
              <a:rPr lang="es-ES" spc="21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ejemplo,</a:t>
            </a:r>
            <a:r>
              <a:rPr lang="es-ES" spc="2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enlaces</a:t>
            </a:r>
            <a:r>
              <a:rPr lang="es-ES" spc="21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</a:t>
            </a:r>
            <a:r>
              <a:rPr lang="es-ES" spc="2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tierra</a:t>
            </a:r>
            <a:r>
              <a:rPr lang="es-ES" spc="21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2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transformadores</a:t>
            </a:r>
            <a:r>
              <a:rPr lang="es-ES" spc="21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22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corriente,</a:t>
            </a:r>
            <a:r>
              <a:rPr lang="es-ES" spc="21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transformadores</a:t>
            </a:r>
            <a:r>
              <a:rPr lang="es-ES" spc="220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de </a:t>
            </a:r>
            <a:r>
              <a:rPr lang="es-ES" dirty="0" smtClean="0">
                <a:latin typeface="Arial Unicode MS"/>
                <a:cs typeface="Arial Unicode MS"/>
              </a:rPr>
              <a:t>voltaje</a:t>
            </a:r>
            <a:r>
              <a:rPr lang="es-ES" spc="2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215" dirty="0" smtClean="0">
                <a:latin typeface="Arial Unicode MS"/>
                <a:cs typeface="Arial Unicode MS"/>
              </a:rPr>
              <a:t> </a:t>
            </a:r>
            <a:r>
              <a:rPr lang="es-ES" spc="-75" dirty="0" smtClean="0">
                <a:latin typeface="Arial Unicode MS"/>
                <a:cs typeface="Arial Unicode MS"/>
              </a:rPr>
              <a:t>CC.</a:t>
            </a:r>
            <a:r>
              <a:rPr lang="es-ES" spc="21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suministros.</a:t>
            </a:r>
            <a:r>
              <a:rPr lang="es-ES" spc="21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Algunos</a:t>
            </a:r>
            <a:r>
              <a:rPr lang="es-ES" spc="2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comprobadores</a:t>
            </a:r>
            <a:r>
              <a:rPr lang="es-ES" spc="21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21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aislamiento</a:t>
            </a:r>
            <a:r>
              <a:rPr lang="es-ES" spc="21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producen</a:t>
            </a:r>
            <a:r>
              <a:rPr lang="es-ES" spc="2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impulsos</a:t>
            </a:r>
            <a:r>
              <a:rPr lang="es-ES" spc="215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con </a:t>
            </a:r>
            <a:r>
              <a:rPr lang="es-ES" dirty="0" smtClean="0">
                <a:latin typeface="Arial Unicode MS"/>
                <a:cs typeface="Arial Unicode MS"/>
              </a:rPr>
              <a:t>tensiones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máximas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superiores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5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err="1" smtClean="0">
                <a:latin typeface="Arial Unicode MS"/>
                <a:cs typeface="Arial Unicode MS"/>
              </a:rPr>
              <a:t>kV</a:t>
            </a:r>
            <a:r>
              <a:rPr lang="es-ES" dirty="0" smtClean="0">
                <a:latin typeface="Arial Unicode MS"/>
                <a:cs typeface="Arial Unicode MS"/>
              </a:rPr>
              <a:t>.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spc="-20" dirty="0" smtClean="0">
                <a:latin typeface="Arial Unicode MS"/>
                <a:cs typeface="Arial Unicode MS"/>
              </a:rPr>
              <a:t>En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estas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situaciones,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debe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desconectar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cualquier</a:t>
            </a:r>
            <a:r>
              <a:rPr lang="es-ES" spc="4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equipo</a:t>
            </a:r>
            <a:r>
              <a:rPr lang="es-ES" spc="1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electrónico</a:t>
            </a:r>
            <a:r>
              <a:rPr lang="es-ES" spc="1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mientras</a:t>
            </a:r>
            <a:r>
              <a:rPr lang="es-ES" spc="1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1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verifica</a:t>
            </a:r>
            <a:r>
              <a:rPr lang="es-ES" spc="1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1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aislamiento</a:t>
            </a:r>
            <a:r>
              <a:rPr lang="es-ES" spc="1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del</a:t>
            </a:r>
            <a:r>
              <a:rPr lang="es-ES" spc="1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cableado</a:t>
            </a:r>
            <a:r>
              <a:rPr lang="es-ES" spc="1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externo.</a:t>
            </a:r>
            <a:r>
              <a:rPr lang="es-ES" spc="1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1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resistencia</a:t>
            </a:r>
            <a:r>
              <a:rPr lang="es-ES" spc="160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de </a:t>
            </a:r>
            <a:r>
              <a:rPr lang="es-ES" dirty="0" smtClean="0">
                <a:latin typeface="Arial Unicode MS"/>
                <a:cs typeface="Arial Unicode MS"/>
              </a:rPr>
              <a:t>aislamiento</a:t>
            </a:r>
            <a:r>
              <a:rPr lang="es-ES" spc="1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debe</a:t>
            </a:r>
            <a:r>
              <a:rPr lang="es-ES" spc="1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medirse</a:t>
            </a:r>
            <a:r>
              <a:rPr lang="es-ES" spc="1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</a:t>
            </a:r>
            <a:r>
              <a:rPr lang="es-ES" spc="1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tierra</a:t>
            </a:r>
            <a:r>
              <a:rPr lang="es-ES" spc="1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1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entre</a:t>
            </a:r>
            <a:r>
              <a:rPr lang="es-ES" spc="1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circuitos</a:t>
            </a:r>
            <a:r>
              <a:rPr lang="es-ES" spc="1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separados</a:t>
            </a:r>
            <a:r>
              <a:rPr lang="es-ES" spc="1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eléctricamente.</a:t>
            </a:r>
            <a:r>
              <a:rPr lang="es-ES" spc="1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Las</a:t>
            </a:r>
            <a:r>
              <a:rPr lang="es-ES" spc="1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lecturas</a:t>
            </a:r>
            <a:r>
              <a:rPr lang="es-ES" spc="160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se </a:t>
            </a:r>
            <a:r>
              <a:rPr lang="es-ES" dirty="0" smtClean="0">
                <a:latin typeface="Arial Unicode MS"/>
                <a:cs typeface="Arial Unicode MS"/>
              </a:rPr>
              <a:t>registran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comparan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con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las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siguientes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pruebas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spc="50" dirty="0" smtClean="0">
                <a:latin typeface="Arial Unicode MS"/>
                <a:cs typeface="Arial Unicode MS"/>
              </a:rPr>
              <a:t>rutina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para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comprobar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si</a:t>
            </a:r>
            <a:r>
              <a:rPr lang="es-ES" spc="114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hay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algún </a:t>
            </a:r>
            <a:r>
              <a:rPr lang="es-ES" dirty="0" smtClean="0">
                <a:latin typeface="Arial Unicode MS"/>
                <a:cs typeface="Arial Unicode MS"/>
              </a:rPr>
              <a:t>deterioro</a:t>
            </a:r>
            <a:r>
              <a:rPr lang="es-ES" spc="1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del</a:t>
            </a:r>
            <a:r>
              <a:rPr lang="es-ES" spc="1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aislamiento.</a:t>
            </a:r>
            <a:r>
              <a:rPr lang="es-ES" spc="1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1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resistencia</a:t>
            </a:r>
            <a:r>
              <a:rPr lang="es-ES" spc="1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aislamiento</a:t>
            </a:r>
            <a:r>
              <a:rPr lang="es-ES" spc="1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medida</a:t>
            </a:r>
            <a:r>
              <a:rPr lang="es-ES" spc="1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depende</a:t>
            </a:r>
            <a:r>
              <a:rPr lang="es-ES" spc="16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17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cantidad</a:t>
            </a:r>
            <a:r>
              <a:rPr lang="es-ES" spc="165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de </a:t>
            </a:r>
            <a:r>
              <a:rPr lang="es-ES" dirty="0" smtClean="0">
                <a:latin typeface="Arial Unicode MS"/>
                <a:cs typeface="Arial Unicode MS"/>
              </a:rPr>
              <a:t>cableado,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su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grado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humedad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del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sitio.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Por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lo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general,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si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prueba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limita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spc="55" dirty="0" smtClean="0">
                <a:latin typeface="Arial Unicode MS"/>
                <a:cs typeface="Arial Unicode MS"/>
              </a:rPr>
              <a:t>un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cubículo,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se </a:t>
            </a:r>
            <a:r>
              <a:rPr lang="es-ES" dirty="0" smtClean="0">
                <a:latin typeface="Arial Unicode MS"/>
                <a:cs typeface="Arial Unicode MS"/>
              </a:rPr>
              <a:t>debe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obtener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una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lectura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unos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pocos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cientos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err="1" smtClean="0">
                <a:latin typeface="Arial Unicode MS"/>
                <a:cs typeface="Arial Unicode MS"/>
              </a:rPr>
              <a:t>megaohmios</a:t>
            </a:r>
            <a:r>
              <a:rPr lang="es-ES" dirty="0" smtClean="0">
                <a:latin typeface="Arial Unicode MS"/>
                <a:cs typeface="Arial Unicode MS"/>
              </a:rPr>
              <a:t>.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spc="-45" dirty="0" smtClean="0">
                <a:latin typeface="Arial Unicode MS"/>
                <a:cs typeface="Arial Unicode MS"/>
              </a:rPr>
              <a:t>Si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incluyen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tramos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largos</a:t>
            </a:r>
            <a:r>
              <a:rPr lang="es-ES" spc="2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7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cableado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del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sitio,</a:t>
            </a:r>
          </a:p>
          <a:p>
            <a:pPr marL="12700" marR="5080" algn="just">
              <a:lnSpc>
                <a:spcPts val="2160"/>
              </a:lnSpc>
              <a:spcBef>
                <a:spcPts val="595"/>
              </a:spcBef>
            </a:pPr>
            <a:endParaRPr lang="es-ES" spc="-10" dirty="0" smtClean="0">
              <a:latin typeface="Arial Unicode MS"/>
              <a:cs typeface="Arial Unicode MS"/>
            </a:endParaRPr>
          </a:p>
          <a:p>
            <a:pPr marL="12700" algn="just">
              <a:lnSpc>
                <a:spcPts val="2160"/>
              </a:lnSpc>
              <a:spcBef>
                <a:spcPts val="100"/>
              </a:spcBef>
            </a:pPr>
            <a:r>
              <a:rPr lang="es-ES" b="1" dirty="0" smtClean="0">
                <a:latin typeface="Arial"/>
                <a:cs typeface="Arial"/>
              </a:rPr>
              <a:t>PROCEDIMIENTO</a:t>
            </a:r>
            <a:r>
              <a:rPr lang="es-ES" b="1" spc="10" dirty="0" smtClean="0">
                <a:latin typeface="Arial"/>
                <a:cs typeface="Arial"/>
              </a:rPr>
              <a:t> </a:t>
            </a:r>
            <a:r>
              <a:rPr lang="es-ES" b="1" spc="-45" dirty="0" smtClean="0">
                <a:latin typeface="Arial"/>
                <a:cs typeface="Arial"/>
              </a:rPr>
              <a:t>DE</a:t>
            </a:r>
            <a:r>
              <a:rPr lang="es-ES" b="1" spc="10" dirty="0" smtClean="0">
                <a:latin typeface="Arial"/>
                <a:cs typeface="Arial"/>
              </a:rPr>
              <a:t> </a:t>
            </a:r>
            <a:r>
              <a:rPr lang="es-ES" b="1" spc="-10" dirty="0" smtClean="0">
                <a:latin typeface="Arial"/>
                <a:cs typeface="Arial"/>
              </a:rPr>
              <a:t>AUTOEVALUACIÓN</a:t>
            </a:r>
            <a:r>
              <a:rPr lang="es-ES" b="1" spc="10" dirty="0" smtClean="0">
                <a:latin typeface="Arial"/>
                <a:cs typeface="Arial"/>
              </a:rPr>
              <a:t> </a:t>
            </a:r>
            <a:r>
              <a:rPr lang="es-ES" b="1" spc="-40" dirty="0" smtClean="0">
                <a:latin typeface="Arial"/>
                <a:cs typeface="Arial"/>
              </a:rPr>
              <a:t>DEL</a:t>
            </a:r>
            <a:r>
              <a:rPr lang="es-ES" b="1" spc="15" dirty="0" smtClean="0">
                <a:latin typeface="Arial"/>
                <a:cs typeface="Arial"/>
              </a:rPr>
              <a:t> </a:t>
            </a:r>
            <a:r>
              <a:rPr lang="es-ES" b="1" spc="-75" dirty="0" smtClean="0">
                <a:latin typeface="Arial"/>
                <a:cs typeface="Arial"/>
              </a:rPr>
              <a:t>RELÉ</a:t>
            </a:r>
            <a:r>
              <a:rPr lang="es-ES" b="1" spc="10" dirty="0" smtClean="0">
                <a:latin typeface="Arial"/>
                <a:cs typeface="Arial"/>
              </a:rPr>
              <a:t> </a:t>
            </a:r>
            <a:r>
              <a:rPr lang="es-ES" b="1" spc="-45" dirty="0" smtClean="0">
                <a:latin typeface="Arial"/>
                <a:cs typeface="Arial"/>
              </a:rPr>
              <a:t>DE</a:t>
            </a:r>
            <a:r>
              <a:rPr lang="es-ES" b="1" spc="10" dirty="0" smtClean="0">
                <a:latin typeface="Arial"/>
                <a:cs typeface="Arial"/>
              </a:rPr>
              <a:t> </a:t>
            </a:r>
            <a:r>
              <a:rPr lang="es-ES" b="1" spc="-10" dirty="0" smtClean="0">
                <a:latin typeface="Arial"/>
                <a:cs typeface="Arial"/>
              </a:rPr>
              <a:t>PROTECCIÓN</a:t>
            </a:r>
            <a:endParaRPr lang="es-ES" dirty="0" smtClean="0">
              <a:latin typeface="Arial"/>
              <a:cs typeface="Arial"/>
            </a:endParaRPr>
          </a:p>
          <a:p>
            <a:pPr marL="12700" marR="5080" algn="just">
              <a:lnSpc>
                <a:spcPts val="2160"/>
              </a:lnSpc>
              <a:spcBef>
                <a:spcPts val="580"/>
              </a:spcBef>
            </a:pPr>
            <a:r>
              <a:rPr lang="es-ES" dirty="0" smtClean="0">
                <a:latin typeface="Arial Unicode MS"/>
                <a:cs typeface="Arial Unicode MS"/>
              </a:rPr>
              <a:t>Los</a:t>
            </a:r>
            <a:r>
              <a:rPr lang="es-ES" spc="1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relés</a:t>
            </a:r>
            <a:r>
              <a:rPr lang="es-ES" spc="1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protección</a:t>
            </a:r>
            <a:r>
              <a:rPr lang="es-ES" spc="1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digitales</a:t>
            </a:r>
            <a:r>
              <a:rPr lang="es-ES" spc="1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1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numéricos</a:t>
            </a:r>
            <a:r>
              <a:rPr lang="es-ES" spc="1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tendrán</a:t>
            </a:r>
            <a:r>
              <a:rPr lang="es-ES" spc="155" dirty="0" smtClean="0">
                <a:latin typeface="Arial Unicode MS"/>
                <a:cs typeface="Arial Unicode MS"/>
              </a:rPr>
              <a:t> </a:t>
            </a:r>
            <a:r>
              <a:rPr lang="es-ES" spc="50" dirty="0" smtClean="0">
                <a:latin typeface="Arial Unicode MS"/>
                <a:cs typeface="Arial Unicode MS"/>
              </a:rPr>
              <a:t>un</a:t>
            </a:r>
            <a:r>
              <a:rPr lang="es-ES" spc="16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procedimiento</a:t>
            </a:r>
            <a:r>
              <a:rPr lang="es-ES" spc="1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60" dirty="0" smtClean="0">
                <a:latin typeface="Arial Unicode MS"/>
                <a:cs typeface="Arial Unicode MS"/>
              </a:rPr>
              <a:t> </a:t>
            </a:r>
            <a:r>
              <a:rPr lang="es-ES" dirty="0" err="1" smtClean="0">
                <a:latin typeface="Arial Unicode MS"/>
                <a:cs typeface="Arial Unicode MS"/>
              </a:rPr>
              <a:t>autoverificación</a:t>
            </a:r>
            <a:r>
              <a:rPr lang="es-ES" spc="1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que</a:t>
            </a:r>
            <a:r>
              <a:rPr lang="es-ES" spc="155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se </a:t>
            </a:r>
            <a:r>
              <a:rPr lang="es-ES" dirty="0" smtClean="0">
                <a:latin typeface="Arial Unicode MS"/>
                <a:cs typeface="Arial Unicode MS"/>
              </a:rPr>
              <a:t>presenta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manual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del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relé.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Estas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pruebas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deben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seguirse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para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verificar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si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relé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protección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spc="-20" dirty="0" smtClean="0">
                <a:latin typeface="Arial Unicode MS"/>
                <a:cs typeface="Arial Unicode MS"/>
              </a:rPr>
              <a:t>está </a:t>
            </a:r>
            <a:r>
              <a:rPr lang="es-ES" dirty="0" smtClean="0">
                <a:latin typeface="Arial Unicode MS"/>
                <a:cs typeface="Arial Unicode MS"/>
              </a:rPr>
              <a:t>funcionando</a:t>
            </a:r>
            <a:r>
              <a:rPr lang="es-ES" spc="15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correctamente.</a:t>
            </a:r>
            <a:r>
              <a:rPr lang="es-ES" spc="1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Por</a:t>
            </a:r>
            <a:r>
              <a:rPr lang="es-ES" spc="1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lo</a:t>
            </a:r>
            <a:r>
              <a:rPr lang="es-ES" spc="15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general,</a:t>
            </a:r>
            <a:r>
              <a:rPr lang="es-ES" spc="1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esto</a:t>
            </a:r>
            <a:r>
              <a:rPr lang="es-ES" spc="1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implicará</a:t>
            </a:r>
            <a:r>
              <a:rPr lang="es-ES" spc="1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15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verificación</a:t>
            </a:r>
            <a:r>
              <a:rPr lang="es-ES" spc="1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del</a:t>
            </a:r>
            <a:r>
              <a:rPr lang="es-ES" spc="1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circuito</a:t>
            </a:r>
            <a:r>
              <a:rPr lang="es-ES" spc="1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5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vigilancia</a:t>
            </a:r>
            <a:r>
              <a:rPr lang="es-ES" spc="15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del</a:t>
            </a:r>
            <a:r>
              <a:rPr lang="es-ES" spc="155" dirty="0" smtClean="0">
                <a:latin typeface="Arial Unicode MS"/>
                <a:cs typeface="Arial Unicode MS"/>
              </a:rPr>
              <a:t> </a:t>
            </a:r>
            <a:r>
              <a:rPr lang="es-ES" spc="-20" dirty="0" smtClean="0">
                <a:latin typeface="Arial Unicode MS"/>
                <a:cs typeface="Arial Unicode MS"/>
              </a:rPr>
              <a:t>relé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protección,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ejercicio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todas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las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entradas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salidas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digitales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verificación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que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las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entradas </a:t>
            </a:r>
            <a:r>
              <a:rPr lang="es-ES" dirty="0" smtClean="0">
                <a:latin typeface="Arial Unicode MS"/>
                <a:cs typeface="Arial Unicode MS"/>
              </a:rPr>
              <a:t>analógicas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del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relé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protección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estén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calibradas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mediante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uso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una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corriente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o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voltaje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prueba. </a:t>
            </a:r>
            <a:r>
              <a:rPr lang="es-ES" dirty="0" smtClean="0">
                <a:latin typeface="Arial Unicode MS"/>
                <a:cs typeface="Arial Unicode MS"/>
              </a:rPr>
              <a:t>Para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estas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pruebas,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las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salidas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del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relé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protección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generalmente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desconectan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de</a:t>
            </a:r>
            <a:endParaRPr lang="es-ES" dirty="0" smtClean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2160"/>
              </a:lnSpc>
              <a:spcBef>
                <a:spcPts val="635"/>
              </a:spcBef>
              <a:buClr>
                <a:srgbClr val="1A3360"/>
              </a:buClr>
              <a:buSzPct val="153333"/>
              <a:buChar char="-"/>
              <a:tabLst>
                <a:tab pos="442595" algn="l"/>
                <a:tab pos="443230" algn="l"/>
              </a:tabLst>
            </a:pPr>
            <a:endParaRPr lang="es-ES" dirty="0" smtClean="0">
              <a:latin typeface="Arial Unicode MS"/>
              <a:cs typeface="Arial Unicode MS"/>
            </a:endParaRPr>
          </a:p>
          <a:p>
            <a:pPr marL="227965" indent="-215900" algn="just">
              <a:lnSpc>
                <a:spcPts val="2160"/>
              </a:lnSpc>
              <a:spcBef>
                <a:spcPts val="570"/>
              </a:spcBef>
              <a:buClr>
                <a:srgbClr val="1A3360"/>
              </a:buClr>
              <a:buSzPct val="153333"/>
              <a:buChar char="-"/>
              <a:tabLst>
                <a:tab pos="227965" algn="l"/>
                <a:tab pos="228600" algn="l"/>
              </a:tabLst>
            </a:pPr>
            <a:endParaRPr dirty="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52800" y="3599664"/>
            <a:ext cx="4574458" cy="3592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70800"/>
              </a:lnSpc>
              <a:spcBef>
                <a:spcPts val="595"/>
              </a:spcBef>
            </a:pPr>
            <a:endParaRPr lang="es-ES" sz="800" dirty="0" smtClean="0">
              <a:latin typeface="Arial Unicode MS"/>
              <a:cs typeface="Arial Unicode MS"/>
            </a:endParaRPr>
          </a:p>
          <a:p>
            <a:pPr marL="12700">
              <a:spcBef>
                <a:spcPts val="100"/>
              </a:spcBef>
            </a:pPr>
            <a:endParaRPr sz="800"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7"/>
          <p:cNvSpPr txBox="1"/>
          <p:nvPr/>
        </p:nvSpPr>
        <p:spPr>
          <a:xfrm>
            <a:off x="442849" y="545761"/>
            <a:ext cx="12649200" cy="6548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2160"/>
              </a:lnSpc>
              <a:spcBef>
                <a:spcPts val="100"/>
              </a:spcBef>
            </a:pPr>
            <a:r>
              <a:rPr dirty="0">
                <a:latin typeface="Arial Unicode MS"/>
                <a:cs typeface="Arial Unicode MS"/>
              </a:rPr>
              <a:t>el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resto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configuración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protección,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ya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que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una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prueba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realizada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para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comprobar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spc="-20" dirty="0" err="1" smtClean="0">
                <a:latin typeface="Arial Unicode MS"/>
                <a:cs typeface="Arial Unicode MS"/>
              </a:rPr>
              <a:t>relé</a:t>
            </a:r>
            <a:r>
              <a:rPr lang="es-ES" spc="-2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correcto</a:t>
            </a:r>
            <a:r>
              <a:rPr dirty="0">
                <a:latin typeface="Arial Unicode MS"/>
                <a:cs typeface="Arial Unicode MS"/>
              </a:rPr>
              <a:t>.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Las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configuraciones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protección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unidad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implican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relés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protección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que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necesitan </a:t>
            </a:r>
            <a:r>
              <a:rPr dirty="0">
                <a:latin typeface="Arial Unicode MS"/>
                <a:cs typeface="Arial Unicode MS"/>
              </a:rPr>
              <a:t>comunicarse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entre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sí.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Esto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conduce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requisitos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prueba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adicionales.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spc="50" dirty="0">
                <a:latin typeface="Arial Unicode MS"/>
                <a:cs typeface="Arial Unicode MS"/>
              </a:rPr>
              <a:t>ruta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comunicación</a:t>
            </a:r>
            <a:r>
              <a:rPr spc="400" dirty="0">
                <a:latin typeface="Arial Unicode MS"/>
                <a:cs typeface="Arial Unicode MS"/>
              </a:rPr>
              <a:t>  </a:t>
            </a:r>
            <a:r>
              <a:rPr dirty="0">
                <a:latin typeface="Arial Unicode MS"/>
                <a:cs typeface="Arial Unicode MS"/>
              </a:rPr>
              <a:t>entre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relés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protección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prueba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equipo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adecuado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para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asegurarse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que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spc="50" dirty="0">
                <a:latin typeface="Arial Unicode MS"/>
                <a:cs typeface="Arial Unicode MS"/>
              </a:rPr>
              <a:t>ruta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spc="-20" dirty="0">
                <a:latin typeface="Arial Unicode MS"/>
                <a:cs typeface="Arial Unicode MS"/>
              </a:rPr>
              <a:t>esté </a:t>
            </a:r>
            <a:r>
              <a:rPr dirty="0">
                <a:latin typeface="Arial Unicode MS"/>
                <a:cs typeface="Arial Unicode MS"/>
              </a:rPr>
              <a:t>completa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que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intensidad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señal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recibida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esté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spc="50" dirty="0">
                <a:latin typeface="Arial Unicode MS"/>
                <a:cs typeface="Arial Unicode MS"/>
              </a:rPr>
              <a:t>dentro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las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especificaciones.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relés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de </a:t>
            </a:r>
            <a:r>
              <a:rPr dirty="0">
                <a:latin typeface="Arial Unicode MS"/>
                <a:cs typeface="Arial Unicode MS"/>
              </a:rPr>
              <a:t>protección</a:t>
            </a:r>
            <a:r>
              <a:rPr spc="1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numéricos</a:t>
            </a:r>
            <a:r>
              <a:rPr spc="1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pueden</a:t>
            </a:r>
            <a:r>
              <a:rPr spc="1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estar</a:t>
            </a:r>
            <a:r>
              <a:rPr spc="1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equipados</a:t>
            </a:r>
            <a:r>
              <a:rPr spc="1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</a:t>
            </a:r>
            <a:r>
              <a:rPr spc="1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instalaciones</a:t>
            </a:r>
            <a:r>
              <a:rPr spc="1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prueba</a:t>
            </a:r>
            <a:r>
              <a:rPr spc="1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bucle</a:t>
            </a:r>
            <a:r>
              <a:rPr spc="1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invertido</a:t>
            </a:r>
            <a:r>
              <a:rPr spc="175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que </a:t>
            </a:r>
            <a:r>
              <a:rPr dirty="0">
                <a:latin typeface="Arial Unicode MS"/>
                <a:cs typeface="Arial Unicode MS"/>
              </a:rPr>
              <a:t>permiten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probar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parte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spc="50" dirty="0">
                <a:latin typeface="Arial Unicode MS"/>
                <a:cs typeface="Arial Unicode MS"/>
              </a:rPr>
              <a:t>todo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enlace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comunicaciones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desde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spc="55" dirty="0">
                <a:latin typeface="Arial Unicode MS"/>
                <a:cs typeface="Arial Unicode MS"/>
              </a:rPr>
              <a:t>un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extremo.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Después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completar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prueba,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común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ingresar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configuración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relé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protección.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Esto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puede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completar </a:t>
            </a:r>
            <a:r>
              <a:rPr dirty="0">
                <a:latin typeface="Arial Unicode MS"/>
                <a:cs typeface="Arial Unicode MS"/>
              </a:rPr>
              <a:t>manualmente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través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controles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panel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frontal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relé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usando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una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spc="-75" dirty="0">
                <a:latin typeface="Arial Unicode MS"/>
                <a:cs typeface="Arial Unicode MS"/>
              </a:rPr>
              <a:t>PC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portátil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spc="30" dirty="0">
                <a:latin typeface="Arial Unicode MS"/>
                <a:cs typeface="Arial Unicode MS"/>
              </a:rPr>
              <a:t>un </a:t>
            </a:r>
            <a:r>
              <a:rPr dirty="0">
                <a:latin typeface="Arial Unicode MS"/>
                <a:cs typeface="Arial Unicode MS"/>
              </a:rPr>
              <a:t>software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adecuado.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Cualquiera,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aplica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verificación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spc="50" dirty="0">
                <a:latin typeface="Arial Unicode MS"/>
                <a:cs typeface="Arial Unicode MS"/>
              </a:rPr>
              <a:t>por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parte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una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segunda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persona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que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se </a:t>
            </a:r>
            <a:r>
              <a:rPr dirty="0">
                <a:latin typeface="Arial Unicode MS"/>
                <a:cs typeface="Arial Unicode MS"/>
              </a:rPr>
              <a:t>han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utilizado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ajustes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correctos.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lógica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configuración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programable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que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necesita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también</a:t>
            </a:r>
            <a:r>
              <a:rPr spc="2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ingresa</a:t>
            </a:r>
            <a:r>
              <a:rPr spc="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esta</a:t>
            </a:r>
            <a:r>
              <a:rPr spc="45" dirty="0">
                <a:latin typeface="Arial Unicode MS"/>
                <a:cs typeface="Arial Unicode MS"/>
              </a:rPr>
              <a:t> </a:t>
            </a:r>
            <a:r>
              <a:rPr spc="-10" dirty="0" err="1">
                <a:latin typeface="Arial Unicode MS"/>
                <a:cs typeface="Arial Unicode MS"/>
              </a:rPr>
              <a:t>etapa</a:t>
            </a:r>
            <a:r>
              <a:rPr spc="-10" dirty="0" smtClean="0">
                <a:latin typeface="Arial Unicode MS"/>
                <a:cs typeface="Arial Unicode MS"/>
              </a:rPr>
              <a:t>.</a:t>
            </a:r>
            <a:endParaRPr lang="es-ES" spc="-10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2160"/>
              </a:lnSpc>
            </a:pPr>
            <a:endParaRPr lang="es-ES" spc="-10" dirty="0">
              <a:latin typeface="Arial Unicode MS"/>
              <a:cs typeface="Arial Unicode MS"/>
            </a:endParaRPr>
          </a:p>
          <a:p>
            <a:pPr marL="12700" algn="just">
              <a:lnSpc>
                <a:spcPts val="2160"/>
              </a:lnSpc>
              <a:spcBef>
                <a:spcPts val="100"/>
              </a:spcBef>
            </a:pPr>
            <a:r>
              <a:rPr lang="es-ES" b="1" spc="-45" dirty="0" smtClean="0">
                <a:latin typeface="Arial"/>
                <a:cs typeface="Arial"/>
              </a:rPr>
              <a:t>PRUEBAS</a:t>
            </a:r>
            <a:r>
              <a:rPr lang="es-ES" b="1" spc="10" dirty="0" smtClean="0">
                <a:latin typeface="Arial"/>
                <a:cs typeface="Arial"/>
              </a:rPr>
              <a:t> </a:t>
            </a:r>
            <a:r>
              <a:rPr lang="es-ES" b="1" spc="-45" dirty="0" smtClean="0">
                <a:latin typeface="Arial"/>
                <a:cs typeface="Arial"/>
              </a:rPr>
              <a:t>DE</a:t>
            </a:r>
            <a:r>
              <a:rPr lang="es-ES" b="1" spc="10" dirty="0" smtClean="0">
                <a:latin typeface="Arial"/>
                <a:cs typeface="Arial"/>
              </a:rPr>
              <a:t> </a:t>
            </a:r>
            <a:r>
              <a:rPr lang="es-ES" b="1" spc="-30" dirty="0" smtClean="0">
                <a:latin typeface="Arial"/>
                <a:cs typeface="Arial"/>
              </a:rPr>
              <a:t>TRANSFORMADORES</a:t>
            </a:r>
            <a:r>
              <a:rPr lang="es-ES" b="1" spc="10" dirty="0" smtClean="0">
                <a:latin typeface="Arial"/>
                <a:cs typeface="Arial"/>
              </a:rPr>
              <a:t> </a:t>
            </a:r>
            <a:r>
              <a:rPr lang="es-ES" b="1" spc="-45" dirty="0" smtClean="0">
                <a:latin typeface="Arial"/>
                <a:cs typeface="Arial"/>
              </a:rPr>
              <a:t>DE</a:t>
            </a:r>
            <a:r>
              <a:rPr lang="es-ES" b="1" spc="15" dirty="0" smtClean="0">
                <a:latin typeface="Arial"/>
                <a:cs typeface="Arial"/>
              </a:rPr>
              <a:t> </a:t>
            </a:r>
            <a:r>
              <a:rPr lang="es-ES" b="1" spc="-10" dirty="0" smtClean="0">
                <a:latin typeface="Arial"/>
                <a:cs typeface="Arial"/>
              </a:rPr>
              <a:t>CORRIENTE</a:t>
            </a:r>
            <a:endParaRPr lang="es-ES" dirty="0" smtClean="0">
              <a:latin typeface="Arial"/>
              <a:cs typeface="Arial"/>
            </a:endParaRPr>
          </a:p>
          <a:p>
            <a:pPr algn="just">
              <a:lnSpc>
                <a:spcPts val="2160"/>
              </a:lnSpc>
              <a:spcBef>
                <a:spcPts val="55"/>
              </a:spcBef>
            </a:pPr>
            <a:endParaRPr lang="es-ES" dirty="0" smtClean="0">
              <a:latin typeface="Arial"/>
              <a:cs typeface="Arial"/>
            </a:endParaRPr>
          </a:p>
          <a:p>
            <a:pPr marL="12700" algn="just">
              <a:lnSpc>
                <a:spcPts val="2160"/>
              </a:lnSpc>
            </a:pPr>
            <a:r>
              <a:rPr lang="es-ES" dirty="0" smtClean="0">
                <a:latin typeface="Arial Unicode MS"/>
                <a:cs typeface="Arial Unicode MS"/>
              </a:rPr>
              <a:t>Las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siguientes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pruebas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generalmente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completan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antes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energización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del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circuito</a:t>
            </a:r>
            <a:r>
              <a:rPr lang="es-ES" spc="130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principal.</a:t>
            </a:r>
          </a:p>
          <a:p>
            <a:pPr marL="12700" algn="just">
              <a:lnSpc>
                <a:spcPts val="2160"/>
              </a:lnSpc>
            </a:pPr>
            <a:endParaRPr lang="es-ES" spc="-10" dirty="0" smtClean="0">
              <a:latin typeface="Arial Unicode MS"/>
              <a:cs typeface="Arial Unicode MS"/>
            </a:endParaRPr>
          </a:p>
          <a:p>
            <a:pPr marL="12700" algn="just">
              <a:lnSpc>
                <a:spcPts val="2160"/>
              </a:lnSpc>
              <a:spcBef>
                <a:spcPts val="100"/>
              </a:spcBef>
            </a:pPr>
            <a:r>
              <a:rPr lang="es-ES" b="1" spc="-10" dirty="0" smtClean="0">
                <a:latin typeface="Arial"/>
                <a:cs typeface="Arial"/>
              </a:rPr>
              <a:t>VERIFICACION</a:t>
            </a:r>
            <a:r>
              <a:rPr lang="es-ES" b="1" spc="10" dirty="0" smtClean="0">
                <a:latin typeface="Arial"/>
                <a:cs typeface="Arial"/>
              </a:rPr>
              <a:t> </a:t>
            </a:r>
            <a:r>
              <a:rPr lang="es-ES" b="1" spc="-50" dirty="0" smtClean="0">
                <a:latin typeface="Arial"/>
                <a:cs typeface="Arial"/>
              </a:rPr>
              <a:t>DE</a:t>
            </a:r>
            <a:r>
              <a:rPr lang="es-ES" b="1" spc="15" dirty="0" smtClean="0">
                <a:latin typeface="Arial"/>
                <a:cs typeface="Arial"/>
              </a:rPr>
              <a:t> </a:t>
            </a:r>
            <a:r>
              <a:rPr lang="es-ES" b="1" spc="-10" dirty="0" smtClean="0">
                <a:latin typeface="Arial"/>
                <a:cs typeface="Arial"/>
              </a:rPr>
              <a:t>POLARIDAD</a:t>
            </a:r>
            <a:endParaRPr lang="es-ES" dirty="0" smtClean="0">
              <a:latin typeface="Arial"/>
              <a:cs typeface="Arial"/>
            </a:endParaRPr>
          </a:p>
          <a:p>
            <a:pPr marL="12700" marR="5080" algn="just">
              <a:lnSpc>
                <a:spcPts val="2160"/>
              </a:lnSpc>
              <a:spcBef>
                <a:spcPts val="560"/>
              </a:spcBef>
            </a:pPr>
            <a:r>
              <a:rPr lang="es-ES" dirty="0" smtClean="0">
                <a:latin typeface="Arial Unicode MS"/>
                <a:cs typeface="Arial Unicode MS"/>
              </a:rPr>
              <a:t>Cada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spc="45" dirty="0" smtClean="0">
                <a:latin typeface="Arial Unicode MS"/>
                <a:cs typeface="Arial Unicode MS"/>
              </a:rPr>
              <a:t>transformador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corriente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debe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probarse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spc="50" dirty="0" smtClean="0">
                <a:latin typeface="Arial Unicode MS"/>
                <a:cs typeface="Arial Unicode MS"/>
              </a:rPr>
              <a:t>por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separado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para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verificar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que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las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marcas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de </a:t>
            </a:r>
            <a:r>
              <a:rPr lang="es-ES" dirty="0" smtClean="0">
                <a:latin typeface="Arial Unicode MS"/>
                <a:cs typeface="Arial Unicode MS"/>
              </a:rPr>
              <a:t>polaridad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primaria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secundaria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sean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correctas,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como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muestra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Figura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15.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spc="-30" dirty="0" smtClean="0">
                <a:latin typeface="Arial Unicode MS"/>
                <a:cs typeface="Arial Unicode MS"/>
              </a:rPr>
              <a:t>El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amperímetro </a:t>
            </a:r>
            <a:r>
              <a:rPr lang="es-ES" dirty="0" smtClean="0">
                <a:latin typeface="Arial Unicode MS"/>
                <a:cs typeface="Arial Unicode MS"/>
              </a:rPr>
              <a:t>conectado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al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spc="45" dirty="0" smtClean="0">
                <a:latin typeface="Arial Unicode MS"/>
                <a:cs typeface="Arial Unicode MS"/>
              </a:rPr>
              <a:t>transformador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corriente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secundario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debe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ser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spc="55" dirty="0" smtClean="0">
                <a:latin typeface="Arial Unicode MS"/>
                <a:cs typeface="Arial Unicode MS"/>
              </a:rPr>
              <a:t>un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spc="50" dirty="0" smtClean="0">
                <a:latin typeface="Arial Unicode MS"/>
                <a:cs typeface="Arial Unicode MS"/>
              </a:rPr>
              <a:t>tipo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bobina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móvil</a:t>
            </a:r>
            <a:r>
              <a:rPr lang="es-ES" spc="11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robusta,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spc="-20" dirty="0" smtClean="0">
                <a:latin typeface="Arial Unicode MS"/>
                <a:cs typeface="Arial Unicode MS"/>
              </a:rPr>
              <a:t>imán </a:t>
            </a:r>
            <a:r>
              <a:rPr lang="es-ES" dirty="0" smtClean="0">
                <a:latin typeface="Arial Unicode MS"/>
                <a:cs typeface="Arial Unicode MS"/>
              </a:rPr>
              <a:t>permanente,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centro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cero.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spc="-65" dirty="0" smtClean="0">
                <a:latin typeface="Arial Unicode MS"/>
                <a:cs typeface="Arial Unicode MS"/>
              </a:rPr>
              <a:t>Se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instala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una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batería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bajo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voltaje,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través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spc="55" dirty="0" smtClean="0">
                <a:latin typeface="Arial Unicode MS"/>
                <a:cs typeface="Arial Unicode MS"/>
              </a:rPr>
              <a:t>un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spc="50" dirty="0" smtClean="0">
                <a:latin typeface="Arial Unicode MS"/>
                <a:cs typeface="Arial Unicode MS"/>
              </a:rPr>
              <a:t>interruptor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spc="40" dirty="0" smtClean="0">
                <a:latin typeface="Arial Unicode MS"/>
                <a:cs typeface="Arial Unicode MS"/>
              </a:rPr>
              <a:t>botón </a:t>
            </a:r>
            <a:r>
              <a:rPr lang="es-ES" dirty="0" smtClean="0">
                <a:latin typeface="Arial Unicode MS"/>
                <a:cs typeface="Arial Unicode MS"/>
              </a:rPr>
              <a:t>unipolar,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para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energizar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devanado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primario.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Al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cerrar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spc="50" dirty="0" smtClean="0">
                <a:latin typeface="Arial Unicode MS"/>
                <a:cs typeface="Arial Unicode MS"/>
              </a:rPr>
              <a:t>botón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pulsador,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el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amperímetro</a:t>
            </a:r>
            <a:r>
              <a:rPr lang="es-ES" spc="13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spc="-70" dirty="0" smtClean="0">
                <a:latin typeface="Arial Unicode MS"/>
                <a:cs typeface="Arial Unicode MS"/>
              </a:rPr>
              <a:t>CC,</a:t>
            </a:r>
            <a:r>
              <a:rPr lang="es-ES" spc="140" dirty="0" smtClean="0">
                <a:latin typeface="Arial Unicode MS"/>
                <a:cs typeface="Arial Unicode MS"/>
              </a:rPr>
              <a:t> </a:t>
            </a:r>
            <a:r>
              <a:rPr lang="es-ES" spc="-25" dirty="0" smtClean="0">
                <a:latin typeface="Arial Unicode MS"/>
                <a:cs typeface="Arial Unicode MS"/>
              </a:rPr>
              <a:t>A, </a:t>
            </a:r>
            <a:r>
              <a:rPr lang="es-ES" dirty="0" smtClean="0">
                <a:latin typeface="Arial Unicode MS"/>
                <a:cs typeface="Arial Unicode MS"/>
              </a:rPr>
              <a:t>debe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devolver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spc="55" dirty="0" smtClean="0">
                <a:latin typeface="Arial Unicode MS"/>
                <a:cs typeface="Arial Unicode MS"/>
              </a:rPr>
              <a:t>un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golpe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positivo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al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abrirlo,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spc="55" dirty="0" smtClean="0">
                <a:latin typeface="Arial Unicode MS"/>
                <a:cs typeface="Arial Unicode MS"/>
              </a:rPr>
              <a:t>un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golpe</a:t>
            </a:r>
            <a:r>
              <a:rPr lang="es-ES" spc="105" dirty="0" smtClean="0">
                <a:latin typeface="Arial Unicode MS"/>
                <a:cs typeface="Arial Unicode MS"/>
              </a:rPr>
              <a:t> </a:t>
            </a:r>
            <a:r>
              <a:rPr lang="es-ES" spc="-10" dirty="0" smtClean="0">
                <a:latin typeface="Arial Unicode MS"/>
                <a:cs typeface="Arial Unicode MS"/>
              </a:rPr>
              <a:t>negativo.</a:t>
            </a:r>
            <a:endParaRPr lang="es-ES" dirty="0" smtClean="0">
              <a:latin typeface="Arial Unicode MS"/>
              <a:cs typeface="Arial Unicode MS"/>
            </a:endParaRPr>
          </a:p>
          <a:p>
            <a:pPr marL="12700" algn="just">
              <a:lnSpc>
                <a:spcPts val="2160"/>
              </a:lnSpc>
            </a:pPr>
            <a:endParaRPr lang="es-ES" dirty="0" smtClean="0">
              <a:latin typeface="Arial Unicode MS"/>
              <a:cs typeface="Arial Unicode MS"/>
            </a:endParaRPr>
          </a:p>
          <a:p>
            <a:pPr marL="12700" marR="5080">
              <a:lnSpc>
                <a:spcPct val="180300"/>
              </a:lnSpc>
            </a:pPr>
            <a:endParaRPr sz="900" dirty="0">
              <a:latin typeface="Arial Unicode MS"/>
              <a:cs typeface="Arial Unicode MS"/>
            </a:endParaRPr>
          </a:p>
        </p:txBody>
      </p:sp>
      <p:grpSp>
        <p:nvGrpSpPr>
          <p:cNvPr id="28" name="Grupo 27"/>
          <p:cNvGrpSpPr/>
          <p:nvPr/>
        </p:nvGrpSpPr>
        <p:grpSpPr>
          <a:xfrm>
            <a:off x="3124200" y="6629400"/>
            <a:ext cx="6324600" cy="3047999"/>
            <a:chOff x="5023104" y="7064501"/>
            <a:chExt cx="3488690" cy="1756030"/>
          </a:xfrm>
        </p:grpSpPr>
        <p:sp>
          <p:nvSpPr>
            <p:cNvPr id="2" name="object 2"/>
            <p:cNvSpPr/>
            <p:nvPr/>
          </p:nvSpPr>
          <p:spPr>
            <a:xfrm>
              <a:off x="6006847" y="7755636"/>
              <a:ext cx="699135" cy="645795"/>
            </a:xfrm>
            <a:custGeom>
              <a:avLst/>
              <a:gdLst/>
              <a:ahLst/>
              <a:cxnLst/>
              <a:rect l="l" t="t" r="r" b="b"/>
              <a:pathLst>
                <a:path w="699135" h="645795">
                  <a:moveTo>
                    <a:pt x="698754" y="633234"/>
                  </a:moveTo>
                  <a:lnTo>
                    <a:pt x="12192" y="633234"/>
                  </a:lnTo>
                  <a:lnTo>
                    <a:pt x="12192" y="41922"/>
                  </a:lnTo>
                  <a:lnTo>
                    <a:pt x="264414" y="41922"/>
                  </a:lnTo>
                  <a:lnTo>
                    <a:pt x="264414" y="71628"/>
                  </a:lnTo>
                  <a:lnTo>
                    <a:pt x="323837" y="41922"/>
                  </a:lnTo>
                  <a:lnTo>
                    <a:pt x="336042" y="35814"/>
                  </a:lnTo>
                  <a:lnTo>
                    <a:pt x="323850" y="29718"/>
                  </a:lnTo>
                  <a:lnTo>
                    <a:pt x="264414" y="0"/>
                  </a:lnTo>
                  <a:lnTo>
                    <a:pt x="264414" y="29718"/>
                  </a:lnTo>
                  <a:lnTo>
                    <a:pt x="6096" y="29718"/>
                  </a:lnTo>
                  <a:lnTo>
                    <a:pt x="6096" y="35814"/>
                  </a:lnTo>
                  <a:lnTo>
                    <a:pt x="0" y="35814"/>
                  </a:lnTo>
                  <a:lnTo>
                    <a:pt x="0" y="640842"/>
                  </a:lnTo>
                  <a:lnTo>
                    <a:pt x="6096" y="640842"/>
                  </a:lnTo>
                  <a:lnTo>
                    <a:pt x="6096" y="645414"/>
                  </a:lnTo>
                  <a:lnTo>
                    <a:pt x="698754" y="645414"/>
                  </a:lnTo>
                  <a:lnTo>
                    <a:pt x="698754" y="633234"/>
                  </a:lnTo>
                  <a:close/>
                </a:path>
              </a:pathLst>
            </a:custGeom>
            <a:solidFill>
              <a:srgbClr val="4A7E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3" name="object 3"/>
            <p:cNvGrpSpPr/>
            <p:nvPr/>
          </p:nvGrpSpPr>
          <p:grpSpPr>
            <a:xfrm>
              <a:off x="6700266" y="8238541"/>
              <a:ext cx="319405" cy="316865"/>
              <a:chOff x="3880865" y="8238540"/>
              <a:chExt cx="319405" cy="316865"/>
            </a:xfrm>
          </p:grpSpPr>
          <p:pic>
            <p:nvPicPr>
              <p:cNvPr id="4" name="object 4"/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3968495" y="8265371"/>
                <a:ext cx="148589" cy="179874"/>
              </a:xfrm>
              <a:prstGeom prst="rect">
                <a:avLst/>
              </a:prstGeom>
            </p:spPr>
          </p:pic>
          <p:sp>
            <p:nvSpPr>
              <p:cNvPr id="5" name="object 5"/>
              <p:cNvSpPr/>
              <p:nvPr/>
            </p:nvSpPr>
            <p:spPr>
              <a:xfrm>
                <a:off x="3880865" y="8238540"/>
                <a:ext cx="319405" cy="316865"/>
              </a:xfrm>
              <a:custGeom>
                <a:avLst/>
                <a:gdLst/>
                <a:ahLst/>
                <a:cxnLst/>
                <a:rect l="l" t="t" r="r" b="b"/>
                <a:pathLst>
                  <a:path w="319404" h="316865">
                    <a:moveTo>
                      <a:pt x="176422" y="0"/>
                    </a:moveTo>
                    <a:lnTo>
                      <a:pt x="110101" y="6761"/>
                    </a:lnTo>
                    <a:lnTo>
                      <a:pt x="51521" y="40557"/>
                    </a:lnTo>
                    <a:lnTo>
                      <a:pt x="11013" y="101380"/>
                    </a:lnTo>
                    <a:lnTo>
                      <a:pt x="762" y="141935"/>
                    </a:lnTo>
                    <a:lnTo>
                      <a:pt x="0" y="166319"/>
                    </a:lnTo>
                    <a:lnTo>
                      <a:pt x="762" y="174701"/>
                    </a:lnTo>
                    <a:lnTo>
                      <a:pt x="14810" y="223144"/>
                    </a:lnTo>
                    <a:lnTo>
                      <a:pt x="34316" y="256459"/>
                    </a:lnTo>
                    <a:lnTo>
                      <a:pt x="88813" y="300992"/>
                    </a:lnTo>
                    <a:lnTo>
                      <a:pt x="154857" y="316775"/>
                    </a:lnTo>
                    <a:lnTo>
                      <a:pt x="188796" y="314152"/>
                    </a:lnTo>
                    <a:lnTo>
                      <a:pt x="221527" y="304661"/>
                    </a:lnTo>
                    <a:lnTo>
                      <a:pt x="221697" y="304570"/>
                    </a:lnTo>
                    <a:lnTo>
                      <a:pt x="166920" y="304570"/>
                    </a:lnTo>
                    <a:lnTo>
                      <a:pt x="133461" y="302550"/>
                    </a:lnTo>
                    <a:lnTo>
                      <a:pt x="71511" y="276251"/>
                    </a:lnTo>
                    <a:lnTo>
                      <a:pt x="26279" y="219776"/>
                    </a:lnTo>
                    <a:lnTo>
                      <a:pt x="13716" y="180035"/>
                    </a:lnTo>
                    <a:lnTo>
                      <a:pt x="12268" y="166319"/>
                    </a:lnTo>
                    <a:lnTo>
                      <a:pt x="12268" y="149555"/>
                    </a:lnTo>
                    <a:lnTo>
                      <a:pt x="23953" y="101643"/>
                    </a:lnTo>
                    <a:lnTo>
                      <a:pt x="42699" y="68295"/>
                    </a:lnTo>
                    <a:lnTo>
                      <a:pt x="97081" y="24567"/>
                    </a:lnTo>
                    <a:lnTo>
                      <a:pt x="163406" y="11209"/>
                    </a:lnTo>
                    <a:lnTo>
                      <a:pt x="219434" y="11209"/>
                    </a:lnTo>
                    <a:lnTo>
                      <a:pt x="209257" y="6757"/>
                    </a:lnTo>
                    <a:lnTo>
                      <a:pt x="176422" y="0"/>
                    </a:lnTo>
                    <a:close/>
                  </a:path>
                  <a:path w="319404" h="316865">
                    <a:moveTo>
                      <a:pt x="219434" y="11209"/>
                    </a:moveTo>
                    <a:lnTo>
                      <a:pt x="163406" y="11209"/>
                    </a:lnTo>
                    <a:lnTo>
                      <a:pt x="197079" y="15824"/>
                    </a:lnTo>
                    <a:lnTo>
                      <a:pt x="228978" y="27917"/>
                    </a:lnTo>
                    <a:lnTo>
                      <a:pt x="257514" y="47451"/>
                    </a:lnTo>
                    <a:lnTo>
                      <a:pt x="281103" y="74388"/>
                    </a:lnTo>
                    <a:lnTo>
                      <a:pt x="298155" y="108689"/>
                    </a:lnTo>
                    <a:lnTo>
                      <a:pt x="307086" y="150317"/>
                    </a:lnTo>
                    <a:lnTo>
                      <a:pt x="307086" y="165557"/>
                    </a:lnTo>
                    <a:lnTo>
                      <a:pt x="298507" y="206345"/>
                    </a:lnTo>
                    <a:lnTo>
                      <a:pt x="259069" y="267001"/>
                    </a:lnTo>
                    <a:lnTo>
                      <a:pt x="200017" y="299268"/>
                    </a:lnTo>
                    <a:lnTo>
                      <a:pt x="166920" y="304570"/>
                    </a:lnTo>
                    <a:lnTo>
                      <a:pt x="221697" y="304570"/>
                    </a:lnTo>
                    <a:lnTo>
                      <a:pt x="277903" y="265506"/>
                    </a:lnTo>
                    <a:lnTo>
                      <a:pt x="313065" y="200163"/>
                    </a:lnTo>
                    <a:lnTo>
                      <a:pt x="319278" y="157937"/>
                    </a:lnTo>
                    <a:lnTo>
                      <a:pt x="319278" y="149555"/>
                    </a:lnTo>
                    <a:lnTo>
                      <a:pt x="308290" y="101380"/>
                    </a:lnTo>
                    <a:lnTo>
                      <a:pt x="267817" y="40549"/>
                    </a:lnTo>
                    <a:lnTo>
                      <a:pt x="240152" y="20274"/>
                    </a:lnTo>
                    <a:lnTo>
                      <a:pt x="219434" y="11209"/>
                    </a:lnTo>
                    <a:close/>
                  </a:path>
                </a:pathLst>
              </a:custGeom>
              <a:solidFill>
                <a:srgbClr val="4F81B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6" name="object 6"/>
            <p:cNvSpPr/>
            <p:nvPr/>
          </p:nvSpPr>
          <p:spPr>
            <a:xfrm>
              <a:off x="7011925" y="7750303"/>
              <a:ext cx="673735" cy="645795"/>
            </a:xfrm>
            <a:custGeom>
              <a:avLst/>
              <a:gdLst/>
              <a:ahLst/>
              <a:cxnLst/>
              <a:rect l="l" t="t" r="r" b="b"/>
              <a:pathLst>
                <a:path w="673735" h="645795">
                  <a:moveTo>
                    <a:pt x="673595" y="35814"/>
                  </a:moveTo>
                  <a:lnTo>
                    <a:pt x="667512" y="35814"/>
                  </a:lnTo>
                  <a:lnTo>
                    <a:pt x="667512" y="29718"/>
                  </a:lnTo>
                  <a:lnTo>
                    <a:pt x="408432" y="29718"/>
                  </a:lnTo>
                  <a:lnTo>
                    <a:pt x="408432" y="0"/>
                  </a:lnTo>
                  <a:lnTo>
                    <a:pt x="336804" y="35814"/>
                  </a:lnTo>
                  <a:lnTo>
                    <a:pt x="408432" y="71628"/>
                  </a:lnTo>
                  <a:lnTo>
                    <a:pt x="408432" y="41922"/>
                  </a:lnTo>
                  <a:lnTo>
                    <a:pt x="661416" y="41922"/>
                  </a:lnTo>
                  <a:lnTo>
                    <a:pt x="661416" y="633234"/>
                  </a:lnTo>
                  <a:lnTo>
                    <a:pt x="0" y="633234"/>
                  </a:lnTo>
                  <a:lnTo>
                    <a:pt x="0" y="645426"/>
                  </a:lnTo>
                  <a:lnTo>
                    <a:pt x="667512" y="645426"/>
                  </a:lnTo>
                  <a:lnTo>
                    <a:pt x="667512" y="640842"/>
                  </a:lnTo>
                  <a:lnTo>
                    <a:pt x="673595" y="640842"/>
                  </a:lnTo>
                  <a:lnTo>
                    <a:pt x="673595" y="35814"/>
                  </a:lnTo>
                  <a:close/>
                </a:path>
              </a:pathLst>
            </a:custGeom>
            <a:solidFill>
              <a:srgbClr val="4A7E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023104" y="7194041"/>
              <a:ext cx="3488690" cy="78740"/>
            </a:xfrm>
            <a:custGeom>
              <a:avLst/>
              <a:gdLst/>
              <a:ahLst/>
              <a:cxnLst/>
              <a:rect l="l" t="t" r="r" b="b"/>
              <a:pathLst>
                <a:path w="3488690" h="78740">
                  <a:moveTo>
                    <a:pt x="3488436" y="36588"/>
                  </a:moveTo>
                  <a:lnTo>
                    <a:pt x="2655862" y="36588"/>
                  </a:lnTo>
                  <a:lnTo>
                    <a:pt x="2654274" y="28727"/>
                  </a:lnTo>
                  <a:lnTo>
                    <a:pt x="2646616" y="17335"/>
                  </a:lnTo>
                  <a:lnTo>
                    <a:pt x="2635224" y="9677"/>
                  </a:lnTo>
                  <a:lnTo>
                    <a:pt x="2621280" y="6858"/>
                  </a:lnTo>
                  <a:lnTo>
                    <a:pt x="2607322" y="9677"/>
                  </a:lnTo>
                  <a:lnTo>
                    <a:pt x="2595943" y="17335"/>
                  </a:lnTo>
                  <a:lnTo>
                    <a:pt x="2588272" y="28727"/>
                  </a:lnTo>
                  <a:lnTo>
                    <a:pt x="2586685" y="36576"/>
                  </a:lnTo>
                  <a:lnTo>
                    <a:pt x="985100" y="36576"/>
                  </a:lnTo>
                  <a:lnTo>
                    <a:pt x="963396" y="2819"/>
                  </a:lnTo>
                  <a:lnTo>
                    <a:pt x="949452" y="0"/>
                  </a:lnTo>
                  <a:lnTo>
                    <a:pt x="935494" y="2819"/>
                  </a:lnTo>
                  <a:lnTo>
                    <a:pt x="924115" y="10477"/>
                  </a:lnTo>
                  <a:lnTo>
                    <a:pt x="916444" y="21869"/>
                  </a:lnTo>
                  <a:lnTo>
                    <a:pt x="914857" y="29718"/>
                  </a:lnTo>
                  <a:lnTo>
                    <a:pt x="0" y="29718"/>
                  </a:lnTo>
                  <a:lnTo>
                    <a:pt x="0" y="41922"/>
                  </a:lnTo>
                  <a:lnTo>
                    <a:pt x="914857" y="41922"/>
                  </a:lnTo>
                  <a:lnTo>
                    <a:pt x="916444" y="49771"/>
                  </a:lnTo>
                  <a:lnTo>
                    <a:pt x="924115" y="61150"/>
                  </a:lnTo>
                  <a:lnTo>
                    <a:pt x="935494" y="68821"/>
                  </a:lnTo>
                  <a:lnTo>
                    <a:pt x="949452" y="71628"/>
                  </a:lnTo>
                  <a:lnTo>
                    <a:pt x="963396" y="68821"/>
                  </a:lnTo>
                  <a:lnTo>
                    <a:pt x="974788" y="61150"/>
                  </a:lnTo>
                  <a:lnTo>
                    <a:pt x="982446" y="49771"/>
                  </a:lnTo>
                  <a:lnTo>
                    <a:pt x="982637" y="48768"/>
                  </a:lnTo>
                  <a:lnTo>
                    <a:pt x="2586685" y="48768"/>
                  </a:lnTo>
                  <a:lnTo>
                    <a:pt x="2588272" y="56629"/>
                  </a:lnTo>
                  <a:lnTo>
                    <a:pt x="2595943" y="68008"/>
                  </a:lnTo>
                  <a:lnTo>
                    <a:pt x="2607322" y="75679"/>
                  </a:lnTo>
                  <a:lnTo>
                    <a:pt x="2621280" y="78486"/>
                  </a:lnTo>
                  <a:lnTo>
                    <a:pt x="2635224" y="75679"/>
                  </a:lnTo>
                  <a:lnTo>
                    <a:pt x="2646616" y="68008"/>
                  </a:lnTo>
                  <a:lnTo>
                    <a:pt x="2654274" y="56629"/>
                  </a:lnTo>
                  <a:lnTo>
                    <a:pt x="2655862" y="48768"/>
                  </a:lnTo>
                  <a:lnTo>
                    <a:pt x="3488436" y="48768"/>
                  </a:lnTo>
                  <a:lnTo>
                    <a:pt x="3488436" y="36588"/>
                  </a:lnTo>
                  <a:close/>
                </a:path>
              </a:pathLst>
            </a:custGeom>
            <a:solidFill>
              <a:srgbClr val="4A7E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8" name="object 8"/>
            <p:cNvGrpSpPr/>
            <p:nvPr/>
          </p:nvGrpSpPr>
          <p:grpSpPr>
            <a:xfrm>
              <a:off x="6307835" y="7155643"/>
              <a:ext cx="1073150" cy="782955"/>
              <a:chOff x="3488435" y="7155642"/>
              <a:chExt cx="1073150" cy="782955"/>
            </a:xfrm>
          </p:grpSpPr>
          <p:sp>
            <p:nvSpPr>
              <p:cNvPr id="9" name="object 9"/>
              <p:cNvSpPr/>
              <p:nvPr/>
            </p:nvSpPr>
            <p:spPr>
              <a:xfrm>
                <a:off x="3690366" y="7155650"/>
                <a:ext cx="673735" cy="335280"/>
              </a:xfrm>
              <a:custGeom>
                <a:avLst/>
                <a:gdLst/>
                <a:ahLst/>
                <a:cxnLst/>
                <a:rect l="l" t="t" r="r" b="b"/>
                <a:pathLst>
                  <a:path w="673735" h="335279">
                    <a:moveTo>
                      <a:pt x="12192" y="170218"/>
                    </a:moveTo>
                    <a:lnTo>
                      <a:pt x="0" y="170218"/>
                    </a:lnTo>
                    <a:lnTo>
                      <a:pt x="0" y="334810"/>
                    </a:lnTo>
                    <a:lnTo>
                      <a:pt x="12192" y="334810"/>
                    </a:lnTo>
                    <a:lnTo>
                      <a:pt x="12192" y="170218"/>
                    </a:lnTo>
                    <a:close/>
                  </a:path>
                  <a:path w="673735" h="335279">
                    <a:moveTo>
                      <a:pt x="673595" y="170218"/>
                    </a:moveTo>
                    <a:lnTo>
                      <a:pt x="672084" y="170218"/>
                    </a:lnTo>
                    <a:lnTo>
                      <a:pt x="671322" y="161836"/>
                    </a:lnTo>
                    <a:lnTo>
                      <a:pt x="663562" y="119608"/>
                    </a:lnTo>
                    <a:lnTo>
                      <a:pt x="648436" y="83718"/>
                    </a:lnTo>
                    <a:lnTo>
                      <a:pt x="600887" y="31000"/>
                    </a:lnTo>
                    <a:lnTo>
                      <a:pt x="538340" y="3898"/>
                    </a:lnTo>
                    <a:lnTo>
                      <a:pt x="504456" y="0"/>
                    </a:lnTo>
                    <a:lnTo>
                      <a:pt x="470458" y="2565"/>
                    </a:lnTo>
                    <a:lnTo>
                      <a:pt x="406908" y="27178"/>
                    </a:lnTo>
                    <a:lnTo>
                      <a:pt x="357352" y="77927"/>
                    </a:lnTo>
                    <a:lnTo>
                      <a:pt x="340842" y="113157"/>
                    </a:lnTo>
                    <a:lnTo>
                      <a:pt x="336232" y="133692"/>
                    </a:lnTo>
                    <a:lnTo>
                      <a:pt x="333679" y="119634"/>
                    </a:lnTo>
                    <a:lnTo>
                      <a:pt x="318579" y="83743"/>
                    </a:lnTo>
                    <a:lnTo>
                      <a:pt x="270979" y="31038"/>
                    </a:lnTo>
                    <a:lnTo>
                      <a:pt x="208280" y="3911"/>
                    </a:lnTo>
                    <a:lnTo>
                      <a:pt x="174307" y="12"/>
                    </a:lnTo>
                    <a:lnTo>
                      <a:pt x="140208" y="2565"/>
                    </a:lnTo>
                    <a:lnTo>
                      <a:pt x="76441" y="27165"/>
                    </a:lnTo>
                    <a:lnTo>
                      <a:pt x="26720" y="77914"/>
                    </a:lnTo>
                    <a:lnTo>
                      <a:pt x="10160" y="113144"/>
                    </a:lnTo>
                    <a:lnTo>
                      <a:pt x="762" y="154978"/>
                    </a:lnTo>
                    <a:lnTo>
                      <a:pt x="0" y="163360"/>
                    </a:lnTo>
                    <a:lnTo>
                      <a:pt x="12192" y="164122"/>
                    </a:lnTo>
                    <a:lnTo>
                      <a:pt x="12954" y="155740"/>
                    </a:lnTo>
                    <a:lnTo>
                      <a:pt x="22771" y="114223"/>
                    </a:lnTo>
                    <a:lnTo>
                      <a:pt x="40170" y="79819"/>
                    </a:lnTo>
                    <a:lnTo>
                      <a:pt x="92075" y="32181"/>
                    </a:lnTo>
                    <a:lnTo>
                      <a:pt x="157391" y="12649"/>
                    </a:lnTo>
                    <a:lnTo>
                      <a:pt x="191566" y="13360"/>
                    </a:lnTo>
                    <a:lnTo>
                      <a:pt x="255917" y="35585"/>
                    </a:lnTo>
                    <a:lnTo>
                      <a:pt x="305536" y="85407"/>
                    </a:lnTo>
                    <a:lnTo>
                      <a:pt x="321310" y="120599"/>
                    </a:lnTo>
                    <a:lnTo>
                      <a:pt x="329184" y="162598"/>
                    </a:lnTo>
                    <a:lnTo>
                      <a:pt x="329946" y="170218"/>
                    </a:lnTo>
                    <a:lnTo>
                      <a:pt x="342138" y="170218"/>
                    </a:lnTo>
                    <a:lnTo>
                      <a:pt x="341566" y="164045"/>
                    </a:lnTo>
                    <a:lnTo>
                      <a:pt x="342900" y="164122"/>
                    </a:lnTo>
                    <a:lnTo>
                      <a:pt x="343662" y="155740"/>
                    </a:lnTo>
                    <a:lnTo>
                      <a:pt x="353428" y="114173"/>
                    </a:lnTo>
                    <a:lnTo>
                      <a:pt x="370738" y="79717"/>
                    </a:lnTo>
                    <a:lnTo>
                      <a:pt x="422414" y="32067"/>
                    </a:lnTo>
                    <a:lnTo>
                      <a:pt x="487476" y="12560"/>
                    </a:lnTo>
                    <a:lnTo>
                      <a:pt x="521538" y="13296"/>
                    </a:lnTo>
                    <a:lnTo>
                      <a:pt x="585711" y="35585"/>
                    </a:lnTo>
                    <a:lnTo>
                      <a:pt x="635304" y="85420"/>
                    </a:lnTo>
                    <a:lnTo>
                      <a:pt x="651141" y="120611"/>
                    </a:lnTo>
                    <a:lnTo>
                      <a:pt x="659130" y="162598"/>
                    </a:lnTo>
                    <a:lnTo>
                      <a:pt x="659892" y="170218"/>
                    </a:lnTo>
                    <a:lnTo>
                      <a:pt x="661416" y="170218"/>
                    </a:lnTo>
                    <a:lnTo>
                      <a:pt x="661416" y="334810"/>
                    </a:lnTo>
                    <a:lnTo>
                      <a:pt x="673595" y="334810"/>
                    </a:lnTo>
                    <a:lnTo>
                      <a:pt x="673595" y="170218"/>
                    </a:lnTo>
                    <a:close/>
                  </a:path>
                </a:pathLst>
              </a:custGeom>
              <a:solidFill>
                <a:srgbClr val="4A7EB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0" name="object 10"/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3488435" y="7455408"/>
                <a:ext cx="208025" cy="71628"/>
              </a:xfrm>
              <a:prstGeom prst="rect">
                <a:avLst/>
              </a:prstGeom>
            </p:spPr>
          </p:pic>
          <p:sp>
            <p:nvSpPr>
              <p:cNvPr id="11" name="object 11"/>
              <p:cNvSpPr/>
              <p:nvPr/>
            </p:nvSpPr>
            <p:spPr>
              <a:xfrm>
                <a:off x="3525774" y="7455408"/>
                <a:ext cx="1035685" cy="483234"/>
              </a:xfrm>
              <a:custGeom>
                <a:avLst/>
                <a:gdLst/>
                <a:ahLst/>
                <a:cxnLst/>
                <a:rect l="l" t="t" r="r" b="b"/>
                <a:pathLst>
                  <a:path w="1035685" h="483234">
                    <a:moveTo>
                      <a:pt x="12179" y="35814"/>
                    </a:moveTo>
                    <a:lnTo>
                      <a:pt x="0" y="35814"/>
                    </a:lnTo>
                    <a:lnTo>
                      <a:pt x="0" y="483108"/>
                    </a:lnTo>
                    <a:lnTo>
                      <a:pt x="12179" y="483108"/>
                    </a:lnTo>
                    <a:lnTo>
                      <a:pt x="12179" y="35814"/>
                    </a:lnTo>
                    <a:close/>
                  </a:path>
                  <a:path w="1035685" h="483234">
                    <a:moveTo>
                      <a:pt x="1035558" y="35814"/>
                    </a:moveTo>
                    <a:lnTo>
                      <a:pt x="1034275" y="29718"/>
                    </a:lnTo>
                    <a:lnTo>
                      <a:pt x="1032624" y="21869"/>
                    </a:lnTo>
                    <a:lnTo>
                      <a:pt x="1024686" y="10477"/>
                    </a:lnTo>
                    <a:lnTo>
                      <a:pt x="1013053" y="2819"/>
                    </a:lnTo>
                    <a:lnTo>
                      <a:pt x="998982" y="0"/>
                    </a:lnTo>
                    <a:lnTo>
                      <a:pt x="985342" y="2819"/>
                    </a:lnTo>
                    <a:lnTo>
                      <a:pt x="973924" y="10477"/>
                    </a:lnTo>
                    <a:lnTo>
                      <a:pt x="966076" y="21869"/>
                    </a:lnTo>
                    <a:lnTo>
                      <a:pt x="964438" y="29718"/>
                    </a:lnTo>
                    <a:lnTo>
                      <a:pt x="827532" y="29718"/>
                    </a:lnTo>
                    <a:lnTo>
                      <a:pt x="827532" y="41922"/>
                    </a:lnTo>
                    <a:lnTo>
                      <a:pt x="964438" y="41922"/>
                    </a:lnTo>
                    <a:lnTo>
                      <a:pt x="966076" y="49771"/>
                    </a:lnTo>
                    <a:lnTo>
                      <a:pt x="973924" y="61163"/>
                    </a:lnTo>
                    <a:lnTo>
                      <a:pt x="985342" y="68821"/>
                    </a:lnTo>
                    <a:lnTo>
                      <a:pt x="990600" y="69913"/>
                    </a:lnTo>
                    <a:lnTo>
                      <a:pt x="990600" y="483108"/>
                    </a:lnTo>
                    <a:lnTo>
                      <a:pt x="1002779" y="483108"/>
                    </a:lnTo>
                    <a:lnTo>
                      <a:pt x="1002779" y="70878"/>
                    </a:lnTo>
                    <a:lnTo>
                      <a:pt x="1013053" y="68821"/>
                    </a:lnTo>
                    <a:lnTo>
                      <a:pt x="1024699" y="61163"/>
                    </a:lnTo>
                    <a:lnTo>
                      <a:pt x="1032624" y="49771"/>
                    </a:lnTo>
                    <a:lnTo>
                      <a:pt x="1034275" y="41922"/>
                    </a:lnTo>
                    <a:lnTo>
                      <a:pt x="1035558" y="35814"/>
                    </a:lnTo>
                    <a:close/>
                  </a:path>
                </a:pathLst>
              </a:custGeom>
              <a:solidFill>
                <a:srgbClr val="4A7EB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12" name="object 12"/>
            <p:cNvSpPr/>
            <p:nvPr/>
          </p:nvSpPr>
          <p:spPr>
            <a:xfrm>
              <a:off x="6568440" y="8601456"/>
              <a:ext cx="67310" cy="219075"/>
            </a:xfrm>
            <a:custGeom>
              <a:avLst/>
              <a:gdLst/>
              <a:ahLst/>
              <a:cxnLst/>
              <a:rect l="l" t="t" r="r" b="b"/>
              <a:pathLst>
                <a:path w="67310" h="219075">
                  <a:moveTo>
                    <a:pt x="12179" y="59448"/>
                  </a:moveTo>
                  <a:lnTo>
                    <a:pt x="0" y="59448"/>
                  </a:lnTo>
                  <a:lnTo>
                    <a:pt x="0" y="163830"/>
                  </a:lnTo>
                  <a:lnTo>
                    <a:pt x="12179" y="163830"/>
                  </a:lnTo>
                  <a:lnTo>
                    <a:pt x="12179" y="59448"/>
                  </a:lnTo>
                  <a:close/>
                </a:path>
                <a:path w="67310" h="219075">
                  <a:moveTo>
                    <a:pt x="67056" y="0"/>
                  </a:moveTo>
                  <a:lnTo>
                    <a:pt x="54864" y="0"/>
                  </a:lnTo>
                  <a:lnTo>
                    <a:pt x="54864" y="218694"/>
                  </a:lnTo>
                  <a:lnTo>
                    <a:pt x="67056" y="218694"/>
                  </a:lnTo>
                  <a:lnTo>
                    <a:pt x="67056" y="0"/>
                  </a:lnTo>
                  <a:close/>
                </a:path>
              </a:pathLst>
            </a:custGeom>
            <a:solidFill>
              <a:srgbClr val="4A7E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975349" y="8601456"/>
              <a:ext cx="67945" cy="219075"/>
            </a:xfrm>
            <a:custGeom>
              <a:avLst/>
              <a:gdLst/>
              <a:ahLst/>
              <a:cxnLst/>
              <a:rect l="l" t="t" r="r" b="b"/>
              <a:pathLst>
                <a:path w="67945" h="219075">
                  <a:moveTo>
                    <a:pt x="12192" y="59448"/>
                  </a:moveTo>
                  <a:lnTo>
                    <a:pt x="0" y="59448"/>
                  </a:lnTo>
                  <a:lnTo>
                    <a:pt x="0" y="163830"/>
                  </a:lnTo>
                  <a:lnTo>
                    <a:pt x="12192" y="163830"/>
                  </a:lnTo>
                  <a:lnTo>
                    <a:pt x="12192" y="59448"/>
                  </a:lnTo>
                  <a:close/>
                </a:path>
                <a:path w="67945" h="219075">
                  <a:moveTo>
                    <a:pt x="67805" y="0"/>
                  </a:moveTo>
                  <a:lnTo>
                    <a:pt x="55626" y="0"/>
                  </a:lnTo>
                  <a:lnTo>
                    <a:pt x="55626" y="218694"/>
                  </a:lnTo>
                  <a:lnTo>
                    <a:pt x="67805" y="218694"/>
                  </a:lnTo>
                  <a:lnTo>
                    <a:pt x="67805" y="0"/>
                  </a:lnTo>
                  <a:close/>
                </a:path>
              </a:pathLst>
            </a:custGeom>
            <a:solidFill>
              <a:srgbClr val="4A7E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629400" y="8699754"/>
              <a:ext cx="353060" cy="12700"/>
            </a:xfrm>
            <a:custGeom>
              <a:avLst/>
              <a:gdLst/>
              <a:ahLst/>
              <a:cxnLst/>
              <a:rect l="l" t="t" r="r" b="b"/>
              <a:pathLst>
                <a:path w="353060" h="12700">
                  <a:moveTo>
                    <a:pt x="48768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48768" y="12192"/>
                  </a:lnTo>
                  <a:lnTo>
                    <a:pt x="48768" y="0"/>
                  </a:lnTo>
                  <a:close/>
                </a:path>
                <a:path w="353060" h="12700">
                  <a:moveTo>
                    <a:pt x="134112" y="0"/>
                  </a:moveTo>
                  <a:lnTo>
                    <a:pt x="85344" y="0"/>
                  </a:lnTo>
                  <a:lnTo>
                    <a:pt x="85344" y="12192"/>
                  </a:lnTo>
                  <a:lnTo>
                    <a:pt x="134112" y="12192"/>
                  </a:lnTo>
                  <a:lnTo>
                    <a:pt x="134112" y="0"/>
                  </a:lnTo>
                  <a:close/>
                </a:path>
                <a:path w="353060" h="12700">
                  <a:moveTo>
                    <a:pt x="219456" y="0"/>
                  </a:moveTo>
                  <a:lnTo>
                    <a:pt x="170688" y="0"/>
                  </a:lnTo>
                  <a:lnTo>
                    <a:pt x="170688" y="12192"/>
                  </a:lnTo>
                  <a:lnTo>
                    <a:pt x="219456" y="12192"/>
                  </a:lnTo>
                  <a:lnTo>
                    <a:pt x="219456" y="0"/>
                  </a:lnTo>
                  <a:close/>
                </a:path>
                <a:path w="353060" h="12700">
                  <a:moveTo>
                    <a:pt x="304038" y="0"/>
                  </a:moveTo>
                  <a:lnTo>
                    <a:pt x="255270" y="0"/>
                  </a:lnTo>
                  <a:lnTo>
                    <a:pt x="255270" y="12192"/>
                  </a:lnTo>
                  <a:lnTo>
                    <a:pt x="304038" y="12192"/>
                  </a:lnTo>
                  <a:lnTo>
                    <a:pt x="304038" y="0"/>
                  </a:lnTo>
                  <a:close/>
                </a:path>
                <a:path w="353060" h="12700">
                  <a:moveTo>
                    <a:pt x="352793" y="0"/>
                  </a:moveTo>
                  <a:lnTo>
                    <a:pt x="340614" y="0"/>
                  </a:lnTo>
                  <a:lnTo>
                    <a:pt x="340614" y="12192"/>
                  </a:lnTo>
                  <a:lnTo>
                    <a:pt x="352793" y="12192"/>
                  </a:lnTo>
                  <a:lnTo>
                    <a:pt x="352793" y="0"/>
                  </a:lnTo>
                  <a:close/>
                </a:path>
              </a:pathLst>
            </a:custGeom>
            <a:solidFill>
              <a:srgbClr val="4A7E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743194" y="7234429"/>
              <a:ext cx="831850" cy="1477645"/>
            </a:xfrm>
            <a:custGeom>
              <a:avLst/>
              <a:gdLst/>
              <a:ahLst/>
              <a:cxnLst/>
              <a:rect l="l" t="t" r="r" b="b"/>
              <a:pathLst>
                <a:path w="831850" h="1477645">
                  <a:moveTo>
                    <a:pt x="831342" y="1465338"/>
                  </a:moveTo>
                  <a:lnTo>
                    <a:pt x="41910" y="1465338"/>
                  </a:lnTo>
                  <a:lnTo>
                    <a:pt x="41910" y="71628"/>
                  </a:lnTo>
                  <a:lnTo>
                    <a:pt x="71628" y="71628"/>
                  </a:lnTo>
                  <a:lnTo>
                    <a:pt x="65532" y="59436"/>
                  </a:lnTo>
                  <a:lnTo>
                    <a:pt x="35814" y="0"/>
                  </a:lnTo>
                  <a:lnTo>
                    <a:pt x="0" y="71628"/>
                  </a:lnTo>
                  <a:lnTo>
                    <a:pt x="29718" y="71628"/>
                  </a:lnTo>
                  <a:lnTo>
                    <a:pt x="29718" y="1469136"/>
                  </a:lnTo>
                  <a:lnTo>
                    <a:pt x="35814" y="1469136"/>
                  </a:lnTo>
                  <a:lnTo>
                    <a:pt x="35814" y="1477518"/>
                  </a:lnTo>
                  <a:lnTo>
                    <a:pt x="831342" y="1477518"/>
                  </a:lnTo>
                  <a:lnTo>
                    <a:pt x="831342" y="1465338"/>
                  </a:lnTo>
                  <a:close/>
                </a:path>
              </a:pathLst>
            </a:custGeom>
            <a:solidFill>
              <a:srgbClr val="4A7E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037070" y="7234429"/>
              <a:ext cx="1135380" cy="1477645"/>
            </a:xfrm>
            <a:custGeom>
              <a:avLst/>
              <a:gdLst/>
              <a:ahLst/>
              <a:cxnLst/>
              <a:rect l="l" t="t" r="r" b="b"/>
              <a:pathLst>
                <a:path w="1135379" h="1477645">
                  <a:moveTo>
                    <a:pt x="866381" y="595884"/>
                  </a:moveTo>
                  <a:lnTo>
                    <a:pt x="854202" y="595884"/>
                  </a:lnTo>
                  <a:lnTo>
                    <a:pt x="854202" y="1465338"/>
                  </a:lnTo>
                  <a:lnTo>
                    <a:pt x="0" y="1465338"/>
                  </a:lnTo>
                  <a:lnTo>
                    <a:pt x="0" y="1477518"/>
                  </a:lnTo>
                  <a:lnTo>
                    <a:pt x="860298" y="1477518"/>
                  </a:lnTo>
                  <a:lnTo>
                    <a:pt x="860298" y="1471422"/>
                  </a:lnTo>
                  <a:lnTo>
                    <a:pt x="866381" y="1471422"/>
                  </a:lnTo>
                  <a:lnTo>
                    <a:pt x="866381" y="595884"/>
                  </a:lnTo>
                  <a:close/>
                </a:path>
                <a:path w="1135379" h="1477645">
                  <a:moveTo>
                    <a:pt x="954024" y="591312"/>
                  </a:moveTo>
                  <a:lnTo>
                    <a:pt x="919441" y="560844"/>
                  </a:lnTo>
                  <a:lnTo>
                    <a:pt x="945642" y="560844"/>
                  </a:lnTo>
                  <a:lnTo>
                    <a:pt x="945642" y="548640"/>
                  </a:lnTo>
                  <a:lnTo>
                    <a:pt x="909066" y="548640"/>
                  </a:lnTo>
                  <a:lnTo>
                    <a:pt x="909066" y="551700"/>
                  </a:lnTo>
                  <a:lnTo>
                    <a:pt x="866381" y="514070"/>
                  </a:lnTo>
                  <a:lnTo>
                    <a:pt x="866381" y="71628"/>
                  </a:lnTo>
                  <a:lnTo>
                    <a:pt x="896112" y="71628"/>
                  </a:lnTo>
                  <a:lnTo>
                    <a:pt x="890016" y="59436"/>
                  </a:lnTo>
                  <a:lnTo>
                    <a:pt x="860298" y="0"/>
                  </a:lnTo>
                  <a:lnTo>
                    <a:pt x="824484" y="71628"/>
                  </a:lnTo>
                  <a:lnTo>
                    <a:pt x="854202" y="71628"/>
                  </a:lnTo>
                  <a:lnTo>
                    <a:pt x="854202" y="516636"/>
                  </a:lnTo>
                  <a:lnTo>
                    <a:pt x="860298" y="516636"/>
                  </a:lnTo>
                  <a:lnTo>
                    <a:pt x="856488" y="521208"/>
                  </a:lnTo>
                  <a:lnTo>
                    <a:pt x="945642" y="600456"/>
                  </a:lnTo>
                  <a:lnTo>
                    <a:pt x="954024" y="591312"/>
                  </a:lnTo>
                  <a:close/>
                </a:path>
                <a:path w="1135379" h="1477645">
                  <a:moveTo>
                    <a:pt x="994410" y="548640"/>
                  </a:moveTo>
                  <a:lnTo>
                    <a:pt x="957834" y="548640"/>
                  </a:lnTo>
                  <a:lnTo>
                    <a:pt x="957834" y="560844"/>
                  </a:lnTo>
                  <a:lnTo>
                    <a:pt x="994410" y="560844"/>
                  </a:lnTo>
                  <a:lnTo>
                    <a:pt x="994410" y="548640"/>
                  </a:lnTo>
                  <a:close/>
                </a:path>
                <a:path w="1135379" h="1477645">
                  <a:moveTo>
                    <a:pt x="1043178" y="548640"/>
                  </a:moveTo>
                  <a:lnTo>
                    <a:pt x="1006602" y="548640"/>
                  </a:lnTo>
                  <a:lnTo>
                    <a:pt x="1006602" y="560844"/>
                  </a:lnTo>
                  <a:lnTo>
                    <a:pt x="1043178" y="560844"/>
                  </a:lnTo>
                  <a:lnTo>
                    <a:pt x="1043178" y="548640"/>
                  </a:lnTo>
                  <a:close/>
                </a:path>
                <a:path w="1135379" h="1477645">
                  <a:moveTo>
                    <a:pt x="1072896" y="548640"/>
                  </a:moveTo>
                  <a:lnTo>
                    <a:pt x="1055370" y="548640"/>
                  </a:lnTo>
                  <a:lnTo>
                    <a:pt x="1055370" y="560844"/>
                  </a:lnTo>
                  <a:lnTo>
                    <a:pt x="1072896" y="560844"/>
                  </a:lnTo>
                  <a:lnTo>
                    <a:pt x="1072896" y="548640"/>
                  </a:lnTo>
                  <a:close/>
                </a:path>
                <a:path w="1135379" h="1477645">
                  <a:moveTo>
                    <a:pt x="1135367" y="499872"/>
                  </a:moveTo>
                  <a:lnTo>
                    <a:pt x="1130046" y="499872"/>
                  </a:lnTo>
                  <a:lnTo>
                    <a:pt x="1130046" y="493776"/>
                  </a:lnTo>
                  <a:lnTo>
                    <a:pt x="1084326" y="493776"/>
                  </a:lnTo>
                  <a:lnTo>
                    <a:pt x="1084326" y="505968"/>
                  </a:lnTo>
                  <a:lnTo>
                    <a:pt x="1123188" y="505968"/>
                  </a:lnTo>
                  <a:lnTo>
                    <a:pt x="1123188" y="547890"/>
                  </a:lnTo>
                  <a:lnTo>
                    <a:pt x="1084326" y="547890"/>
                  </a:lnTo>
                  <a:lnTo>
                    <a:pt x="1084326" y="560070"/>
                  </a:lnTo>
                  <a:lnTo>
                    <a:pt x="1123188" y="560070"/>
                  </a:lnTo>
                  <a:lnTo>
                    <a:pt x="1123188" y="595134"/>
                  </a:lnTo>
                  <a:lnTo>
                    <a:pt x="1086612" y="595134"/>
                  </a:lnTo>
                  <a:lnTo>
                    <a:pt x="1086612" y="607314"/>
                  </a:lnTo>
                  <a:lnTo>
                    <a:pt x="1132332" y="607314"/>
                  </a:lnTo>
                  <a:lnTo>
                    <a:pt x="1132332" y="600456"/>
                  </a:lnTo>
                  <a:lnTo>
                    <a:pt x="1135367" y="600456"/>
                  </a:lnTo>
                  <a:lnTo>
                    <a:pt x="1135367" y="499872"/>
                  </a:lnTo>
                  <a:close/>
                </a:path>
              </a:pathLst>
            </a:custGeom>
            <a:solidFill>
              <a:srgbClr val="4A7E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 txBox="1"/>
            <p:nvPr/>
          </p:nvSpPr>
          <p:spPr>
            <a:xfrm>
              <a:off x="5905754" y="7064501"/>
              <a:ext cx="152400" cy="6668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350" spc="-10" dirty="0">
                  <a:latin typeface="Arial Unicode MS"/>
                  <a:cs typeface="Arial Unicode MS"/>
                </a:rPr>
                <a:t>PAGS</a:t>
              </a:r>
              <a:r>
                <a:rPr sz="200" spc="-10" dirty="0">
                  <a:latin typeface="Arial Unicode MS"/>
                  <a:cs typeface="Arial Unicode MS"/>
                </a:rPr>
                <a:t>2</a:t>
              </a:r>
              <a:endParaRPr sz="200">
                <a:latin typeface="Arial Unicode MS"/>
                <a:cs typeface="Arial Unicode MS"/>
              </a:endParaRPr>
            </a:p>
          </p:txBody>
        </p:sp>
        <p:sp>
          <p:nvSpPr>
            <p:cNvPr id="21" name="object 21"/>
            <p:cNvSpPr txBox="1"/>
            <p:nvPr/>
          </p:nvSpPr>
          <p:spPr>
            <a:xfrm>
              <a:off x="7571487" y="7071362"/>
              <a:ext cx="152400" cy="6668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350" spc="-10" dirty="0">
                  <a:latin typeface="Arial Unicode MS"/>
                  <a:cs typeface="Arial Unicode MS"/>
                </a:rPr>
                <a:t>PAGS</a:t>
              </a:r>
              <a:r>
                <a:rPr sz="200" spc="-10" dirty="0">
                  <a:latin typeface="Arial Unicode MS"/>
                  <a:cs typeface="Arial Unicode MS"/>
                </a:rPr>
                <a:t>1</a:t>
              </a:r>
              <a:endParaRPr sz="200">
                <a:latin typeface="Arial Unicode MS"/>
                <a:cs typeface="Arial Unicode MS"/>
              </a:endParaRPr>
            </a:p>
          </p:txBody>
        </p:sp>
        <p:sp>
          <p:nvSpPr>
            <p:cNvPr id="22" name="object 22"/>
            <p:cNvSpPr txBox="1"/>
            <p:nvPr/>
          </p:nvSpPr>
          <p:spPr>
            <a:xfrm>
              <a:off x="5633721" y="7260081"/>
              <a:ext cx="60325" cy="14362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850" spc="-10" dirty="0">
                  <a:latin typeface="Arial Unicode MS"/>
                  <a:cs typeface="Arial Unicode MS"/>
                </a:rPr>
                <a:t>-</a:t>
              </a:r>
              <a:endParaRPr sz="850">
                <a:latin typeface="Arial Unicode MS"/>
                <a:cs typeface="Arial Unicode MS"/>
              </a:endParaRPr>
            </a:p>
          </p:txBody>
        </p:sp>
        <p:sp>
          <p:nvSpPr>
            <p:cNvPr id="23" name="object 23"/>
            <p:cNvSpPr txBox="1"/>
            <p:nvPr/>
          </p:nvSpPr>
          <p:spPr>
            <a:xfrm>
              <a:off x="7976108" y="7218934"/>
              <a:ext cx="87630" cy="14362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850" spc="-15" dirty="0">
                  <a:latin typeface="Arial Unicode MS"/>
                  <a:cs typeface="Arial Unicode MS"/>
                </a:rPr>
                <a:t>+</a:t>
              </a:r>
              <a:endParaRPr sz="850">
                <a:latin typeface="Arial Unicode MS"/>
                <a:cs typeface="Arial Unicode MS"/>
              </a:endParaRPr>
            </a:p>
          </p:txBody>
        </p:sp>
        <p:sp>
          <p:nvSpPr>
            <p:cNvPr id="24" name="object 24"/>
            <p:cNvSpPr txBox="1"/>
            <p:nvPr/>
          </p:nvSpPr>
          <p:spPr>
            <a:xfrm>
              <a:off x="6154166" y="7406386"/>
              <a:ext cx="125095" cy="14362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850" spc="-25" dirty="0">
                  <a:latin typeface="Arial Unicode MS"/>
                  <a:cs typeface="Arial Unicode MS"/>
                </a:rPr>
                <a:t>S</a:t>
              </a:r>
              <a:r>
                <a:rPr sz="550" spc="-25" dirty="0">
                  <a:latin typeface="Arial Unicode MS"/>
                  <a:cs typeface="Arial Unicode MS"/>
                </a:rPr>
                <a:t>2</a:t>
              </a:r>
              <a:endParaRPr sz="550">
                <a:latin typeface="Arial Unicode MS"/>
                <a:cs typeface="Arial Unicode MS"/>
              </a:endParaRPr>
            </a:p>
          </p:txBody>
        </p:sp>
        <p:sp>
          <p:nvSpPr>
            <p:cNvPr id="25" name="object 25"/>
            <p:cNvSpPr txBox="1"/>
            <p:nvPr/>
          </p:nvSpPr>
          <p:spPr>
            <a:xfrm>
              <a:off x="7426712" y="7414010"/>
              <a:ext cx="125095" cy="14362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850" spc="-25" dirty="0">
                  <a:latin typeface="Arial Unicode MS"/>
                  <a:cs typeface="Arial Unicode MS"/>
                </a:rPr>
                <a:t>S</a:t>
              </a:r>
              <a:r>
                <a:rPr sz="550" spc="-25" dirty="0">
                  <a:latin typeface="Arial Unicode MS"/>
                  <a:cs typeface="Arial Unicode MS"/>
                </a:rPr>
                <a:t>1</a:t>
              </a:r>
              <a:endParaRPr sz="550">
                <a:latin typeface="Arial Unicode MS"/>
                <a:cs typeface="Arial Unicode MS"/>
              </a:endParaRPr>
            </a:p>
          </p:txBody>
        </p:sp>
        <p:sp>
          <p:nvSpPr>
            <p:cNvPr id="26" name="object 26"/>
            <p:cNvSpPr txBox="1"/>
            <p:nvPr/>
          </p:nvSpPr>
          <p:spPr>
            <a:xfrm>
              <a:off x="6752334" y="8330941"/>
              <a:ext cx="144780" cy="21287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78740" marR="5080" indent="-66675">
                <a:spcBef>
                  <a:spcPts val="100"/>
                </a:spcBef>
              </a:pPr>
              <a:r>
                <a:rPr sz="650" dirty="0">
                  <a:latin typeface="Arial Unicode MS"/>
                  <a:cs typeface="Arial Unicode MS"/>
                </a:rPr>
                <a:t>-</a:t>
              </a:r>
              <a:r>
                <a:rPr sz="650" spc="-25" dirty="0">
                  <a:latin typeface="Arial Unicode MS"/>
                  <a:cs typeface="Arial Unicode MS"/>
                </a:rPr>
                <a:t> </a:t>
              </a:r>
              <a:r>
                <a:rPr sz="650" spc="-50" dirty="0">
                  <a:latin typeface="Arial Unicode MS"/>
                  <a:cs typeface="Arial Unicode MS"/>
                </a:rPr>
                <a:t>+</a:t>
              </a:r>
              <a:r>
                <a:rPr sz="650" spc="200" dirty="0">
                  <a:latin typeface="Arial Unicode MS"/>
                  <a:cs typeface="Arial Unicode MS"/>
                </a:rPr>
                <a:t> </a:t>
              </a:r>
              <a:r>
                <a:rPr sz="650" spc="-60" dirty="0">
                  <a:latin typeface="Arial Unicode MS"/>
                  <a:cs typeface="Arial Unicode MS"/>
                </a:rPr>
                <a:t>A</a:t>
              </a:r>
              <a:endParaRPr sz="650">
                <a:latin typeface="Arial Unicode MS"/>
                <a:cs typeface="Arial Unicode MS"/>
              </a:endParaRPr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3124200" y="9677400"/>
            <a:ext cx="762000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Arial Unicode MS"/>
                <a:cs typeface="Arial Unicode MS"/>
              </a:rPr>
              <a:t>Figura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15.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Verificación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polaridad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transformador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corriente</a:t>
            </a:r>
            <a:endParaRPr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bject 27"/>
          <p:cNvSpPr txBox="1"/>
          <p:nvPr/>
        </p:nvSpPr>
        <p:spPr>
          <a:xfrm>
            <a:off x="443100" y="453444"/>
            <a:ext cx="12496799" cy="42909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2160"/>
              </a:lnSpc>
              <a:spcBef>
                <a:spcPts val="100"/>
              </a:spcBef>
            </a:pPr>
            <a:r>
              <a:rPr b="1" spc="-40" dirty="0" smtClean="0">
                <a:latin typeface="Arial"/>
                <a:cs typeface="Arial"/>
              </a:rPr>
              <a:t>CURVA</a:t>
            </a:r>
            <a:r>
              <a:rPr b="1" spc="-5" dirty="0" smtClean="0">
                <a:latin typeface="Arial"/>
                <a:cs typeface="Arial"/>
              </a:rPr>
              <a:t> </a:t>
            </a:r>
            <a:r>
              <a:rPr b="1" spc="-50" dirty="0" smtClean="0">
                <a:latin typeface="Arial"/>
                <a:cs typeface="Arial"/>
              </a:rPr>
              <a:t>DE</a:t>
            </a:r>
            <a:r>
              <a:rPr b="1" dirty="0" smtClean="0">
                <a:latin typeface="Arial"/>
                <a:cs typeface="Arial"/>
              </a:rPr>
              <a:t> </a:t>
            </a:r>
            <a:r>
              <a:rPr b="1" spc="-10" dirty="0" smtClean="0">
                <a:latin typeface="Arial"/>
                <a:cs typeface="Arial"/>
              </a:rPr>
              <a:t>MAGNETIZACIÓN</a:t>
            </a:r>
            <a:endParaRPr dirty="0" smtClean="0">
              <a:latin typeface="Arial"/>
              <a:cs typeface="Arial"/>
            </a:endParaRPr>
          </a:p>
          <a:p>
            <a:pPr marL="12700" marR="5080" algn="just">
              <a:lnSpc>
                <a:spcPts val="2160"/>
              </a:lnSpc>
              <a:spcBef>
                <a:spcPts val="540"/>
              </a:spcBef>
            </a:pPr>
            <a:r>
              <a:rPr spc="-55" dirty="0" smtClean="0">
                <a:latin typeface="Arial Unicode MS"/>
                <a:cs typeface="Arial Unicode MS"/>
              </a:rPr>
              <a:t>Se</a:t>
            </a:r>
            <a:r>
              <a:rPr spc="14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deben</a:t>
            </a:r>
            <a:r>
              <a:rPr spc="14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verificar</a:t>
            </a:r>
            <a:r>
              <a:rPr spc="15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algunos</a:t>
            </a:r>
            <a:r>
              <a:rPr spc="14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puntos</a:t>
            </a:r>
            <a:r>
              <a:rPr spc="14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en</a:t>
            </a:r>
            <a:r>
              <a:rPr spc="15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cada</a:t>
            </a:r>
            <a:r>
              <a:rPr spc="14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curva</a:t>
            </a:r>
            <a:r>
              <a:rPr spc="15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14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magnetización</a:t>
            </a:r>
            <a:r>
              <a:rPr spc="14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del</a:t>
            </a:r>
            <a:r>
              <a:rPr spc="15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transformador</a:t>
            </a:r>
            <a:r>
              <a:rPr spc="14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14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corriente</a:t>
            </a:r>
            <a:r>
              <a:rPr dirty="0" smtClean="0">
                <a:latin typeface="Arial Unicode MS"/>
                <a:cs typeface="Arial Unicode MS"/>
              </a:rPr>
              <a:t>.</a:t>
            </a:r>
            <a:r>
              <a:rPr spc="15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Esto</a:t>
            </a:r>
            <a:r>
              <a:rPr spc="145" dirty="0" smtClean="0">
                <a:latin typeface="Arial Unicode MS"/>
                <a:cs typeface="Arial Unicode MS"/>
              </a:rPr>
              <a:t> </a:t>
            </a:r>
            <a:r>
              <a:rPr spc="-25" dirty="0" smtClean="0">
                <a:latin typeface="Arial Unicode MS"/>
                <a:cs typeface="Arial Unicode MS"/>
              </a:rPr>
              <a:t>se </a:t>
            </a:r>
            <a:r>
              <a:rPr dirty="0" err="1" smtClean="0">
                <a:latin typeface="Arial Unicode MS"/>
                <a:cs typeface="Arial Unicode MS"/>
              </a:rPr>
              <a:t>puede</a:t>
            </a:r>
            <a:r>
              <a:rPr spc="114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completar</a:t>
            </a:r>
            <a:r>
              <a:rPr spc="12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energizando</a:t>
            </a:r>
            <a:r>
              <a:rPr spc="12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el</a:t>
            </a:r>
            <a:r>
              <a:rPr spc="12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devanado</a:t>
            </a:r>
            <a:r>
              <a:rPr spc="12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secundario</a:t>
            </a:r>
            <a:r>
              <a:rPr spc="12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desde</a:t>
            </a:r>
            <a:r>
              <a:rPr spc="12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la</a:t>
            </a:r>
            <a:r>
              <a:rPr spc="12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red</a:t>
            </a:r>
            <a:r>
              <a:rPr spc="12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eléctrica</a:t>
            </a:r>
            <a:r>
              <a:rPr spc="12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local</a:t>
            </a:r>
            <a:r>
              <a:rPr spc="12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a</a:t>
            </a:r>
            <a:r>
              <a:rPr spc="12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través</a:t>
            </a:r>
            <a:r>
              <a:rPr spc="12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120" dirty="0" smtClean="0">
                <a:latin typeface="Arial Unicode MS"/>
                <a:cs typeface="Arial Unicode MS"/>
              </a:rPr>
              <a:t> </a:t>
            </a:r>
            <a:r>
              <a:rPr spc="25" dirty="0" smtClean="0">
                <a:latin typeface="Arial Unicode MS"/>
                <a:cs typeface="Arial Unicode MS"/>
              </a:rPr>
              <a:t>un </a:t>
            </a:r>
            <a:r>
              <a:rPr dirty="0" err="1" smtClean="0">
                <a:latin typeface="Arial Unicode MS"/>
                <a:cs typeface="Arial Unicode MS"/>
              </a:rPr>
              <a:t>autotransformador</a:t>
            </a:r>
            <a:r>
              <a:rPr spc="18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variable</a:t>
            </a:r>
            <a:r>
              <a:rPr spc="18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mientras</a:t>
            </a:r>
            <a:r>
              <a:rPr spc="18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el</a:t>
            </a:r>
            <a:r>
              <a:rPr spc="18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circuito</a:t>
            </a:r>
            <a:r>
              <a:rPr spc="18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primario</a:t>
            </a:r>
            <a:r>
              <a:rPr spc="18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permanece</a:t>
            </a:r>
            <a:r>
              <a:rPr spc="18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abierto</a:t>
            </a:r>
            <a:r>
              <a:rPr dirty="0" smtClean="0">
                <a:latin typeface="Arial Unicode MS"/>
                <a:cs typeface="Arial Unicode MS"/>
              </a:rPr>
              <a:t>.</a:t>
            </a:r>
            <a:r>
              <a:rPr spc="18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Esto</a:t>
            </a:r>
            <a:r>
              <a:rPr spc="18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se</a:t>
            </a:r>
            <a:r>
              <a:rPr spc="18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presenta</a:t>
            </a:r>
            <a:r>
              <a:rPr spc="18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en</a:t>
            </a:r>
            <a:r>
              <a:rPr spc="18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la</a:t>
            </a:r>
            <a:r>
              <a:rPr spc="180" dirty="0" smtClean="0">
                <a:latin typeface="Arial Unicode MS"/>
                <a:cs typeface="Arial Unicode MS"/>
              </a:rPr>
              <a:t> </a:t>
            </a:r>
            <a:r>
              <a:rPr spc="-10" dirty="0" err="1" smtClean="0">
                <a:latin typeface="Arial Unicode MS"/>
                <a:cs typeface="Arial Unicode MS"/>
              </a:rPr>
              <a:t>Figura</a:t>
            </a:r>
            <a:endParaRPr dirty="0" smtClean="0">
              <a:latin typeface="Arial Unicode MS"/>
              <a:cs typeface="Arial Unicode MS"/>
            </a:endParaRPr>
          </a:p>
          <a:p>
            <a:pPr marL="12700" marR="13335" algn="just">
              <a:lnSpc>
                <a:spcPts val="2160"/>
              </a:lnSpc>
            </a:pPr>
            <a:r>
              <a:rPr dirty="0" smtClean="0">
                <a:latin typeface="Arial Unicode MS"/>
                <a:cs typeface="Arial Unicode MS"/>
              </a:rPr>
              <a:t>16.</a:t>
            </a:r>
            <a:r>
              <a:rPr spc="8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La</a:t>
            </a:r>
            <a:r>
              <a:rPr spc="8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característica</a:t>
            </a:r>
            <a:r>
              <a:rPr spc="8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se</a:t>
            </a:r>
            <a:r>
              <a:rPr spc="8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mide</a:t>
            </a:r>
            <a:r>
              <a:rPr spc="8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a</a:t>
            </a:r>
            <a:r>
              <a:rPr spc="8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intervalos</a:t>
            </a:r>
            <a:r>
              <a:rPr spc="8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adecuados</a:t>
            </a:r>
            <a:r>
              <a:rPr spc="8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8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voltaje</a:t>
            </a:r>
            <a:r>
              <a:rPr spc="8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aplicado</a:t>
            </a:r>
            <a:r>
              <a:rPr dirty="0" smtClean="0">
                <a:latin typeface="Arial Unicode MS"/>
                <a:cs typeface="Arial Unicode MS"/>
              </a:rPr>
              <a:t>,</a:t>
            </a:r>
            <a:r>
              <a:rPr spc="8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hasta</a:t>
            </a:r>
            <a:r>
              <a:rPr spc="8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que</a:t>
            </a:r>
            <a:r>
              <a:rPr spc="8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se</a:t>
            </a:r>
            <a:r>
              <a:rPr spc="8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detecta</a:t>
            </a:r>
            <a:r>
              <a:rPr spc="8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que</a:t>
            </a:r>
            <a:r>
              <a:rPr spc="80" dirty="0" smtClean="0">
                <a:latin typeface="Arial Unicode MS"/>
                <a:cs typeface="Arial Unicode MS"/>
              </a:rPr>
              <a:t> </a:t>
            </a:r>
            <a:r>
              <a:rPr spc="-25" dirty="0" smtClean="0">
                <a:latin typeface="Arial Unicode MS"/>
                <a:cs typeface="Arial Unicode MS"/>
              </a:rPr>
              <a:t>la </a:t>
            </a:r>
            <a:r>
              <a:rPr dirty="0" err="1" smtClean="0">
                <a:latin typeface="Arial Unicode MS"/>
                <a:cs typeface="Arial Unicode MS"/>
              </a:rPr>
              <a:t>corriente</a:t>
            </a:r>
            <a:r>
              <a:rPr spc="15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16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magnetización</a:t>
            </a:r>
            <a:r>
              <a:rPr spc="16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aumenta</a:t>
            </a:r>
            <a:r>
              <a:rPr spc="16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rápidamente</a:t>
            </a:r>
            <a:r>
              <a:rPr spc="16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para</a:t>
            </a:r>
            <a:r>
              <a:rPr spc="160" dirty="0" smtClean="0">
                <a:latin typeface="Arial Unicode MS"/>
                <a:cs typeface="Arial Unicode MS"/>
              </a:rPr>
              <a:t> </a:t>
            </a:r>
            <a:r>
              <a:rPr spc="50" dirty="0" smtClean="0">
                <a:latin typeface="Arial Unicode MS"/>
                <a:cs typeface="Arial Unicode MS"/>
              </a:rPr>
              <a:t>un</a:t>
            </a:r>
            <a:r>
              <a:rPr spc="16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pequeño</a:t>
            </a:r>
            <a:r>
              <a:rPr spc="16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aumento</a:t>
            </a:r>
            <a:r>
              <a:rPr spc="16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en</a:t>
            </a:r>
            <a:r>
              <a:rPr spc="16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el</a:t>
            </a:r>
            <a:r>
              <a:rPr spc="16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voltaje</a:t>
            </a:r>
            <a:r>
              <a:rPr dirty="0" smtClean="0">
                <a:latin typeface="Arial Unicode MS"/>
                <a:cs typeface="Arial Unicode MS"/>
              </a:rPr>
              <a:t>.</a:t>
            </a:r>
            <a:r>
              <a:rPr spc="16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Esto</a:t>
            </a:r>
            <a:r>
              <a:rPr spc="16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sugiere</a:t>
            </a:r>
            <a:r>
              <a:rPr spc="160" dirty="0" smtClean="0">
                <a:latin typeface="Arial Unicode MS"/>
                <a:cs typeface="Arial Unicode MS"/>
              </a:rPr>
              <a:t> </a:t>
            </a:r>
            <a:r>
              <a:rPr spc="-25" dirty="0" smtClean="0">
                <a:latin typeface="Arial Unicode MS"/>
                <a:cs typeface="Arial Unicode MS"/>
              </a:rPr>
              <a:t>el </a:t>
            </a:r>
            <a:r>
              <a:rPr spc="50" dirty="0" err="1" smtClean="0">
                <a:latin typeface="Arial Unicode MS"/>
                <a:cs typeface="Arial Unicode MS"/>
              </a:rPr>
              <a:t>punto</a:t>
            </a:r>
            <a:r>
              <a:rPr spc="14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14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inflexión</a:t>
            </a:r>
            <a:r>
              <a:rPr spc="14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aproximado</a:t>
            </a:r>
            <a:r>
              <a:rPr spc="14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del</a:t>
            </a:r>
            <a:r>
              <a:rPr spc="14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transformador</a:t>
            </a:r>
            <a:r>
              <a:rPr spc="14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14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corriente</a:t>
            </a:r>
            <a:r>
              <a:rPr spc="14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o</a:t>
            </a:r>
            <a:r>
              <a:rPr spc="14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el</a:t>
            </a:r>
            <a:r>
              <a:rPr spc="14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nivel</a:t>
            </a:r>
            <a:r>
              <a:rPr spc="14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14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flujo</a:t>
            </a:r>
            <a:r>
              <a:rPr spc="14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14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saturación</a:t>
            </a:r>
            <a:r>
              <a:rPr dirty="0" smtClean="0">
                <a:latin typeface="Arial Unicode MS"/>
                <a:cs typeface="Arial Unicode MS"/>
              </a:rPr>
              <a:t>.</a:t>
            </a:r>
            <a:r>
              <a:rPr spc="14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Luego</a:t>
            </a:r>
            <a:r>
              <a:rPr dirty="0" smtClean="0">
                <a:latin typeface="Arial Unicode MS"/>
                <a:cs typeface="Arial Unicode MS"/>
              </a:rPr>
              <a:t>,</a:t>
            </a:r>
            <a:r>
              <a:rPr spc="140" dirty="0" smtClean="0">
                <a:latin typeface="Arial Unicode MS"/>
                <a:cs typeface="Arial Unicode MS"/>
              </a:rPr>
              <a:t> </a:t>
            </a:r>
            <a:r>
              <a:rPr spc="-25" dirty="0" smtClean="0">
                <a:latin typeface="Arial Unicode MS"/>
                <a:cs typeface="Arial Unicode MS"/>
              </a:rPr>
              <a:t>la </a:t>
            </a:r>
            <a:r>
              <a:rPr dirty="0" err="1" smtClean="0">
                <a:latin typeface="Arial Unicode MS"/>
                <a:cs typeface="Arial Unicode MS"/>
              </a:rPr>
              <a:t>corriente</a:t>
            </a:r>
            <a:r>
              <a:rPr spc="13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13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magnetización</a:t>
            </a:r>
            <a:r>
              <a:rPr spc="13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debe</a:t>
            </a:r>
            <a:r>
              <a:rPr spc="13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registrarse</a:t>
            </a:r>
            <a:r>
              <a:rPr spc="13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a</a:t>
            </a:r>
            <a:r>
              <a:rPr spc="13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intervalos</a:t>
            </a:r>
            <a:r>
              <a:rPr spc="13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13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voltaje</a:t>
            </a:r>
            <a:r>
              <a:rPr spc="13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similares</a:t>
            </a:r>
            <a:r>
              <a:rPr spc="13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a</a:t>
            </a:r>
            <a:r>
              <a:rPr spc="13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medida</a:t>
            </a:r>
            <a:r>
              <a:rPr spc="13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que</a:t>
            </a:r>
            <a:r>
              <a:rPr spc="13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se</a:t>
            </a:r>
            <a:r>
              <a:rPr spc="13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reduce</a:t>
            </a:r>
            <a:r>
              <a:rPr spc="135" dirty="0" smtClean="0">
                <a:latin typeface="Arial Unicode MS"/>
                <a:cs typeface="Arial Unicode MS"/>
              </a:rPr>
              <a:t> </a:t>
            </a:r>
            <a:r>
              <a:rPr spc="-50" dirty="0" smtClean="0">
                <a:latin typeface="Arial Unicode MS"/>
                <a:cs typeface="Arial Unicode MS"/>
              </a:rPr>
              <a:t>a</a:t>
            </a:r>
            <a:r>
              <a:rPr dirty="0" smtClean="0">
                <a:latin typeface="Arial Unicode MS"/>
                <a:cs typeface="Arial Unicode MS"/>
              </a:rPr>
              <a:t> cero.</a:t>
            </a:r>
            <a:r>
              <a:rPr spc="85" dirty="0" smtClean="0">
                <a:latin typeface="Arial Unicode MS"/>
                <a:cs typeface="Arial Unicode MS"/>
              </a:rPr>
              <a:t> </a:t>
            </a:r>
            <a:r>
              <a:rPr spc="-55" dirty="0" smtClean="0">
                <a:latin typeface="Arial Unicode MS"/>
                <a:cs typeface="Arial Unicode MS"/>
              </a:rPr>
              <a:t>Se</a:t>
            </a:r>
            <a:r>
              <a:rPr spc="9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debe</a:t>
            </a:r>
            <a:r>
              <a:rPr spc="9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prestar</a:t>
            </a:r>
            <a:r>
              <a:rPr spc="8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atención</a:t>
            </a:r>
            <a:r>
              <a:rPr spc="9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a</a:t>
            </a:r>
            <a:r>
              <a:rPr spc="9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que</a:t>
            </a:r>
            <a:r>
              <a:rPr spc="9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el</a:t>
            </a:r>
            <a:r>
              <a:rPr spc="8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equipo</a:t>
            </a:r>
            <a:r>
              <a:rPr spc="9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9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prueba</a:t>
            </a:r>
            <a:r>
              <a:rPr spc="8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tenga</a:t>
            </a:r>
            <a:r>
              <a:rPr spc="9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la</a:t>
            </a:r>
            <a:r>
              <a:rPr spc="9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clasificación</a:t>
            </a:r>
            <a:r>
              <a:rPr spc="9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adecuada</a:t>
            </a:r>
            <a:r>
              <a:rPr dirty="0" smtClean="0">
                <a:latin typeface="Arial Unicode MS"/>
                <a:cs typeface="Arial Unicode MS"/>
              </a:rPr>
              <a:t>.</a:t>
            </a:r>
            <a:r>
              <a:rPr spc="8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La</a:t>
            </a:r>
            <a:r>
              <a:rPr spc="90" dirty="0" smtClean="0">
                <a:latin typeface="Arial Unicode MS"/>
                <a:cs typeface="Arial Unicode MS"/>
              </a:rPr>
              <a:t> </a:t>
            </a:r>
            <a:r>
              <a:rPr spc="-10" dirty="0" err="1" smtClean="0">
                <a:latin typeface="Arial Unicode MS"/>
                <a:cs typeface="Arial Unicode MS"/>
              </a:rPr>
              <a:t>clasificación</a:t>
            </a:r>
            <a:r>
              <a:rPr spc="40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11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corriente</a:t>
            </a:r>
            <a:r>
              <a:rPr spc="114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114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corta</a:t>
            </a:r>
            <a:r>
              <a:rPr spc="11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duración</a:t>
            </a:r>
            <a:r>
              <a:rPr spc="114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debe</a:t>
            </a:r>
            <a:r>
              <a:rPr spc="114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exceder</a:t>
            </a:r>
            <a:r>
              <a:rPr spc="11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la</a:t>
            </a:r>
            <a:r>
              <a:rPr spc="114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clasificación</a:t>
            </a:r>
            <a:r>
              <a:rPr spc="114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11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corriente</a:t>
            </a:r>
            <a:r>
              <a:rPr spc="114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secundaria</a:t>
            </a:r>
            <a:r>
              <a:rPr spc="114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del</a:t>
            </a:r>
            <a:r>
              <a:rPr spc="110" dirty="0" smtClean="0">
                <a:latin typeface="Arial Unicode MS"/>
                <a:cs typeface="Arial Unicode MS"/>
              </a:rPr>
              <a:t> </a:t>
            </a:r>
            <a:r>
              <a:rPr spc="-50" dirty="0" smtClean="0">
                <a:latin typeface="Arial Unicode MS"/>
                <a:cs typeface="Arial Unicode MS"/>
              </a:rPr>
              <a:t>TC,</a:t>
            </a:r>
            <a:r>
              <a:rPr spc="114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para</a:t>
            </a:r>
            <a:r>
              <a:rPr spc="114" dirty="0" smtClean="0">
                <a:latin typeface="Arial Unicode MS"/>
                <a:cs typeface="Arial Unicode MS"/>
              </a:rPr>
              <a:t> </a:t>
            </a:r>
            <a:r>
              <a:rPr spc="-10" dirty="0" err="1" smtClean="0">
                <a:latin typeface="Arial Unicode MS"/>
                <a:cs typeface="Arial Unicode MS"/>
              </a:rPr>
              <a:t>permitir</a:t>
            </a:r>
            <a:r>
              <a:rPr spc="400" dirty="0" smtClean="0">
                <a:latin typeface="Arial Unicode MS"/>
                <a:cs typeface="Arial Unicode MS"/>
              </a:rPr>
              <a:t>  </a:t>
            </a:r>
            <a:r>
              <a:rPr dirty="0" smtClean="0">
                <a:latin typeface="Arial Unicode MS"/>
                <a:cs typeface="Arial Unicode MS"/>
              </a:rPr>
              <a:t>la</a:t>
            </a:r>
            <a:r>
              <a:rPr spc="10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medición</a:t>
            </a:r>
            <a:r>
              <a:rPr spc="11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11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la</a:t>
            </a:r>
            <a:r>
              <a:rPr spc="11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corriente</a:t>
            </a:r>
            <a:r>
              <a:rPr spc="11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11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saturación</a:t>
            </a:r>
            <a:r>
              <a:rPr dirty="0" smtClean="0">
                <a:latin typeface="Arial Unicode MS"/>
                <a:cs typeface="Arial Unicode MS"/>
              </a:rPr>
              <a:t>.</a:t>
            </a:r>
            <a:r>
              <a:rPr spc="11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Esto</a:t>
            </a:r>
            <a:r>
              <a:rPr spc="11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será</a:t>
            </a:r>
            <a:r>
              <a:rPr spc="11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superior</a:t>
            </a:r>
            <a:r>
              <a:rPr spc="11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a</a:t>
            </a:r>
            <a:r>
              <a:rPr spc="11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la</a:t>
            </a:r>
            <a:r>
              <a:rPr spc="11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clasificación</a:t>
            </a:r>
            <a:r>
              <a:rPr spc="11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11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corriente</a:t>
            </a:r>
            <a:r>
              <a:rPr spc="11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secundaria</a:t>
            </a:r>
            <a:r>
              <a:rPr spc="110" dirty="0" smtClean="0">
                <a:latin typeface="Arial Unicode MS"/>
                <a:cs typeface="Arial Unicode MS"/>
              </a:rPr>
              <a:t> </a:t>
            </a:r>
            <a:r>
              <a:rPr spc="-25" dirty="0" smtClean="0">
                <a:latin typeface="Arial Unicode MS"/>
                <a:cs typeface="Arial Unicode MS"/>
              </a:rPr>
              <a:t>del</a:t>
            </a:r>
            <a:r>
              <a:rPr dirty="0" smtClean="0">
                <a:latin typeface="Arial Unicode MS"/>
                <a:cs typeface="Arial Unicode MS"/>
              </a:rPr>
              <a:t> </a:t>
            </a:r>
            <a:r>
              <a:rPr spc="-50" dirty="0" smtClean="0">
                <a:latin typeface="Arial Unicode MS"/>
                <a:cs typeface="Arial Unicode MS"/>
              </a:rPr>
              <a:t>TC.</a:t>
            </a:r>
            <a:r>
              <a:rPr spc="114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Como</a:t>
            </a:r>
            <a:r>
              <a:rPr spc="114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la</a:t>
            </a:r>
            <a:r>
              <a:rPr spc="114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corriente</a:t>
            </a:r>
            <a:r>
              <a:rPr spc="114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114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magnetización</a:t>
            </a:r>
            <a:r>
              <a:rPr spc="114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no</a:t>
            </a:r>
            <a:r>
              <a:rPr spc="114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será</a:t>
            </a:r>
            <a:r>
              <a:rPr spc="114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sinusoidal,</a:t>
            </a:r>
            <a:r>
              <a:rPr spc="114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se</a:t>
            </a:r>
            <a:r>
              <a:rPr spc="114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debe</a:t>
            </a:r>
            <a:r>
              <a:rPr spc="114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usar</a:t>
            </a:r>
            <a:r>
              <a:rPr spc="114" dirty="0" smtClean="0">
                <a:latin typeface="Arial Unicode MS"/>
                <a:cs typeface="Arial Unicode MS"/>
              </a:rPr>
              <a:t> </a:t>
            </a:r>
            <a:r>
              <a:rPr spc="50" dirty="0" smtClean="0">
                <a:latin typeface="Arial Unicode MS"/>
                <a:cs typeface="Arial Unicode MS"/>
              </a:rPr>
              <a:t>un</a:t>
            </a:r>
            <a:r>
              <a:rPr spc="114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amperímetro</a:t>
            </a:r>
            <a:r>
              <a:rPr spc="114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114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hierro</a:t>
            </a:r>
            <a:r>
              <a:rPr spc="114" dirty="0" smtClean="0">
                <a:latin typeface="Arial Unicode MS"/>
                <a:cs typeface="Arial Unicode MS"/>
              </a:rPr>
              <a:t> </a:t>
            </a:r>
            <a:r>
              <a:rPr spc="-10" dirty="0" err="1" smtClean="0">
                <a:latin typeface="Arial Unicode MS"/>
                <a:cs typeface="Arial Unicode MS"/>
              </a:rPr>
              <a:t>móvil</a:t>
            </a:r>
            <a:r>
              <a:rPr spc="51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o</a:t>
            </a:r>
            <a:r>
              <a:rPr spc="16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tipo</a:t>
            </a:r>
            <a:r>
              <a:rPr spc="16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dinamómetro</a:t>
            </a:r>
            <a:r>
              <a:rPr dirty="0" smtClean="0">
                <a:latin typeface="Arial Unicode MS"/>
                <a:cs typeface="Arial Unicode MS"/>
              </a:rPr>
              <a:t>.</a:t>
            </a:r>
            <a:r>
              <a:rPr spc="16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A</a:t>
            </a:r>
            <a:r>
              <a:rPr spc="16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menudo</a:t>
            </a:r>
            <a:r>
              <a:rPr spc="16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se</a:t>
            </a:r>
            <a:r>
              <a:rPr spc="16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encuentra</a:t>
            </a:r>
            <a:r>
              <a:rPr spc="16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que</a:t>
            </a:r>
            <a:r>
              <a:rPr spc="16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los</a:t>
            </a:r>
            <a:r>
              <a:rPr spc="16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transformadores</a:t>
            </a:r>
            <a:r>
              <a:rPr spc="16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16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corriente</a:t>
            </a:r>
            <a:r>
              <a:rPr spc="16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con</a:t>
            </a:r>
            <a:r>
              <a:rPr spc="160" dirty="0" smtClean="0">
                <a:latin typeface="Arial Unicode MS"/>
                <a:cs typeface="Arial Unicode MS"/>
              </a:rPr>
              <a:t> </a:t>
            </a:r>
            <a:r>
              <a:rPr spc="-10" dirty="0" err="1" smtClean="0">
                <a:latin typeface="Arial Unicode MS"/>
                <a:cs typeface="Arial Unicode MS"/>
              </a:rPr>
              <a:t>clasificaciones</a:t>
            </a:r>
            <a:r>
              <a:rPr spc="-1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secundarias</a:t>
            </a:r>
            <a:r>
              <a:rPr spc="9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9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1A</a:t>
            </a:r>
            <a:r>
              <a:rPr spc="9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o</a:t>
            </a:r>
            <a:r>
              <a:rPr spc="9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menos</a:t>
            </a:r>
            <a:r>
              <a:rPr spc="9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tienen</a:t>
            </a:r>
            <a:r>
              <a:rPr spc="90" dirty="0" smtClean="0">
                <a:latin typeface="Arial Unicode MS"/>
                <a:cs typeface="Arial Unicode MS"/>
              </a:rPr>
              <a:t> </a:t>
            </a:r>
            <a:r>
              <a:rPr spc="50" dirty="0" smtClean="0">
                <a:latin typeface="Arial Unicode MS"/>
                <a:cs typeface="Arial Unicode MS"/>
              </a:rPr>
              <a:t>un</a:t>
            </a:r>
            <a:r>
              <a:rPr spc="9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voltaje</a:t>
            </a:r>
            <a:r>
              <a:rPr spc="9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90" dirty="0" smtClean="0">
                <a:latin typeface="Arial Unicode MS"/>
                <a:cs typeface="Arial Unicode MS"/>
              </a:rPr>
              <a:t> </a:t>
            </a:r>
            <a:r>
              <a:rPr spc="50" dirty="0" err="1" smtClean="0">
                <a:latin typeface="Arial Unicode MS"/>
                <a:cs typeface="Arial Unicode MS"/>
              </a:rPr>
              <a:t>punto</a:t>
            </a:r>
            <a:r>
              <a:rPr spc="9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9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inflexión</a:t>
            </a:r>
            <a:r>
              <a:rPr spc="9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más</a:t>
            </a:r>
            <a:r>
              <a:rPr spc="9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alto</a:t>
            </a:r>
            <a:r>
              <a:rPr spc="9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que</a:t>
            </a:r>
            <a:r>
              <a:rPr spc="9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el</a:t>
            </a:r>
            <a:r>
              <a:rPr spc="9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suministro</a:t>
            </a:r>
            <a:r>
              <a:rPr spc="9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9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red</a:t>
            </a:r>
            <a:r>
              <a:rPr spc="90" dirty="0" smtClean="0">
                <a:latin typeface="Arial Unicode MS"/>
                <a:cs typeface="Arial Unicode MS"/>
              </a:rPr>
              <a:t> </a:t>
            </a:r>
            <a:r>
              <a:rPr spc="-10" dirty="0" smtClean="0">
                <a:latin typeface="Arial Unicode MS"/>
                <a:cs typeface="Arial Unicode MS"/>
              </a:rPr>
              <a:t>local. </a:t>
            </a:r>
            <a:r>
              <a:rPr spc="-20" dirty="0" err="1" smtClean="0">
                <a:latin typeface="Arial Unicode MS"/>
                <a:cs typeface="Arial Unicode MS"/>
              </a:rPr>
              <a:t>En</a:t>
            </a:r>
            <a:r>
              <a:rPr spc="14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estas</a:t>
            </a:r>
            <a:r>
              <a:rPr spc="14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situaciones</a:t>
            </a:r>
            <a:r>
              <a:rPr dirty="0" smtClean="0">
                <a:latin typeface="Arial Unicode MS"/>
                <a:cs typeface="Arial Unicode MS"/>
              </a:rPr>
              <a:t>,</a:t>
            </a:r>
            <a:r>
              <a:rPr spc="14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se</a:t>
            </a:r>
            <a:r>
              <a:rPr spc="14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debe</a:t>
            </a:r>
            <a:r>
              <a:rPr spc="14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instalar</a:t>
            </a:r>
            <a:r>
              <a:rPr spc="140" dirty="0" smtClean="0">
                <a:latin typeface="Arial Unicode MS"/>
                <a:cs typeface="Arial Unicode MS"/>
              </a:rPr>
              <a:t> </a:t>
            </a:r>
            <a:r>
              <a:rPr spc="50" dirty="0" smtClean="0">
                <a:latin typeface="Arial Unicode MS"/>
                <a:cs typeface="Arial Unicode MS"/>
              </a:rPr>
              <a:t>un</a:t>
            </a:r>
            <a:r>
              <a:rPr spc="14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transformador</a:t>
            </a:r>
            <a:r>
              <a:rPr spc="14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14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interposición</a:t>
            </a:r>
            <a:r>
              <a:rPr spc="14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elevador</a:t>
            </a:r>
            <a:r>
              <a:rPr spc="14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para</a:t>
            </a:r>
            <a:r>
              <a:rPr spc="14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obtener</a:t>
            </a:r>
            <a:r>
              <a:rPr spc="14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el</a:t>
            </a:r>
            <a:r>
              <a:rPr spc="140" dirty="0" smtClean="0">
                <a:latin typeface="Arial Unicode MS"/>
                <a:cs typeface="Arial Unicode MS"/>
              </a:rPr>
              <a:t> </a:t>
            </a:r>
            <a:r>
              <a:rPr spc="-10" dirty="0" err="1" smtClean="0">
                <a:latin typeface="Arial Unicode MS"/>
                <a:cs typeface="Arial Unicode MS"/>
              </a:rPr>
              <a:t>voltaje</a:t>
            </a:r>
            <a:r>
              <a:rPr spc="-1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necesario</a:t>
            </a:r>
            <a:r>
              <a:rPr spc="9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para</a:t>
            </a:r>
            <a:r>
              <a:rPr spc="9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verificar</a:t>
            </a:r>
            <a:r>
              <a:rPr spc="9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la</a:t>
            </a:r>
            <a:r>
              <a:rPr spc="9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curva</a:t>
            </a:r>
            <a:r>
              <a:rPr spc="9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95" dirty="0" smtClean="0">
                <a:latin typeface="Arial Unicode MS"/>
                <a:cs typeface="Arial Unicode MS"/>
              </a:rPr>
              <a:t> </a:t>
            </a:r>
            <a:r>
              <a:rPr spc="-10" dirty="0" err="1" smtClean="0">
                <a:latin typeface="Arial Unicode MS"/>
                <a:cs typeface="Arial Unicode MS"/>
              </a:rPr>
              <a:t>magnetización</a:t>
            </a:r>
            <a:r>
              <a:rPr spc="-10" dirty="0" smtClean="0">
                <a:latin typeface="Arial Unicode MS"/>
                <a:cs typeface="Arial Unicode MS"/>
              </a:rPr>
              <a:t>.</a:t>
            </a:r>
            <a:endParaRPr dirty="0">
              <a:latin typeface="Arial Unicode MS"/>
              <a:cs typeface="Arial Unicode MS"/>
            </a:endParaRPr>
          </a:p>
        </p:txBody>
      </p:sp>
      <p:grpSp>
        <p:nvGrpSpPr>
          <p:cNvPr id="43" name="Grupo 42"/>
          <p:cNvGrpSpPr/>
          <p:nvPr/>
        </p:nvGrpSpPr>
        <p:grpSpPr>
          <a:xfrm>
            <a:off x="2971800" y="4953000"/>
            <a:ext cx="8305800" cy="4605447"/>
            <a:chOff x="4613402" y="5426709"/>
            <a:chExt cx="4363465" cy="2837055"/>
          </a:xfrm>
        </p:grpSpPr>
        <p:grpSp>
          <p:nvGrpSpPr>
            <p:cNvPr id="2" name="object 2"/>
            <p:cNvGrpSpPr/>
            <p:nvPr/>
          </p:nvGrpSpPr>
          <p:grpSpPr>
            <a:xfrm>
              <a:off x="6813804" y="6951583"/>
              <a:ext cx="307975" cy="615950"/>
              <a:chOff x="3994403" y="6951583"/>
              <a:chExt cx="307975" cy="615950"/>
            </a:xfrm>
          </p:grpSpPr>
          <p:sp>
            <p:nvSpPr>
              <p:cNvPr id="3" name="object 3"/>
              <p:cNvSpPr/>
              <p:nvPr/>
            </p:nvSpPr>
            <p:spPr>
              <a:xfrm>
                <a:off x="3994403" y="6951583"/>
                <a:ext cx="307975" cy="307340"/>
              </a:xfrm>
              <a:custGeom>
                <a:avLst/>
                <a:gdLst/>
                <a:ahLst/>
                <a:cxnLst/>
                <a:rect l="l" t="t" r="r" b="b"/>
                <a:pathLst>
                  <a:path w="307975" h="307340">
                    <a:moveTo>
                      <a:pt x="153695" y="0"/>
                    </a:moveTo>
                    <a:lnTo>
                      <a:pt x="85583" y="15529"/>
                    </a:lnTo>
                    <a:lnTo>
                      <a:pt x="30335" y="61577"/>
                    </a:lnTo>
                    <a:lnTo>
                      <a:pt x="11538" y="96021"/>
                    </a:lnTo>
                    <a:lnTo>
                      <a:pt x="762" y="138064"/>
                    </a:lnTo>
                    <a:lnTo>
                      <a:pt x="0" y="145684"/>
                    </a:lnTo>
                    <a:lnTo>
                      <a:pt x="0" y="161686"/>
                    </a:lnTo>
                    <a:lnTo>
                      <a:pt x="13745" y="216354"/>
                    </a:lnTo>
                    <a:lnTo>
                      <a:pt x="57068" y="273600"/>
                    </a:lnTo>
                    <a:lnTo>
                      <a:pt x="116759" y="302689"/>
                    </a:lnTo>
                    <a:lnTo>
                      <a:pt x="149439" y="306922"/>
                    </a:lnTo>
                    <a:lnTo>
                      <a:pt x="182249" y="304413"/>
                    </a:lnTo>
                    <a:lnTo>
                      <a:pt x="213867" y="295261"/>
                    </a:lnTo>
                    <a:lnTo>
                      <a:pt x="215557" y="294350"/>
                    </a:lnTo>
                    <a:lnTo>
                      <a:pt x="143330" y="294350"/>
                    </a:lnTo>
                    <a:lnTo>
                      <a:pt x="108566" y="287644"/>
                    </a:lnTo>
                    <a:lnTo>
                      <a:pt x="48412" y="248546"/>
                    </a:lnTo>
                    <a:lnTo>
                      <a:pt x="26924" y="216008"/>
                    </a:lnTo>
                    <a:lnTo>
                      <a:pt x="13716" y="174640"/>
                    </a:lnTo>
                    <a:lnTo>
                      <a:pt x="12192" y="145684"/>
                    </a:lnTo>
                    <a:lnTo>
                      <a:pt x="12954" y="138826"/>
                    </a:lnTo>
                    <a:lnTo>
                      <a:pt x="23312" y="99338"/>
                    </a:lnTo>
                    <a:lnTo>
                      <a:pt x="65284" y="42560"/>
                    </a:lnTo>
                    <a:lnTo>
                      <a:pt x="125184" y="15148"/>
                    </a:lnTo>
                    <a:lnTo>
                      <a:pt x="157953" y="12368"/>
                    </a:lnTo>
                    <a:lnTo>
                      <a:pt x="213952" y="12368"/>
                    </a:lnTo>
                    <a:lnTo>
                      <a:pt x="188570" y="3703"/>
                    </a:lnTo>
                    <a:lnTo>
                      <a:pt x="153695" y="0"/>
                    </a:lnTo>
                    <a:close/>
                  </a:path>
                  <a:path w="307975" h="307340">
                    <a:moveTo>
                      <a:pt x="213952" y="12368"/>
                    </a:moveTo>
                    <a:lnTo>
                      <a:pt x="157953" y="12368"/>
                    </a:lnTo>
                    <a:lnTo>
                      <a:pt x="190519" y="16824"/>
                    </a:lnTo>
                    <a:lnTo>
                      <a:pt x="221321" y="28483"/>
                    </a:lnTo>
                    <a:lnTo>
                      <a:pt x="248797" y="47310"/>
                    </a:lnTo>
                    <a:lnTo>
                      <a:pt x="271386" y="73269"/>
                    </a:lnTo>
                    <a:lnTo>
                      <a:pt x="287526" y="106326"/>
                    </a:lnTo>
                    <a:lnTo>
                      <a:pt x="295656" y="146446"/>
                    </a:lnTo>
                    <a:lnTo>
                      <a:pt x="295656" y="160924"/>
                    </a:lnTo>
                    <a:lnTo>
                      <a:pt x="286647" y="203361"/>
                    </a:lnTo>
                    <a:lnTo>
                      <a:pt x="268505" y="237845"/>
                    </a:lnTo>
                    <a:lnTo>
                      <a:pt x="212567" y="282573"/>
                    </a:lnTo>
                    <a:lnTo>
                      <a:pt x="143330" y="294350"/>
                    </a:lnTo>
                    <a:lnTo>
                      <a:pt x="215557" y="294350"/>
                    </a:lnTo>
                    <a:lnTo>
                      <a:pt x="268244" y="257420"/>
                    </a:lnTo>
                    <a:lnTo>
                      <a:pt x="302003" y="194192"/>
                    </a:lnTo>
                    <a:lnTo>
                      <a:pt x="307848" y="153304"/>
                    </a:lnTo>
                    <a:lnTo>
                      <a:pt x="307848" y="145684"/>
                    </a:lnTo>
                    <a:lnTo>
                      <a:pt x="296169" y="95206"/>
                    </a:lnTo>
                    <a:lnTo>
                      <a:pt x="277258" y="60808"/>
                    </a:lnTo>
                    <a:lnTo>
                      <a:pt x="221857" y="15066"/>
                    </a:lnTo>
                    <a:lnTo>
                      <a:pt x="213952" y="12368"/>
                    </a:lnTo>
                    <a:close/>
                  </a:path>
                </a:pathLst>
              </a:custGeom>
              <a:solidFill>
                <a:srgbClr val="4F81B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" name="object 4"/>
              <p:cNvSpPr/>
              <p:nvPr/>
            </p:nvSpPr>
            <p:spPr>
              <a:xfrm>
                <a:off x="4130039" y="7247382"/>
                <a:ext cx="48260" cy="320040"/>
              </a:xfrm>
              <a:custGeom>
                <a:avLst/>
                <a:gdLst/>
                <a:ahLst/>
                <a:cxnLst/>
                <a:rect l="l" t="t" r="r" b="b"/>
                <a:pathLst>
                  <a:path w="48260" h="320040">
                    <a:moveTo>
                      <a:pt x="17525" y="273286"/>
                    </a:moveTo>
                    <a:lnTo>
                      <a:pt x="14466" y="273915"/>
                    </a:lnTo>
                    <a:lnTo>
                      <a:pt x="6953" y="279082"/>
                    </a:lnTo>
                    <a:lnTo>
                      <a:pt x="1869" y="286821"/>
                    </a:lnTo>
                    <a:lnTo>
                      <a:pt x="0" y="296418"/>
                    </a:lnTo>
                    <a:lnTo>
                      <a:pt x="1869" y="305573"/>
                    </a:lnTo>
                    <a:lnTo>
                      <a:pt x="6953" y="313086"/>
                    </a:lnTo>
                    <a:lnTo>
                      <a:pt x="14466" y="318170"/>
                    </a:lnTo>
                    <a:lnTo>
                      <a:pt x="23622" y="320040"/>
                    </a:lnTo>
                    <a:lnTo>
                      <a:pt x="33218" y="318170"/>
                    </a:lnTo>
                    <a:lnTo>
                      <a:pt x="40957" y="313086"/>
                    </a:lnTo>
                    <a:lnTo>
                      <a:pt x="46124" y="305573"/>
                    </a:lnTo>
                    <a:lnTo>
                      <a:pt x="48006" y="296418"/>
                    </a:lnTo>
                    <a:lnTo>
                      <a:pt x="17525" y="296418"/>
                    </a:lnTo>
                    <a:lnTo>
                      <a:pt x="17525" y="273286"/>
                    </a:lnTo>
                    <a:close/>
                  </a:path>
                  <a:path w="48260" h="320040">
                    <a:moveTo>
                      <a:pt x="23622" y="272034"/>
                    </a:moveTo>
                    <a:lnTo>
                      <a:pt x="17525" y="273286"/>
                    </a:lnTo>
                    <a:lnTo>
                      <a:pt x="17525" y="296418"/>
                    </a:lnTo>
                    <a:lnTo>
                      <a:pt x="29718" y="296418"/>
                    </a:lnTo>
                    <a:lnTo>
                      <a:pt x="29718" y="273229"/>
                    </a:lnTo>
                    <a:lnTo>
                      <a:pt x="23622" y="272034"/>
                    </a:lnTo>
                    <a:close/>
                  </a:path>
                  <a:path w="48260" h="320040">
                    <a:moveTo>
                      <a:pt x="29718" y="273229"/>
                    </a:moveTo>
                    <a:lnTo>
                      <a:pt x="29718" y="296418"/>
                    </a:lnTo>
                    <a:lnTo>
                      <a:pt x="48006" y="296418"/>
                    </a:lnTo>
                    <a:lnTo>
                      <a:pt x="46124" y="286821"/>
                    </a:lnTo>
                    <a:lnTo>
                      <a:pt x="40957" y="279082"/>
                    </a:lnTo>
                    <a:lnTo>
                      <a:pt x="33218" y="273915"/>
                    </a:lnTo>
                    <a:lnTo>
                      <a:pt x="29718" y="273229"/>
                    </a:lnTo>
                    <a:close/>
                  </a:path>
                  <a:path w="48260" h="320040">
                    <a:moveTo>
                      <a:pt x="29718" y="0"/>
                    </a:moveTo>
                    <a:lnTo>
                      <a:pt x="17525" y="0"/>
                    </a:lnTo>
                    <a:lnTo>
                      <a:pt x="17525" y="273286"/>
                    </a:lnTo>
                    <a:lnTo>
                      <a:pt x="23622" y="272034"/>
                    </a:lnTo>
                    <a:lnTo>
                      <a:pt x="29718" y="272034"/>
                    </a:lnTo>
                    <a:lnTo>
                      <a:pt x="29718" y="0"/>
                    </a:lnTo>
                    <a:close/>
                  </a:path>
                  <a:path w="48260" h="320040">
                    <a:moveTo>
                      <a:pt x="29718" y="272034"/>
                    </a:moveTo>
                    <a:lnTo>
                      <a:pt x="23622" y="272034"/>
                    </a:lnTo>
                    <a:lnTo>
                      <a:pt x="29718" y="273229"/>
                    </a:lnTo>
                    <a:lnTo>
                      <a:pt x="29718" y="272034"/>
                    </a:lnTo>
                    <a:close/>
                  </a:path>
                </a:pathLst>
              </a:custGeom>
              <a:solidFill>
                <a:srgbClr val="4A7EB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5" name="object 5"/>
            <p:cNvSpPr/>
            <p:nvPr/>
          </p:nvSpPr>
          <p:spPr>
            <a:xfrm>
              <a:off x="6172961" y="7543039"/>
              <a:ext cx="12700" cy="178435"/>
            </a:xfrm>
            <a:custGeom>
              <a:avLst/>
              <a:gdLst/>
              <a:ahLst/>
              <a:cxnLst/>
              <a:rect l="l" t="t" r="r" b="b"/>
              <a:pathLst>
                <a:path w="12700" h="178434">
                  <a:moveTo>
                    <a:pt x="12191" y="0"/>
                  </a:moveTo>
                  <a:lnTo>
                    <a:pt x="0" y="0"/>
                  </a:lnTo>
                  <a:lnTo>
                    <a:pt x="0" y="178307"/>
                  </a:lnTo>
                  <a:lnTo>
                    <a:pt x="12191" y="178307"/>
                  </a:lnTo>
                  <a:lnTo>
                    <a:pt x="12191" y="0"/>
                  </a:lnTo>
                  <a:close/>
                </a:path>
              </a:pathLst>
            </a:custGeom>
            <a:solidFill>
              <a:srgbClr val="4A7E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610607" y="7564374"/>
              <a:ext cx="573405" cy="163195"/>
            </a:xfrm>
            <a:custGeom>
              <a:avLst/>
              <a:gdLst/>
              <a:ahLst/>
              <a:cxnLst/>
              <a:rect l="l" t="t" r="r" b="b"/>
              <a:pathLst>
                <a:path w="573404" h="163195">
                  <a:moveTo>
                    <a:pt x="573024" y="150888"/>
                  </a:moveTo>
                  <a:lnTo>
                    <a:pt x="12192" y="150888"/>
                  </a:lnTo>
                  <a:lnTo>
                    <a:pt x="12192" y="0"/>
                  </a:lnTo>
                  <a:lnTo>
                    <a:pt x="0" y="0"/>
                  </a:lnTo>
                  <a:lnTo>
                    <a:pt x="0" y="156972"/>
                  </a:lnTo>
                  <a:lnTo>
                    <a:pt x="10668" y="156972"/>
                  </a:lnTo>
                  <a:lnTo>
                    <a:pt x="10668" y="163068"/>
                  </a:lnTo>
                  <a:lnTo>
                    <a:pt x="573024" y="163068"/>
                  </a:lnTo>
                  <a:lnTo>
                    <a:pt x="573024" y="150888"/>
                  </a:lnTo>
                  <a:close/>
                </a:path>
              </a:pathLst>
            </a:custGeom>
            <a:solidFill>
              <a:srgbClr val="4A7E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55742" y="5969508"/>
              <a:ext cx="206502" cy="11887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50407" y="6238494"/>
              <a:ext cx="206502" cy="11811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71744" y="7040880"/>
              <a:ext cx="206502" cy="11811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61076" y="7473695"/>
              <a:ext cx="206502" cy="11811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790910" y="7092696"/>
              <a:ext cx="162560" cy="299085"/>
            </a:xfrm>
            <a:custGeom>
              <a:avLst/>
              <a:gdLst/>
              <a:ahLst/>
              <a:cxnLst/>
              <a:rect l="l" t="t" r="r" b="b"/>
              <a:pathLst>
                <a:path w="162560" h="299084">
                  <a:moveTo>
                    <a:pt x="162090" y="286512"/>
                  </a:moveTo>
                  <a:lnTo>
                    <a:pt x="75831" y="286512"/>
                  </a:lnTo>
                  <a:lnTo>
                    <a:pt x="75984" y="284226"/>
                  </a:lnTo>
                  <a:lnTo>
                    <a:pt x="69126" y="284226"/>
                  </a:lnTo>
                  <a:lnTo>
                    <a:pt x="33401" y="268579"/>
                  </a:lnTo>
                  <a:lnTo>
                    <a:pt x="14871" y="239318"/>
                  </a:lnTo>
                  <a:lnTo>
                    <a:pt x="13830" y="205143"/>
                  </a:lnTo>
                  <a:lnTo>
                    <a:pt x="30543" y="174790"/>
                  </a:lnTo>
                  <a:lnTo>
                    <a:pt x="65316" y="156972"/>
                  </a:lnTo>
                  <a:lnTo>
                    <a:pt x="72174" y="156210"/>
                  </a:lnTo>
                  <a:lnTo>
                    <a:pt x="71602" y="151638"/>
                  </a:lnTo>
                  <a:lnTo>
                    <a:pt x="75222" y="151638"/>
                  </a:lnTo>
                  <a:lnTo>
                    <a:pt x="75984" y="139446"/>
                  </a:lnTo>
                  <a:lnTo>
                    <a:pt x="69126" y="139446"/>
                  </a:lnTo>
                  <a:lnTo>
                    <a:pt x="33274" y="123774"/>
                  </a:lnTo>
                  <a:lnTo>
                    <a:pt x="14770" y="94576"/>
                  </a:lnTo>
                  <a:lnTo>
                    <a:pt x="13817" y="60566"/>
                  </a:lnTo>
                  <a:lnTo>
                    <a:pt x="30594" y="30467"/>
                  </a:lnTo>
                  <a:lnTo>
                    <a:pt x="65316" y="12954"/>
                  </a:lnTo>
                  <a:lnTo>
                    <a:pt x="72174" y="12192"/>
                  </a:lnTo>
                  <a:lnTo>
                    <a:pt x="70650" y="0"/>
                  </a:lnTo>
                  <a:lnTo>
                    <a:pt x="63792" y="762"/>
                  </a:lnTo>
                  <a:lnTo>
                    <a:pt x="27635" y="16713"/>
                  </a:lnTo>
                  <a:lnTo>
                    <a:pt x="6438" y="44399"/>
                  </a:lnTo>
                  <a:lnTo>
                    <a:pt x="38" y="77774"/>
                  </a:lnTo>
                  <a:lnTo>
                    <a:pt x="8216" y="110794"/>
                  </a:lnTo>
                  <a:lnTo>
                    <a:pt x="30797" y="137439"/>
                  </a:lnTo>
                  <a:lnTo>
                    <a:pt x="57302" y="147675"/>
                  </a:lnTo>
                  <a:lnTo>
                    <a:pt x="27673" y="160858"/>
                  </a:lnTo>
                  <a:lnTo>
                    <a:pt x="6464" y="188683"/>
                  </a:lnTo>
                  <a:lnTo>
                    <a:pt x="0" y="222224"/>
                  </a:lnTo>
                  <a:lnTo>
                    <a:pt x="8140" y="255397"/>
                  </a:lnTo>
                  <a:lnTo>
                    <a:pt x="30721" y="282155"/>
                  </a:lnTo>
                  <a:lnTo>
                    <a:pt x="66840" y="296125"/>
                  </a:lnTo>
                  <a:lnTo>
                    <a:pt x="66840" y="298704"/>
                  </a:lnTo>
                  <a:lnTo>
                    <a:pt x="162090" y="298704"/>
                  </a:lnTo>
                  <a:lnTo>
                    <a:pt x="162090" y="286512"/>
                  </a:lnTo>
                  <a:close/>
                </a:path>
              </a:pathLst>
            </a:custGeom>
            <a:solidFill>
              <a:srgbClr val="4A7E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52389" y="7078218"/>
              <a:ext cx="75871" cy="295656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837176" y="5987796"/>
              <a:ext cx="1120140" cy="1129665"/>
            </a:xfrm>
            <a:custGeom>
              <a:avLst/>
              <a:gdLst/>
              <a:ahLst/>
              <a:cxnLst/>
              <a:rect l="l" t="t" r="r" b="b"/>
              <a:pathLst>
                <a:path w="1120139" h="1129665">
                  <a:moveTo>
                    <a:pt x="1120140" y="36576"/>
                  </a:moveTo>
                  <a:lnTo>
                    <a:pt x="1108202" y="30480"/>
                  </a:lnTo>
                  <a:lnTo>
                    <a:pt x="1048512" y="0"/>
                  </a:lnTo>
                  <a:lnTo>
                    <a:pt x="1048512" y="30480"/>
                  </a:lnTo>
                  <a:lnTo>
                    <a:pt x="98298" y="30480"/>
                  </a:lnTo>
                  <a:lnTo>
                    <a:pt x="98298" y="36576"/>
                  </a:lnTo>
                  <a:lnTo>
                    <a:pt x="92202" y="36576"/>
                  </a:lnTo>
                  <a:lnTo>
                    <a:pt x="92202" y="1081913"/>
                  </a:lnTo>
                  <a:lnTo>
                    <a:pt x="86093" y="1083157"/>
                  </a:lnTo>
                  <a:lnTo>
                    <a:pt x="78574" y="1088237"/>
                  </a:lnTo>
                  <a:lnTo>
                    <a:pt x="73494" y="1095756"/>
                  </a:lnTo>
                  <a:lnTo>
                    <a:pt x="71628" y="1104900"/>
                  </a:lnTo>
                  <a:lnTo>
                    <a:pt x="72859" y="1098804"/>
                  </a:lnTo>
                  <a:lnTo>
                    <a:pt x="0" y="1098804"/>
                  </a:lnTo>
                  <a:lnTo>
                    <a:pt x="0" y="1110996"/>
                  </a:lnTo>
                  <a:lnTo>
                    <a:pt x="72809" y="1110996"/>
                  </a:lnTo>
                  <a:lnTo>
                    <a:pt x="73494" y="1114501"/>
                  </a:lnTo>
                  <a:lnTo>
                    <a:pt x="78574" y="1122235"/>
                  </a:lnTo>
                  <a:lnTo>
                    <a:pt x="86093" y="1127404"/>
                  </a:lnTo>
                  <a:lnTo>
                    <a:pt x="95250" y="1129284"/>
                  </a:lnTo>
                  <a:lnTo>
                    <a:pt x="104394" y="1127404"/>
                  </a:lnTo>
                  <a:lnTo>
                    <a:pt x="111912" y="1122235"/>
                  </a:lnTo>
                  <a:lnTo>
                    <a:pt x="116992" y="1114501"/>
                  </a:lnTo>
                  <a:lnTo>
                    <a:pt x="117678" y="1110996"/>
                  </a:lnTo>
                  <a:lnTo>
                    <a:pt x="118872" y="1104900"/>
                  </a:lnTo>
                  <a:lnTo>
                    <a:pt x="117627" y="1098804"/>
                  </a:lnTo>
                  <a:lnTo>
                    <a:pt x="116992" y="1095756"/>
                  </a:lnTo>
                  <a:lnTo>
                    <a:pt x="111912" y="1088237"/>
                  </a:lnTo>
                  <a:lnTo>
                    <a:pt x="104394" y="1083157"/>
                  </a:lnTo>
                  <a:lnTo>
                    <a:pt x="104381" y="42672"/>
                  </a:lnTo>
                  <a:lnTo>
                    <a:pt x="1048512" y="42672"/>
                  </a:lnTo>
                  <a:lnTo>
                    <a:pt x="1048512" y="72390"/>
                  </a:lnTo>
                  <a:lnTo>
                    <a:pt x="1107948" y="42672"/>
                  </a:lnTo>
                  <a:lnTo>
                    <a:pt x="1120140" y="36576"/>
                  </a:lnTo>
                  <a:close/>
                </a:path>
              </a:pathLst>
            </a:custGeom>
            <a:solidFill>
              <a:srgbClr val="4A7E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414515" y="6505779"/>
              <a:ext cx="307340" cy="307340"/>
            </a:xfrm>
            <a:custGeom>
              <a:avLst/>
              <a:gdLst/>
              <a:ahLst/>
              <a:cxnLst/>
              <a:rect l="l" t="t" r="r" b="b"/>
              <a:pathLst>
                <a:path w="307339" h="307340">
                  <a:moveTo>
                    <a:pt x="153042" y="0"/>
                  </a:moveTo>
                  <a:lnTo>
                    <a:pt x="85140" y="15495"/>
                  </a:lnTo>
                  <a:lnTo>
                    <a:pt x="30101" y="61544"/>
                  </a:lnTo>
                  <a:lnTo>
                    <a:pt x="11417" y="96011"/>
                  </a:lnTo>
                  <a:lnTo>
                    <a:pt x="762" y="138098"/>
                  </a:lnTo>
                  <a:lnTo>
                    <a:pt x="0" y="161720"/>
                  </a:lnTo>
                  <a:lnTo>
                    <a:pt x="1524" y="176960"/>
                  </a:lnTo>
                  <a:lnTo>
                    <a:pt x="13703" y="216221"/>
                  </a:lnTo>
                  <a:lnTo>
                    <a:pt x="56667" y="273381"/>
                  </a:lnTo>
                  <a:lnTo>
                    <a:pt x="115809" y="302606"/>
                  </a:lnTo>
                  <a:lnTo>
                    <a:pt x="148211" y="306950"/>
                  </a:lnTo>
                  <a:lnTo>
                    <a:pt x="180775" y="304557"/>
                  </a:lnTo>
                  <a:lnTo>
                    <a:pt x="212207" y="295509"/>
                  </a:lnTo>
                  <a:lnTo>
                    <a:pt x="214534" y="294256"/>
                  </a:lnTo>
                  <a:lnTo>
                    <a:pt x="142754" y="294256"/>
                  </a:lnTo>
                  <a:lnTo>
                    <a:pt x="108189" y="287541"/>
                  </a:lnTo>
                  <a:lnTo>
                    <a:pt x="48351" y="248492"/>
                  </a:lnTo>
                  <a:lnTo>
                    <a:pt x="26922" y="215975"/>
                  </a:lnTo>
                  <a:lnTo>
                    <a:pt x="13716" y="174674"/>
                  </a:lnTo>
                  <a:lnTo>
                    <a:pt x="12268" y="160958"/>
                  </a:lnTo>
                  <a:lnTo>
                    <a:pt x="12276" y="144956"/>
                  </a:lnTo>
                  <a:lnTo>
                    <a:pt x="23220" y="99216"/>
                  </a:lnTo>
                  <a:lnTo>
                    <a:pt x="64919" y="42292"/>
                  </a:lnTo>
                  <a:lnTo>
                    <a:pt x="124478" y="14894"/>
                  </a:lnTo>
                  <a:lnTo>
                    <a:pt x="157072" y="12158"/>
                  </a:lnTo>
                  <a:lnTo>
                    <a:pt x="212376" y="12158"/>
                  </a:lnTo>
                  <a:lnTo>
                    <a:pt x="187806" y="3725"/>
                  </a:lnTo>
                  <a:lnTo>
                    <a:pt x="153042" y="0"/>
                  </a:lnTo>
                  <a:close/>
                </a:path>
                <a:path w="307339" h="307340">
                  <a:moveTo>
                    <a:pt x="212376" y="12158"/>
                  </a:moveTo>
                  <a:lnTo>
                    <a:pt x="157072" y="12158"/>
                  </a:lnTo>
                  <a:lnTo>
                    <a:pt x="189469" y="16673"/>
                  </a:lnTo>
                  <a:lnTo>
                    <a:pt x="220116" y="28395"/>
                  </a:lnTo>
                  <a:lnTo>
                    <a:pt x="269946" y="73285"/>
                  </a:lnTo>
                  <a:lnTo>
                    <a:pt x="294132" y="146480"/>
                  </a:lnTo>
                  <a:lnTo>
                    <a:pt x="294894" y="153338"/>
                  </a:lnTo>
                  <a:lnTo>
                    <a:pt x="294132" y="160958"/>
                  </a:lnTo>
                  <a:lnTo>
                    <a:pt x="285179" y="203382"/>
                  </a:lnTo>
                  <a:lnTo>
                    <a:pt x="267153" y="237845"/>
                  </a:lnTo>
                  <a:lnTo>
                    <a:pt x="211570" y="282522"/>
                  </a:lnTo>
                  <a:lnTo>
                    <a:pt x="142754" y="294256"/>
                  </a:lnTo>
                  <a:lnTo>
                    <a:pt x="214534" y="294256"/>
                  </a:lnTo>
                  <a:lnTo>
                    <a:pt x="266497" y="257780"/>
                  </a:lnTo>
                  <a:lnTo>
                    <a:pt x="300728" y="194422"/>
                  </a:lnTo>
                  <a:lnTo>
                    <a:pt x="307086" y="153338"/>
                  </a:lnTo>
                  <a:lnTo>
                    <a:pt x="306324" y="144956"/>
                  </a:lnTo>
                  <a:lnTo>
                    <a:pt x="294834" y="95262"/>
                  </a:lnTo>
                  <a:lnTo>
                    <a:pt x="276090" y="60870"/>
                  </a:lnTo>
                  <a:lnTo>
                    <a:pt x="220971" y="15108"/>
                  </a:lnTo>
                  <a:lnTo>
                    <a:pt x="212376" y="12158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199121" y="6213347"/>
              <a:ext cx="79375" cy="572770"/>
            </a:xfrm>
            <a:custGeom>
              <a:avLst/>
              <a:gdLst/>
              <a:ahLst/>
              <a:cxnLst/>
              <a:rect l="l" t="t" r="r" b="b"/>
              <a:pathLst>
                <a:path w="79375" h="572770">
                  <a:moveTo>
                    <a:pt x="79032" y="218401"/>
                  </a:moveTo>
                  <a:lnTo>
                    <a:pt x="72732" y="185254"/>
                  </a:lnTo>
                  <a:lnTo>
                    <a:pt x="51536" y="157492"/>
                  </a:lnTo>
                  <a:lnTo>
                    <a:pt x="26060" y="145910"/>
                  </a:lnTo>
                  <a:lnTo>
                    <a:pt x="47663" y="137858"/>
                  </a:lnTo>
                  <a:lnTo>
                    <a:pt x="70472" y="111379"/>
                  </a:lnTo>
                  <a:lnTo>
                    <a:pt x="78867" y="78333"/>
                  </a:lnTo>
                  <a:lnTo>
                    <a:pt x="72593" y="44805"/>
                  </a:lnTo>
                  <a:lnTo>
                    <a:pt x="51460" y="16916"/>
                  </a:lnTo>
                  <a:lnTo>
                    <a:pt x="15240" y="762"/>
                  </a:lnTo>
                  <a:lnTo>
                    <a:pt x="7620" y="0"/>
                  </a:lnTo>
                  <a:lnTo>
                    <a:pt x="6858" y="12192"/>
                  </a:lnTo>
                  <a:lnTo>
                    <a:pt x="13716" y="12954"/>
                  </a:lnTo>
                  <a:lnTo>
                    <a:pt x="48450" y="30454"/>
                  </a:lnTo>
                  <a:lnTo>
                    <a:pt x="65112" y="60934"/>
                  </a:lnTo>
                  <a:lnTo>
                    <a:pt x="63944" y="95326"/>
                  </a:lnTo>
                  <a:lnTo>
                    <a:pt x="45199" y="124536"/>
                  </a:lnTo>
                  <a:lnTo>
                    <a:pt x="9144" y="139446"/>
                  </a:lnTo>
                  <a:lnTo>
                    <a:pt x="3048" y="140208"/>
                  </a:lnTo>
                  <a:lnTo>
                    <a:pt x="3810" y="152400"/>
                  </a:lnTo>
                  <a:lnTo>
                    <a:pt x="6870" y="152069"/>
                  </a:lnTo>
                  <a:lnTo>
                    <a:pt x="6858" y="152400"/>
                  </a:lnTo>
                  <a:lnTo>
                    <a:pt x="13716" y="153162"/>
                  </a:lnTo>
                  <a:lnTo>
                    <a:pt x="48488" y="170865"/>
                  </a:lnTo>
                  <a:lnTo>
                    <a:pt x="65151" y="201142"/>
                  </a:lnTo>
                  <a:lnTo>
                    <a:pt x="63957" y="235242"/>
                  </a:lnTo>
                  <a:lnTo>
                    <a:pt x="45199" y="264337"/>
                  </a:lnTo>
                  <a:lnTo>
                    <a:pt x="9144" y="279654"/>
                  </a:lnTo>
                  <a:lnTo>
                    <a:pt x="5334" y="279654"/>
                  </a:lnTo>
                  <a:lnTo>
                    <a:pt x="3048" y="279654"/>
                  </a:lnTo>
                  <a:lnTo>
                    <a:pt x="3810" y="291846"/>
                  </a:lnTo>
                  <a:lnTo>
                    <a:pt x="10668" y="292608"/>
                  </a:lnTo>
                  <a:lnTo>
                    <a:pt x="45516" y="310934"/>
                  </a:lnTo>
                  <a:lnTo>
                    <a:pt x="62242" y="341464"/>
                  </a:lnTo>
                  <a:lnTo>
                    <a:pt x="61087" y="375577"/>
                  </a:lnTo>
                  <a:lnTo>
                    <a:pt x="42278" y="404596"/>
                  </a:lnTo>
                  <a:lnTo>
                    <a:pt x="6096" y="419862"/>
                  </a:lnTo>
                  <a:lnTo>
                    <a:pt x="0" y="420624"/>
                  </a:lnTo>
                  <a:lnTo>
                    <a:pt x="762" y="432816"/>
                  </a:lnTo>
                  <a:lnTo>
                    <a:pt x="3848" y="432511"/>
                  </a:lnTo>
                  <a:lnTo>
                    <a:pt x="3810" y="432816"/>
                  </a:lnTo>
                  <a:lnTo>
                    <a:pt x="10668" y="433578"/>
                  </a:lnTo>
                  <a:lnTo>
                    <a:pt x="45542" y="451027"/>
                  </a:lnTo>
                  <a:lnTo>
                    <a:pt x="62141" y="481406"/>
                  </a:lnTo>
                  <a:lnTo>
                    <a:pt x="60858" y="515696"/>
                  </a:lnTo>
                  <a:lnTo>
                    <a:pt x="42049" y="544918"/>
                  </a:lnTo>
                  <a:lnTo>
                    <a:pt x="6096" y="560070"/>
                  </a:lnTo>
                  <a:lnTo>
                    <a:pt x="0" y="560070"/>
                  </a:lnTo>
                  <a:lnTo>
                    <a:pt x="762" y="572262"/>
                  </a:lnTo>
                  <a:lnTo>
                    <a:pt x="8382" y="572262"/>
                  </a:lnTo>
                  <a:lnTo>
                    <a:pt x="45224" y="557974"/>
                  </a:lnTo>
                  <a:lnTo>
                    <a:pt x="67805" y="531317"/>
                  </a:lnTo>
                  <a:lnTo>
                    <a:pt x="75958" y="498309"/>
                  </a:lnTo>
                  <a:lnTo>
                    <a:pt x="69519" y="464972"/>
                  </a:lnTo>
                  <a:lnTo>
                    <a:pt x="48310" y="437337"/>
                  </a:lnTo>
                  <a:lnTo>
                    <a:pt x="23253" y="426275"/>
                  </a:lnTo>
                  <a:lnTo>
                    <a:pt x="45300" y="417715"/>
                  </a:lnTo>
                  <a:lnTo>
                    <a:pt x="67894" y="391172"/>
                  </a:lnTo>
                  <a:lnTo>
                    <a:pt x="76034" y="358305"/>
                  </a:lnTo>
                  <a:lnTo>
                    <a:pt x="69557" y="324980"/>
                  </a:lnTo>
                  <a:lnTo>
                    <a:pt x="48323" y="297065"/>
                  </a:lnTo>
                  <a:lnTo>
                    <a:pt x="25006" y="286334"/>
                  </a:lnTo>
                  <a:lnTo>
                    <a:pt x="47790" y="277545"/>
                  </a:lnTo>
                  <a:lnTo>
                    <a:pt x="70650" y="251117"/>
                  </a:lnTo>
                  <a:lnTo>
                    <a:pt x="79032" y="218401"/>
                  </a:lnTo>
                  <a:close/>
                </a:path>
              </a:pathLst>
            </a:custGeom>
            <a:solidFill>
              <a:srgbClr val="4A7E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173724" y="5815584"/>
              <a:ext cx="2321560" cy="2066289"/>
            </a:xfrm>
            <a:custGeom>
              <a:avLst/>
              <a:gdLst/>
              <a:ahLst/>
              <a:cxnLst/>
              <a:rect l="l" t="t" r="r" b="b"/>
              <a:pathLst>
                <a:path w="2321560" h="2066290">
                  <a:moveTo>
                    <a:pt x="246888" y="834390"/>
                  </a:moveTo>
                  <a:lnTo>
                    <a:pt x="12179" y="834390"/>
                  </a:lnTo>
                  <a:lnTo>
                    <a:pt x="12179" y="0"/>
                  </a:lnTo>
                  <a:lnTo>
                    <a:pt x="0" y="0"/>
                  </a:lnTo>
                  <a:lnTo>
                    <a:pt x="0" y="840486"/>
                  </a:lnTo>
                  <a:lnTo>
                    <a:pt x="6096" y="840486"/>
                  </a:lnTo>
                  <a:lnTo>
                    <a:pt x="6096" y="846582"/>
                  </a:lnTo>
                  <a:lnTo>
                    <a:pt x="246888" y="846582"/>
                  </a:lnTo>
                  <a:lnTo>
                    <a:pt x="246888" y="834390"/>
                  </a:lnTo>
                  <a:close/>
                </a:path>
                <a:path w="2321560" h="2066290">
                  <a:moveTo>
                    <a:pt x="1291577" y="1641348"/>
                  </a:moveTo>
                  <a:lnTo>
                    <a:pt x="1279398" y="1641348"/>
                  </a:lnTo>
                  <a:lnTo>
                    <a:pt x="1279398" y="1690116"/>
                  </a:lnTo>
                  <a:lnTo>
                    <a:pt x="1291577" y="1690116"/>
                  </a:lnTo>
                  <a:lnTo>
                    <a:pt x="1291577" y="1641348"/>
                  </a:lnTo>
                  <a:close/>
                </a:path>
                <a:path w="2321560" h="2066290">
                  <a:moveTo>
                    <a:pt x="1291577" y="868692"/>
                  </a:moveTo>
                  <a:lnTo>
                    <a:pt x="1279398" y="868692"/>
                  </a:lnTo>
                  <a:lnTo>
                    <a:pt x="1279398" y="917460"/>
                  </a:lnTo>
                  <a:lnTo>
                    <a:pt x="1291577" y="917460"/>
                  </a:lnTo>
                  <a:lnTo>
                    <a:pt x="1291577" y="868692"/>
                  </a:lnTo>
                  <a:close/>
                </a:path>
                <a:path w="2321560" h="2066290">
                  <a:moveTo>
                    <a:pt x="1355420" y="1352791"/>
                  </a:moveTo>
                  <a:lnTo>
                    <a:pt x="1349044" y="1319745"/>
                  </a:lnTo>
                  <a:lnTo>
                    <a:pt x="1327835" y="1292085"/>
                  </a:lnTo>
                  <a:lnTo>
                    <a:pt x="1305280" y="1281823"/>
                  </a:lnTo>
                  <a:lnTo>
                    <a:pt x="1324559" y="1274419"/>
                  </a:lnTo>
                  <a:lnTo>
                    <a:pt x="1347139" y="1247914"/>
                  </a:lnTo>
                  <a:lnTo>
                    <a:pt x="1355318" y="1215059"/>
                  </a:lnTo>
                  <a:lnTo>
                    <a:pt x="1348917" y="1181849"/>
                  </a:lnTo>
                  <a:lnTo>
                    <a:pt x="1327734" y="1154303"/>
                  </a:lnTo>
                  <a:lnTo>
                    <a:pt x="1297152" y="1140879"/>
                  </a:lnTo>
                  <a:lnTo>
                    <a:pt x="1324597" y="1130198"/>
                  </a:lnTo>
                  <a:lnTo>
                    <a:pt x="1347139" y="1103680"/>
                  </a:lnTo>
                  <a:lnTo>
                    <a:pt x="1355242" y="1070825"/>
                  </a:lnTo>
                  <a:lnTo>
                    <a:pt x="1348778" y="1037501"/>
                  </a:lnTo>
                  <a:lnTo>
                    <a:pt x="1327607" y="1009561"/>
                  </a:lnTo>
                  <a:lnTo>
                    <a:pt x="1291590" y="992886"/>
                  </a:lnTo>
                  <a:lnTo>
                    <a:pt x="1291577" y="954036"/>
                  </a:lnTo>
                  <a:lnTo>
                    <a:pt x="1279398" y="954036"/>
                  </a:lnTo>
                  <a:lnTo>
                    <a:pt x="1279398" y="1002792"/>
                  </a:lnTo>
                  <a:lnTo>
                    <a:pt x="1283398" y="1002792"/>
                  </a:lnTo>
                  <a:lnTo>
                    <a:pt x="1283208" y="1004316"/>
                  </a:lnTo>
                  <a:lnTo>
                    <a:pt x="1290066" y="1005078"/>
                  </a:lnTo>
                  <a:lnTo>
                    <a:pt x="1324724" y="1023429"/>
                  </a:lnTo>
                  <a:lnTo>
                    <a:pt x="1341437" y="1053973"/>
                  </a:lnTo>
                  <a:lnTo>
                    <a:pt x="1340358" y="1088059"/>
                  </a:lnTo>
                  <a:lnTo>
                    <a:pt x="1321650" y="1117066"/>
                  </a:lnTo>
                  <a:lnTo>
                    <a:pt x="1285494" y="1132332"/>
                  </a:lnTo>
                  <a:lnTo>
                    <a:pt x="1279398" y="1133094"/>
                  </a:lnTo>
                  <a:lnTo>
                    <a:pt x="1280160" y="1145286"/>
                  </a:lnTo>
                  <a:lnTo>
                    <a:pt x="1283754" y="1144930"/>
                  </a:lnTo>
                  <a:lnTo>
                    <a:pt x="1283208" y="1149096"/>
                  </a:lnTo>
                  <a:lnTo>
                    <a:pt x="1290066" y="1149858"/>
                  </a:lnTo>
                  <a:lnTo>
                    <a:pt x="1324749" y="1168184"/>
                  </a:lnTo>
                  <a:lnTo>
                    <a:pt x="1341462" y="1198664"/>
                  </a:lnTo>
                  <a:lnTo>
                    <a:pt x="1340370" y="1232611"/>
                  </a:lnTo>
                  <a:lnTo>
                    <a:pt x="1321650" y="1261402"/>
                  </a:lnTo>
                  <a:lnTo>
                    <a:pt x="1288237" y="1275219"/>
                  </a:lnTo>
                  <a:lnTo>
                    <a:pt x="1284732" y="1274826"/>
                  </a:lnTo>
                  <a:lnTo>
                    <a:pt x="1284516" y="1276477"/>
                  </a:lnTo>
                  <a:lnTo>
                    <a:pt x="1279398" y="1277112"/>
                  </a:lnTo>
                  <a:lnTo>
                    <a:pt x="1280160" y="1289304"/>
                  </a:lnTo>
                  <a:lnTo>
                    <a:pt x="1287780" y="1288542"/>
                  </a:lnTo>
                  <a:lnTo>
                    <a:pt x="1289824" y="1287754"/>
                  </a:lnTo>
                  <a:lnTo>
                    <a:pt x="1290066" y="1287780"/>
                  </a:lnTo>
                  <a:lnTo>
                    <a:pt x="1324800" y="1305674"/>
                  </a:lnTo>
                  <a:lnTo>
                    <a:pt x="1341475" y="1336014"/>
                  </a:lnTo>
                  <a:lnTo>
                    <a:pt x="1340319" y="1370037"/>
                  </a:lnTo>
                  <a:lnTo>
                    <a:pt x="1321587" y="1399044"/>
                  </a:lnTo>
                  <a:lnTo>
                    <a:pt x="1288186" y="1413141"/>
                  </a:lnTo>
                  <a:lnTo>
                    <a:pt x="1284732" y="1412748"/>
                  </a:lnTo>
                  <a:lnTo>
                    <a:pt x="1284541" y="1414272"/>
                  </a:lnTo>
                  <a:lnTo>
                    <a:pt x="1279398" y="1414272"/>
                  </a:lnTo>
                  <a:lnTo>
                    <a:pt x="1280160" y="1426464"/>
                  </a:lnTo>
                  <a:lnTo>
                    <a:pt x="1287780" y="1426464"/>
                  </a:lnTo>
                  <a:lnTo>
                    <a:pt x="1289786" y="1425676"/>
                  </a:lnTo>
                  <a:lnTo>
                    <a:pt x="1290066" y="1425702"/>
                  </a:lnTo>
                  <a:lnTo>
                    <a:pt x="1324495" y="1443037"/>
                  </a:lnTo>
                  <a:lnTo>
                    <a:pt x="1341348" y="1473098"/>
                  </a:lnTo>
                  <a:lnTo>
                    <a:pt x="1340535" y="1507147"/>
                  </a:lnTo>
                  <a:lnTo>
                    <a:pt x="1321943" y="1536433"/>
                  </a:lnTo>
                  <a:lnTo>
                    <a:pt x="1285494" y="1552194"/>
                  </a:lnTo>
                  <a:lnTo>
                    <a:pt x="1279398" y="1552194"/>
                  </a:lnTo>
                  <a:lnTo>
                    <a:pt x="1279626" y="1556004"/>
                  </a:lnTo>
                  <a:lnTo>
                    <a:pt x="1279398" y="1556004"/>
                  </a:lnTo>
                  <a:lnTo>
                    <a:pt x="1279398" y="1604772"/>
                  </a:lnTo>
                  <a:lnTo>
                    <a:pt x="1291577" y="1604772"/>
                  </a:lnTo>
                  <a:lnTo>
                    <a:pt x="1291577" y="1562887"/>
                  </a:lnTo>
                  <a:lnTo>
                    <a:pt x="1324584" y="1549844"/>
                  </a:lnTo>
                  <a:lnTo>
                    <a:pt x="1347203" y="1523301"/>
                  </a:lnTo>
                  <a:lnTo>
                    <a:pt x="1355420" y="1490573"/>
                  </a:lnTo>
                  <a:lnTo>
                    <a:pt x="1349032" y="1457490"/>
                  </a:lnTo>
                  <a:lnTo>
                    <a:pt x="1327823" y="1429867"/>
                  </a:lnTo>
                  <a:lnTo>
                    <a:pt x="1305102" y="1419618"/>
                  </a:lnTo>
                  <a:lnTo>
                    <a:pt x="1324559" y="1411935"/>
                  </a:lnTo>
                  <a:lnTo>
                    <a:pt x="1347177" y="1385443"/>
                  </a:lnTo>
                  <a:lnTo>
                    <a:pt x="1355420" y="1352791"/>
                  </a:lnTo>
                  <a:close/>
                </a:path>
                <a:path w="2321560" h="2066290">
                  <a:moveTo>
                    <a:pt x="1373124" y="998982"/>
                  </a:moveTo>
                  <a:lnTo>
                    <a:pt x="1360932" y="998982"/>
                  </a:lnTo>
                  <a:lnTo>
                    <a:pt x="1360932" y="1558290"/>
                  </a:lnTo>
                  <a:lnTo>
                    <a:pt x="1373124" y="1558290"/>
                  </a:lnTo>
                  <a:lnTo>
                    <a:pt x="1373124" y="998982"/>
                  </a:lnTo>
                  <a:close/>
                </a:path>
                <a:path w="2321560" h="2066290">
                  <a:moveTo>
                    <a:pt x="1408163" y="998982"/>
                  </a:moveTo>
                  <a:lnTo>
                    <a:pt x="1395984" y="998982"/>
                  </a:lnTo>
                  <a:lnTo>
                    <a:pt x="1395984" y="1558290"/>
                  </a:lnTo>
                  <a:lnTo>
                    <a:pt x="1408163" y="1558290"/>
                  </a:lnTo>
                  <a:lnTo>
                    <a:pt x="1408163" y="998982"/>
                  </a:lnTo>
                  <a:close/>
                </a:path>
                <a:path w="2321560" h="2066290">
                  <a:moveTo>
                    <a:pt x="1437894" y="1834134"/>
                  </a:moveTo>
                  <a:lnTo>
                    <a:pt x="1432179" y="1822704"/>
                  </a:lnTo>
                  <a:lnTo>
                    <a:pt x="1402080" y="1762506"/>
                  </a:lnTo>
                  <a:lnTo>
                    <a:pt x="1366266" y="1834134"/>
                  </a:lnTo>
                  <a:lnTo>
                    <a:pt x="1395984" y="1834134"/>
                  </a:lnTo>
                  <a:lnTo>
                    <a:pt x="1395984" y="2065782"/>
                  </a:lnTo>
                  <a:lnTo>
                    <a:pt x="1408163" y="2065782"/>
                  </a:lnTo>
                  <a:lnTo>
                    <a:pt x="1408163" y="1834134"/>
                  </a:lnTo>
                  <a:lnTo>
                    <a:pt x="1437894" y="1834134"/>
                  </a:lnTo>
                  <a:close/>
                </a:path>
                <a:path w="2321560" h="2066290">
                  <a:moveTo>
                    <a:pt x="1498079" y="1641348"/>
                  </a:moveTo>
                  <a:lnTo>
                    <a:pt x="1485900" y="1641348"/>
                  </a:lnTo>
                  <a:lnTo>
                    <a:pt x="1485900" y="1690116"/>
                  </a:lnTo>
                  <a:lnTo>
                    <a:pt x="1498079" y="1690116"/>
                  </a:lnTo>
                  <a:lnTo>
                    <a:pt x="1498079" y="1641348"/>
                  </a:lnTo>
                  <a:close/>
                </a:path>
                <a:path w="2321560" h="2066290">
                  <a:moveTo>
                    <a:pt x="1498079" y="954798"/>
                  </a:moveTo>
                  <a:lnTo>
                    <a:pt x="1485900" y="954798"/>
                  </a:lnTo>
                  <a:lnTo>
                    <a:pt x="1485900" y="992124"/>
                  </a:lnTo>
                  <a:lnTo>
                    <a:pt x="1478280" y="992886"/>
                  </a:lnTo>
                  <a:lnTo>
                    <a:pt x="1442148" y="1009637"/>
                  </a:lnTo>
                  <a:lnTo>
                    <a:pt x="1420926" y="1037551"/>
                  </a:lnTo>
                  <a:lnTo>
                    <a:pt x="1414462" y="1070813"/>
                  </a:lnTo>
                  <a:lnTo>
                    <a:pt x="1422590" y="1103604"/>
                  </a:lnTo>
                  <a:lnTo>
                    <a:pt x="1445183" y="1130122"/>
                  </a:lnTo>
                  <a:lnTo>
                    <a:pt x="1472653" y="1140853"/>
                  </a:lnTo>
                  <a:lnTo>
                    <a:pt x="1442212" y="1153922"/>
                  </a:lnTo>
                  <a:lnTo>
                    <a:pt x="1421066" y="1181506"/>
                  </a:lnTo>
                  <a:lnTo>
                    <a:pt x="1414665" y="1214970"/>
                  </a:lnTo>
                  <a:lnTo>
                    <a:pt x="1422819" y="1248117"/>
                  </a:lnTo>
                  <a:lnTo>
                    <a:pt x="1445361" y="1274711"/>
                  </a:lnTo>
                  <a:lnTo>
                    <a:pt x="1464411" y="1281887"/>
                  </a:lnTo>
                  <a:lnTo>
                    <a:pt x="1442085" y="1292034"/>
                  </a:lnTo>
                  <a:lnTo>
                    <a:pt x="1420837" y="1319669"/>
                  </a:lnTo>
                  <a:lnTo>
                    <a:pt x="1414386" y="1352702"/>
                  </a:lnTo>
                  <a:lnTo>
                    <a:pt x="1422552" y="1385366"/>
                  </a:lnTo>
                  <a:lnTo>
                    <a:pt x="1445171" y="1411884"/>
                  </a:lnTo>
                  <a:lnTo>
                    <a:pt x="1464703" y="1419606"/>
                  </a:lnTo>
                  <a:lnTo>
                    <a:pt x="1442059" y="1429778"/>
                  </a:lnTo>
                  <a:lnTo>
                    <a:pt x="1420812" y="1457375"/>
                  </a:lnTo>
                  <a:lnTo>
                    <a:pt x="1414360" y="1490484"/>
                  </a:lnTo>
                  <a:lnTo>
                    <a:pt x="1422552" y="1523238"/>
                  </a:lnTo>
                  <a:lnTo>
                    <a:pt x="1445171" y="1549831"/>
                  </a:lnTo>
                  <a:lnTo>
                    <a:pt x="1482090" y="1564386"/>
                  </a:lnTo>
                  <a:lnTo>
                    <a:pt x="1485900" y="1564386"/>
                  </a:lnTo>
                  <a:lnTo>
                    <a:pt x="1485900" y="1604772"/>
                  </a:lnTo>
                  <a:lnTo>
                    <a:pt x="1498079" y="1604772"/>
                  </a:lnTo>
                  <a:lnTo>
                    <a:pt x="1498079" y="1556004"/>
                  </a:lnTo>
                  <a:lnTo>
                    <a:pt x="1490230" y="1556004"/>
                  </a:lnTo>
                  <a:lnTo>
                    <a:pt x="1490472" y="1552194"/>
                  </a:lnTo>
                  <a:lnTo>
                    <a:pt x="1484376" y="1552194"/>
                  </a:lnTo>
                  <a:lnTo>
                    <a:pt x="1448409" y="1536966"/>
                  </a:lnTo>
                  <a:lnTo>
                    <a:pt x="1429588" y="1507807"/>
                  </a:lnTo>
                  <a:lnTo>
                    <a:pt x="1428280" y="1473619"/>
                  </a:lnTo>
                  <a:lnTo>
                    <a:pt x="1444891" y="1443278"/>
                  </a:lnTo>
                  <a:lnTo>
                    <a:pt x="1479804" y="1425702"/>
                  </a:lnTo>
                  <a:lnTo>
                    <a:pt x="1480070" y="1425676"/>
                  </a:lnTo>
                  <a:lnTo>
                    <a:pt x="1482090" y="1426464"/>
                  </a:lnTo>
                  <a:lnTo>
                    <a:pt x="1489710" y="1426464"/>
                  </a:lnTo>
                  <a:lnTo>
                    <a:pt x="1490472" y="1414272"/>
                  </a:lnTo>
                  <a:lnTo>
                    <a:pt x="1485988" y="1414272"/>
                  </a:lnTo>
                  <a:lnTo>
                    <a:pt x="1485900" y="1412748"/>
                  </a:lnTo>
                  <a:lnTo>
                    <a:pt x="1481747" y="1413167"/>
                  </a:lnTo>
                  <a:lnTo>
                    <a:pt x="1448231" y="1398993"/>
                  </a:lnTo>
                  <a:lnTo>
                    <a:pt x="1429410" y="1370012"/>
                  </a:lnTo>
                  <a:lnTo>
                    <a:pt x="1428203" y="1336027"/>
                  </a:lnTo>
                  <a:lnTo>
                    <a:pt x="1444904" y="1305725"/>
                  </a:lnTo>
                  <a:lnTo>
                    <a:pt x="1479804" y="1287780"/>
                  </a:lnTo>
                  <a:lnTo>
                    <a:pt x="1479994" y="1287767"/>
                  </a:lnTo>
                  <a:lnTo>
                    <a:pt x="1482090" y="1288542"/>
                  </a:lnTo>
                  <a:lnTo>
                    <a:pt x="1489710" y="1289304"/>
                  </a:lnTo>
                  <a:lnTo>
                    <a:pt x="1490472" y="1277112"/>
                  </a:lnTo>
                  <a:lnTo>
                    <a:pt x="1486001" y="1276565"/>
                  </a:lnTo>
                  <a:lnTo>
                    <a:pt x="1485900" y="1274826"/>
                  </a:lnTo>
                  <a:lnTo>
                    <a:pt x="1481683" y="1275257"/>
                  </a:lnTo>
                  <a:lnTo>
                    <a:pt x="1448219" y="1261491"/>
                  </a:lnTo>
                  <a:lnTo>
                    <a:pt x="1429461" y="1232649"/>
                  </a:lnTo>
                  <a:lnTo>
                    <a:pt x="1428330" y="1198575"/>
                  </a:lnTo>
                  <a:lnTo>
                    <a:pt x="1445031" y="1168057"/>
                  </a:lnTo>
                  <a:lnTo>
                    <a:pt x="1479804" y="1149858"/>
                  </a:lnTo>
                  <a:lnTo>
                    <a:pt x="1486662" y="1149096"/>
                  </a:lnTo>
                  <a:lnTo>
                    <a:pt x="1486382" y="1144955"/>
                  </a:lnTo>
                  <a:lnTo>
                    <a:pt x="1489710" y="1145286"/>
                  </a:lnTo>
                  <a:lnTo>
                    <a:pt x="1490472" y="1133094"/>
                  </a:lnTo>
                  <a:lnTo>
                    <a:pt x="1484376" y="1132332"/>
                  </a:lnTo>
                  <a:lnTo>
                    <a:pt x="1448409" y="1117307"/>
                  </a:lnTo>
                  <a:lnTo>
                    <a:pt x="1429499" y="1088453"/>
                  </a:lnTo>
                  <a:lnTo>
                    <a:pt x="1428115" y="1054392"/>
                  </a:lnTo>
                  <a:lnTo>
                    <a:pt x="1444726" y="1023734"/>
                  </a:lnTo>
                  <a:lnTo>
                    <a:pt x="1479804" y="1005078"/>
                  </a:lnTo>
                  <a:lnTo>
                    <a:pt x="1486662" y="1004316"/>
                  </a:lnTo>
                  <a:lnTo>
                    <a:pt x="1486611" y="1003554"/>
                  </a:lnTo>
                  <a:lnTo>
                    <a:pt x="1498079" y="1003554"/>
                  </a:lnTo>
                  <a:lnTo>
                    <a:pt x="1498079" y="954798"/>
                  </a:lnTo>
                  <a:close/>
                </a:path>
                <a:path w="2321560" h="2066290">
                  <a:moveTo>
                    <a:pt x="1498079" y="869454"/>
                  </a:moveTo>
                  <a:lnTo>
                    <a:pt x="1485900" y="869454"/>
                  </a:lnTo>
                  <a:lnTo>
                    <a:pt x="1485900" y="918222"/>
                  </a:lnTo>
                  <a:lnTo>
                    <a:pt x="1498079" y="918222"/>
                  </a:lnTo>
                  <a:lnTo>
                    <a:pt x="1498079" y="869454"/>
                  </a:lnTo>
                  <a:close/>
                </a:path>
                <a:path w="2321560" h="2066290">
                  <a:moveTo>
                    <a:pt x="2027682" y="840486"/>
                  </a:moveTo>
                  <a:lnTo>
                    <a:pt x="2015477" y="834390"/>
                  </a:lnTo>
                  <a:lnTo>
                    <a:pt x="1956054" y="804672"/>
                  </a:lnTo>
                  <a:lnTo>
                    <a:pt x="1956054" y="834390"/>
                  </a:lnTo>
                  <a:lnTo>
                    <a:pt x="1514360" y="834390"/>
                  </a:lnTo>
                  <a:lnTo>
                    <a:pt x="1513738" y="831342"/>
                  </a:lnTo>
                  <a:lnTo>
                    <a:pt x="1508658" y="823823"/>
                  </a:lnTo>
                  <a:lnTo>
                    <a:pt x="1501140" y="818743"/>
                  </a:lnTo>
                  <a:lnTo>
                    <a:pt x="1491996" y="816864"/>
                  </a:lnTo>
                  <a:lnTo>
                    <a:pt x="1482839" y="818743"/>
                  </a:lnTo>
                  <a:lnTo>
                    <a:pt x="1475320" y="823823"/>
                  </a:lnTo>
                  <a:lnTo>
                    <a:pt x="1470240" y="831342"/>
                  </a:lnTo>
                  <a:lnTo>
                    <a:pt x="1469618" y="834390"/>
                  </a:lnTo>
                  <a:lnTo>
                    <a:pt x="1307858" y="834390"/>
                  </a:lnTo>
                  <a:lnTo>
                    <a:pt x="1307236" y="831342"/>
                  </a:lnTo>
                  <a:lnTo>
                    <a:pt x="1302156" y="823823"/>
                  </a:lnTo>
                  <a:lnTo>
                    <a:pt x="1294638" y="818743"/>
                  </a:lnTo>
                  <a:lnTo>
                    <a:pt x="1285494" y="816864"/>
                  </a:lnTo>
                  <a:lnTo>
                    <a:pt x="1276337" y="818743"/>
                  </a:lnTo>
                  <a:lnTo>
                    <a:pt x="1268818" y="823823"/>
                  </a:lnTo>
                  <a:lnTo>
                    <a:pt x="1263738" y="831342"/>
                  </a:lnTo>
                  <a:lnTo>
                    <a:pt x="1263116" y="834390"/>
                  </a:lnTo>
                  <a:lnTo>
                    <a:pt x="826274" y="834390"/>
                  </a:lnTo>
                  <a:lnTo>
                    <a:pt x="825652" y="831342"/>
                  </a:lnTo>
                  <a:lnTo>
                    <a:pt x="820572" y="823823"/>
                  </a:lnTo>
                  <a:lnTo>
                    <a:pt x="813054" y="818743"/>
                  </a:lnTo>
                  <a:lnTo>
                    <a:pt x="803910" y="816864"/>
                  </a:lnTo>
                  <a:lnTo>
                    <a:pt x="794626" y="818743"/>
                  </a:lnTo>
                  <a:lnTo>
                    <a:pt x="786853" y="823823"/>
                  </a:lnTo>
                  <a:lnTo>
                    <a:pt x="781507" y="831342"/>
                  </a:lnTo>
                  <a:lnTo>
                    <a:pt x="780846" y="834390"/>
                  </a:lnTo>
                  <a:lnTo>
                    <a:pt x="541782" y="834390"/>
                  </a:lnTo>
                  <a:lnTo>
                    <a:pt x="541782" y="846594"/>
                  </a:lnTo>
                  <a:lnTo>
                    <a:pt x="780783" y="846594"/>
                  </a:lnTo>
                  <a:lnTo>
                    <a:pt x="781507" y="850087"/>
                  </a:lnTo>
                  <a:lnTo>
                    <a:pt x="786853" y="857834"/>
                  </a:lnTo>
                  <a:lnTo>
                    <a:pt x="794626" y="862990"/>
                  </a:lnTo>
                  <a:lnTo>
                    <a:pt x="797814" y="863638"/>
                  </a:lnTo>
                  <a:lnTo>
                    <a:pt x="797814" y="1136904"/>
                  </a:lnTo>
                  <a:lnTo>
                    <a:pt x="809993" y="1136904"/>
                  </a:lnTo>
                  <a:lnTo>
                    <a:pt x="809993" y="864870"/>
                  </a:lnTo>
                  <a:lnTo>
                    <a:pt x="809993" y="863625"/>
                  </a:lnTo>
                  <a:lnTo>
                    <a:pt x="803910" y="864870"/>
                  </a:lnTo>
                  <a:lnTo>
                    <a:pt x="809917" y="863638"/>
                  </a:lnTo>
                  <a:lnTo>
                    <a:pt x="809967" y="846594"/>
                  </a:lnTo>
                  <a:lnTo>
                    <a:pt x="809993" y="863625"/>
                  </a:lnTo>
                  <a:lnTo>
                    <a:pt x="813054" y="862990"/>
                  </a:lnTo>
                  <a:lnTo>
                    <a:pt x="820572" y="857834"/>
                  </a:lnTo>
                  <a:lnTo>
                    <a:pt x="825652" y="850087"/>
                  </a:lnTo>
                  <a:lnTo>
                    <a:pt x="826325" y="846594"/>
                  </a:lnTo>
                  <a:lnTo>
                    <a:pt x="1263053" y="846594"/>
                  </a:lnTo>
                  <a:lnTo>
                    <a:pt x="1263738" y="850087"/>
                  </a:lnTo>
                  <a:lnTo>
                    <a:pt x="1268818" y="857834"/>
                  </a:lnTo>
                  <a:lnTo>
                    <a:pt x="1276337" y="862990"/>
                  </a:lnTo>
                  <a:lnTo>
                    <a:pt x="1285494" y="864870"/>
                  </a:lnTo>
                  <a:lnTo>
                    <a:pt x="1294638" y="862990"/>
                  </a:lnTo>
                  <a:lnTo>
                    <a:pt x="1302156" y="857834"/>
                  </a:lnTo>
                  <a:lnTo>
                    <a:pt x="1307236" y="850087"/>
                  </a:lnTo>
                  <a:lnTo>
                    <a:pt x="1307909" y="846594"/>
                  </a:lnTo>
                  <a:lnTo>
                    <a:pt x="1469555" y="846594"/>
                  </a:lnTo>
                  <a:lnTo>
                    <a:pt x="1470240" y="850087"/>
                  </a:lnTo>
                  <a:lnTo>
                    <a:pt x="1475320" y="857834"/>
                  </a:lnTo>
                  <a:lnTo>
                    <a:pt x="1482839" y="862990"/>
                  </a:lnTo>
                  <a:lnTo>
                    <a:pt x="1491996" y="864870"/>
                  </a:lnTo>
                  <a:lnTo>
                    <a:pt x="1501140" y="862990"/>
                  </a:lnTo>
                  <a:lnTo>
                    <a:pt x="1508658" y="857834"/>
                  </a:lnTo>
                  <a:lnTo>
                    <a:pt x="1513738" y="850087"/>
                  </a:lnTo>
                  <a:lnTo>
                    <a:pt x="1514411" y="846594"/>
                  </a:lnTo>
                  <a:lnTo>
                    <a:pt x="1956054" y="846594"/>
                  </a:lnTo>
                  <a:lnTo>
                    <a:pt x="1956054" y="876300"/>
                  </a:lnTo>
                  <a:lnTo>
                    <a:pt x="2015477" y="846594"/>
                  </a:lnTo>
                  <a:lnTo>
                    <a:pt x="2027682" y="840486"/>
                  </a:lnTo>
                  <a:close/>
                </a:path>
                <a:path w="2321560" h="2066290">
                  <a:moveTo>
                    <a:pt x="2120633" y="404622"/>
                  </a:moveTo>
                  <a:lnTo>
                    <a:pt x="2108454" y="404622"/>
                  </a:lnTo>
                  <a:lnTo>
                    <a:pt x="2108454" y="1525524"/>
                  </a:lnTo>
                  <a:lnTo>
                    <a:pt x="2120633" y="1525524"/>
                  </a:lnTo>
                  <a:lnTo>
                    <a:pt x="2120633" y="404622"/>
                  </a:lnTo>
                  <a:close/>
                </a:path>
                <a:path w="2321560" h="2066290">
                  <a:moveTo>
                    <a:pt x="2145792" y="404622"/>
                  </a:moveTo>
                  <a:lnTo>
                    <a:pt x="2133600" y="404622"/>
                  </a:lnTo>
                  <a:lnTo>
                    <a:pt x="2133600" y="1525524"/>
                  </a:lnTo>
                  <a:lnTo>
                    <a:pt x="2145792" y="1525524"/>
                  </a:lnTo>
                  <a:lnTo>
                    <a:pt x="2145792" y="404622"/>
                  </a:lnTo>
                  <a:close/>
                </a:path>
                <a:path w="2321560" h="2066290">
                  <a:moveTo>
                    <a:pt x="2315718" y="1721358"/>
                  </a:moveTo>
                  <a:lnTo>
                    <a:pt x="2314511" y="1715262"/>
                  </a:lnTo>
                  <a:lnTo>
                    <a:pt x="2313825" y="1711769"/>
                  </a:lnTo>
                  <a:lnTo>
                    <a:pt x="2308669" y="1704022"/>
                  </a:lnTo>
                  <a:lnTo>
                    <a:pt x="2300922" y="1698866"/>
                  </a:lnTo>
                  <a:lnTo>
                    <a:pt x="2291334" y="1696974"/>
                  </a:lnTo>
                  <a:lnTo>
                    <a:pt x="2282177" y="1698866"/>
                  </a:lnTo>
                  <a:lnTo>
                    <a:pt x="2274659" y="1704022"/>
                  </a:lnTo>
                  <a:lnTo>
                    <a:pt x="2269579" y="1711769"/>
                  </a:lnTo>
                  <a:lnTo>
                    <a:pt x="2268893" y="1715262"/>
                  </a:lnTo>
                  <a:lnTo>
                    <a:pt x="2051723" y="1715262"/>
                  </a:lnTo>
                  <a:lnTo>
                    <a:pt x="2050948" y="1711452"/>
                  </a:lnTo>
                  <a:lnTo>
                    <a:pt x="2045868" y="1703933"/>
                  </a:lnTo>
                  <a:lnTo>
                    <a:pt x="2038350" y="1698853"/>
                  </a:lnTo>
                  <a:lnTo>
                    <a:pt x="2035289" y="1698218"/>
                  </a:lnTo>
                  <a:lnTo>
                    <a:pt x="2035289" y="1696974"/>
                  </a:lnTo>
                  <a:lnTo>
                    <a:pt x="2035289" y="1528394"/>
                  </a:lnTo>
                  <a:lnTo>
                    <a:pt x="2067560" y="1516316"/>
                  </a:lnTo>
                  <a:lnTo>
                    <a:pt x="2090191" y="1489786"/>
                  </a:lnTo>
                  <a:lnTo>
                    <a:pt x="2098408" y="1456715"/>
                  </a:lnTo>
                  <a:lnTo>
                    <a:pt x="2092007" y="1423276"/>
                  </a:lnTo>
                  <a:lnTo>
                    <a:pt x="2070785" y="1395641"/>
                  </a:lnTo>
                  <a:lnTo>
                    <a:pt x="2045665" y="1384795"/>
                  </a:lnTo>
                  <a:lnTo>
                    <a:pt x="2068169" y="1375981"/>
                  </a:lnTo>
                  <a:lnTo>
                    <a:pt x="2090762" y="1349082"/>
                  </a:lnTo>
                  <a:lnTo>
                    <a:pt x="2098598" y="1315961"/>
                  </a:lnTo>
                  <a:lnTo>
                    <a:pt x="2091778" y="1282573"/>
                  </a:lnTo>
                  <a:lnTo>
                    <a:pt x="2070392" y="1254937"/>
                  </a:lnTo>
                  <a:lnTo>
                    <a:pt x="2047265" y="1244676"/>
                  </a:lnTo>
                  <a:lnTo>
                    <a:pt x="2070582" y="1236002"/>
                  </a:lnTo>
                  <a:lnTo>
                    <a:pt x="2093201" y="1209649"/>
                  </a:lnTo>
                  <a:lnTo>
                    <a:pt x="2101418" y="1176731"/>
                  </a:lnTo>
                  <a:lnTo>
                    <a:pt x="2095030" y="1143342"/>
                  </a:lnTo>
                  <a:lnTo>
                    <a:pt x="2073821" y="1115593"/>
                  </a:lnTo>
                  <a:lnTo>
                    <a:pt x="2048637" y="1104468"/>
                  </a:lnTo>
                  <a:lnTo>
                    <a:pt x="2070671" y="1095895"/>
                  </a:lnTo>
                  <a:lnTo>
                    <a:pt x="2093264" y="1069213"/>
                  </a:lnTo>
                  <a:lnTo>
                    <a:pt x="2101405" y="1036154"/>
                  </a:lnTo>
                  <a:lnTo>
                    <a:pt x="2094928" y="1002715"/>
                  </a:lnTo>
                  <a:lnTo>
                    <a:pt x="2073706" y="974877"/>
                  </a:lnTo>
                  <a:lnTo>
                    <a:pt x="2037588" y="958596"/>
                  </a:lnTo>
                  <a:lnTo>
                    <a:pt x="2030730" y="957834"/>
                  </a:lnTo>
                  <a:lnTo>
                    <a:pt x="2029206" y="970026"/>
                  </a:lnTo>
                  <a:lnTo>
                    <a:pt x="2036064" y="970788"/>
                  </a:lnTo>
                  <a:lnTo>
                    <a:pt x="2070938" y="989088"/>
                  </a:lnTo>
                  <a:lnTo>
                    <a:pt x="2087651" y="1019632"/>
                  </a:lnTo>
                  <a:lnTo>
                    <a:pt x="2086457" y="1053757"/>
                  </a:lnTo>
                  <a:lnTo>
                    <a:pt x="2067636" y="1082789"/>
                  </a:lnTo>
                  <a:lnTo>
                    <a:pt x="2031492" y="1098042"/>
                  </a:lnTo>
                  <a:lnTo>
                    <a:pt x="2025396" y="1098804"/>
                  </a:lnTo>
                  <a:lnTo>
                    <a:pt x="2026158" y="1110234"/>
                  </a:lnTo>
                  <a:lnTo>
                    <a:pt x="2029294" y="1110234"/>
                  </a:lnTo>
                  <a:lnTo>
                    <a:pt x="2029206" y="1110996"/>
                  </a:lnTo>
                  <a:lnTo>
                    <a:pt x="2036064" y="1111758"/>
                  </a:lnTo>
                  <a:lnTo>
                    <a:pt x="2070925" y="1129157"/>
                  </a:lnTo>
                  <a:lnTo>
                    <a:pt x="2087537" y="1159433"/>
                  </a:lnTo>
                  <a:lnTo>
                    <a:pt x="2086267" y="1193660"/>
                  </a:lnTo>
                  <a:lnTo>
                    <a:pt x="2067471" y="1222921"/>
                  </a:lnTo>
                  <a:lnTo>
                    <a:pt x="2031492" y="1238250"/>
                  </a:lnTo>
                  <a:lnTo>
                    <a:pt x="2027682" y="1238250"/>
                  </a:lnTo>
                  <a:lnTo>
                    <a:pt x="2025396" y="1238250"/>
                  </a:lnTo>
                  <a:lnTo>
                    <a:pt x="2026158" y="1250442"/>
                  </a:lnTo>
                  <a:lnTo>
                    <a:pt x="2033016" y="1251204"/>
                  </a:lnTo>
                  <a:lnTo>
                    <a:pt x="2068029" y="1269123"/>
                  </a:lnTo>
                  <a:lnTo>
                    <a:pt x="2084806" y="1299438"/>
                  </a:lnTo>
                  <a:lnTo>
                    <a:pt x="2083701" y="1333525"/>
                  </a:lnTo>
                  <a:lnTo>
                    <a:pt x="2065058" y="1362748"/>
                  </a:lnTo>
                  <a:lnTo>
                    <a:pt x="2029206" y="1378458"/>
                  </a:lnTo>
                  <a:lnTo>
                    <a:pt x="2022348" y="1378458"/>
                  </a:lnTo>
                  <a:lnTo>
                    <a:pt x="2023110" y="1390650"/>
                  </a:lnTo>
                  <a:lnTo>
                    <a:pt x="2026158" y="1390650"/>
                  </a:lnTo>
                  <a:lnTo>
                    <a:pt x="2033016" y="1391412"/>
                  </a:lnTo>
                  <a:lnTo>
                    <a:pt x="2068436" y="1409966"/>
                  </a:lnTo>
                  <a:lnTo>
                    <a:pt x="2084971" y="1440522"/>
                  </a:lnTo>
                  <a:lnTo>
                    <a:pt x="2083409" y="1474457"/>
                  </a:lnTo>
                  <a:lnTo>
                    <a:pt x="2064562" y="1503121"/>
                  </a:lnTo>
                  <a:lnTo>
                    <a:pt x="2029206" y="1517904"/>
                  </a:lnTo>
                  <a:lnTo>
                    <a:pt x="2022348" y="1518666"/>
                  </a:lnTo>
                  <a:lnTo>
                    <a:pt x="2023110" y="1530858"/>
                  </a:lnTo>
                  <a:lnTo>
                    <a:pt x="2023110" y="1698167"/>
                  </a:lnTo>
                  <a:lnTo>
                    <a:pt x="2019604" y="1698853"/>
                  </a:lnTo>
                  <a:lnTo>
                    <a:pt x="2011870" y="1703933"/>
                  </a:lnTo>
                  <a:lnTo>
                    <a:pt x="2006701" y="1711452"/>
                  </a:lnTo>
                  <a:lnTo>
                    <a:pt x="2005914" y="1715262"/>
                  </a:lnTo>
                  <a:lnTo>
                    <a:pt x="1514868" y="1715262"/>
                  </a:lnTo>
                  <a:lnTo>
                    <a:pt x="1513738" y="1709483"/>
                  </a:lnTo>
                  <a:lnTo>
                    <a:pt x="1508658" y="1701736"/>
                  </a:lnTo>
                  <a:lnTo>
                    <a:pt x="1501140" y="1696580"/>
                  </a:lnTo>
                  <a:lnTo>
                    <a:pt x="1491996" y="1694688"/>
                  </a:lnTo>
                  <a:lnTo>
                    <a:pt x="1482839" y="1696580"/>
                  </a:lnTo>
                  <a:lnTo>
                    <a:pt x="1475320" y="1701736"/>
                  </a:lnTo>
                  <a:lnTo>
                    <a:pt x="1470240" y="1709483"/>
                  </a:lnTo>
                  <a:lnTo>
                    <a:pt x="1469110" y="1715262"/>
                  </a:lnTo>
                  <a:lnTo>
                    <a:pt x="1308481" y="1715262"/>
                  </a:lnTo>
                  <a:lnTo>
                    <a:pt x="1307236" y="1709166"/>
                  </a:lnTo>
                  <a:lnTo>
                    <a:pt x="1302156" y="1701647"/>
                  </a:lnTo>
                  <a:lnTo>
                    <a:pt x="1294638" y="1696567"/>
                  </a:lnTo>
                  <a:lnTo>
                    <a:pt x="1285494" y="1694688"/>
                  </a:lnTo>
                  <a:lnTo>
                    <a:pt x="1276337" y="1696567"/>
                  </a:lnTo>
                  <a:lnTo>
                    <a:pt x="1268818" y="1701647"/>
                  </a:lnTo>
                  <a:lnTo>
                    <a:pt x="1263738" y="1709166"/>
                  </a:lnTo>
                  <a:lnTo>
                    <a:pt x="1262494" y="1715262"/>
                  </a:lnTo>
                  <a:lnTo>
                    <a:pt x="6096" y="1715262"/>
                  </a:lnTo>
                  <a:lnTo>
                    <a:pt x="6096" y="1727454"/>
                  </a:lnTo>
                  <a:lnTo>
                    <a:pt x="1263650" y="1727454"/>
                  </a:lnTo>
                  <a:lnTo>
                    <a:pt x="1263738" y="1727911"/>
                  </a:lnTo>
                  <a:lnTo>
                    <a:pt x="1268818" y="1735645"/>
                  </a:lnTo>
                  <a:lnTo>
                    <a:pt x="1276337" y="1740814"/>
                  </a:lnTo>
                  <a:lnTo>
                    <a:pt x="1285494" y="1742694"/>
                  </a:lnTo>
                  <a:lnTo>
                    <a:pt x="1294638" y="1740814"/>
                  </a:lnTo>
                  <a:lnTo>
                    <a:pt x="1302156" y="1735645"/>
                  </a:lnTo>
                  <a:lnTo>
                    <a:pt x="1307236" y="1727911"/>
                  </a:lnTo>
                  <a:lnTo>
                    <a:pt x="1307325" y="1727454"/>
                  </a:lnTo>
                  <a:lnTo>
                    <a:pt x="1470075" y="1727454"/>
                  </a:lnTo>
                  <a:lnTo>
                    <a:pt x="1470240" y="1728228"/>
                  </a:lnTo>
                  <a:lnTo>
                    <a:pt x="1475320" y="1735747"/>
                  </a:lnTo>
                  <a:lnTo>
                    <a:pt x="1482839" y="1740827"/>
                  </a:lnTo>
                  <a:lnTo>
                    <a:pt x="1491996" y="1742694"/>
                  </a:lnTo>
                  <a:lnTo>
                    <a:pt x="1501140" y="1740827"/>
                  </a:lnTo>
                  <a:lnTo>
                    <a:pt x="1508658" y="1735747"/>
                  </a:lnTo>
                  <a:lnTo>
                    <a:pt x="1513738" y="1728228"/>
                  </a:lnTo>
                  <a:lnTo>
                    <a:pt x="1513890" y="1727454"/>
                  </a:lnTo>
                  <a:lnTo>
                    <a:pt x="2006155" y="1727454"/>
                  </a:lnTo>
                  <a:lnTo>
                    <a:pt x="2006701" y="1730197"/>
                  </a:lnTo>
                  <a:lnTo>
                    <a:pt x="2011857" y="1737931"/>
                  </a:lnTo>
                  <a:lnTo>
                    <a:pt x="2019604" y="1743100"/>
                  </a:lnTo>
                  <a:lnTo>
                    <a:pt x="2029206" y="1744980"/>
                  </a:lnTo>
                  <a:lnTo>
                    <a:pt x="2038350" y="1743100"/>
                  </a:lnTo>
                  <a:lnTo>
                    <a:pt x="2045868" y="1737931"/>
                  </a:lnTo>
                  <a:lnTo>
                    <a:pt x="2050948" y="1730197"/>
                  </a:lnTo>
                  <a:lnTo>
                    <a:pt x="2051481" y="1727454"/>
                  </a:lnTo>
                  <a:lnTo>
                    <a:pt x="2268944" y="1727454"/>
                  </a:lnTo>
                  <a:lnTo>
                    <a:pt x="2269579" y="1730514"/>
                  </a:lnTo>
                  <a:lnTo>
                    <a:pt x="2274659" y="1738033"/>
                  </a:lnTo>
                  <a:lnTo>
                    <a:pt x="2282177" y="1743113"/>
                  </a:lnTo>
                  <a:lnTo>
                    <a:pt x="2291334" y="1744980"/>
                  </a:lnTo>
                  <a:lnTo>
                    <a:pt x="2300922" y="1743113"/>
                  </a:lnTo>
                  <a:lnTo>
                    <a:pt x="2308669" y="1738033"/>
                  </a:lnTo>
                  <a:lnTo>
                    <a:pt x="2313825" y="1730514"/>
                  </a:lnTo>
                  <a:lnTo>
                    <a:pt x="2314460" y="1727454"/>
                  </a:lnTo>
                  <a:lnTo>
                    <a:pt x="2315718" y="1721358"/>
                  </a:lnTo>
                  <a:close/>
                </a:path>
                <a:path w="2321560" h="2066290">
                  <a:moveTo>
                    <a:pt x="2321052" y="207264"/>
                  </a:moveTo>
                  <a:lnTo>
                    <a:pt x="2319845" y="201168"/>
                  </a:lnTo>
                  <a:lnTo>
                    <a:pt x="2319159" y="197675"/>
                  </a:lnTo>
                  <a:lnTo>
                    <a:pt x="2314003" y="189928"/>
                  </a:lnTo>
                  <a:lnTo>
                    <a:pt x="2306256" y="184772"/>
                  </a:lnTo>
                  <a:lnTo>
                    <a:pt x="2296668" y="182880"/>
                  </a:lnTo>
                  <a:lnTo>
                    <a:pt x="2287511" y="184772"/>
                  </a:lnTo>
                  <a:lnTo>
                    <a:pt x="2279993" y="189928"/>
                  </a:lnTo>
                  <a:lnTo>
                    <a:pt x="2274913" y="197675"/>
                  </a:lnTo>
                  <a:lnTo>
                    <a:pt x="2274227" y="201168"/>
                  </a:lnTo>
                  <a:lnTo>
                    <a:pt x="2033778" y="201168"/>
                  </a:lnTo>
                  <a:lnTo>
                    <a:pt x="2033778" y="207264"/>
                  </a:lnTo>
                  <a:lnTo>
                    <a:pt x="2027682" y="207264"/>
                  </a:lnTo>
                  <a:lnTo>
                    <a:pt x="2027682" y="403098"/>
                  </a:lnTo>
                  <a:lnTo>
                    <a:pt x="2039874" y="403098"/>
                  </a:lnTo>
                  <a:lnTo>
                    <a:pt x="2039874" y="213360"/>
                  </a:lnTo>
                  <a:lnTo>
                    <a:pt x="2274278" y="213360"/>
                  </a:lnTo>
                  <a:lnTo>
                    <a:pt x="2274913" y="216420"/>
                  </a:lnTo>
                  <a:lnTo>
                    <a:pt x="2279993" y="223939"/>
                  </a:lnTo>
                  <a:lnTo>
                    <a:pt x="2287511" y="229019"/>
                  </a:lnTo>
                  <a:lnTo>
                    <a:pt x="2296668" y="230886"/>
                  </a:lnTo>
                  <a:lnTo>
                    <a:pt x="2306256" y="229019"/>
                  </a:lnTo>
                  <a:lnTo>
                    <a:pt x="2314003" y="223939"/>
                  </a:lnTo>
                  <a:lnTo>
                    <a:pt x="2319159" y="216420"/>
                  </a:lnTo>
                  <a:lnTo>
                    <a:pt x="2319794" y="213360"/>
                  </a:lnTo>
                  <a:lnTo>
                    <a:pt x="2321052" y="207264"/>
                  </a:lnTo>
                  <a:close/>
                </a:path>
              </a:pathLst>
            </a:custGeom>
            <a:solidFill>
              <a:srgbClr val="4A7E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729734" y="5850636"/>
              <a:ext cx="119380" cy="2409825"/>
            </a:xfrm>
            <a:custGeom>
              <a:avLst/>
              <a:gdLst/>
              <a:ahLst/>
              <a:cxnLst/>
              <a:rect l="l" t="t" r="r" b="b"/>
              <a:pathLst>
                <a:path w="119380" h="2409825">
                  <a:moveTo>
                    <a:pt x="101346" y="2126754"/>
                  </a:moveTo>
                  <a:lnTo>
                    <a:pt x="95389" y="2126754"/>
                  </a:lnTo>
                  <a:lnTo>
                    <a:pt x="99822" y="2123694"/>
                  </a:lnTo>
                  <a:lnTo>
                    <a:pt x="10668" y="1985772"/>
                  </a:lnTo>
                  <a:lnTo>
                    <a:pt x="0" y="1992630"/>
                  </a:lnTo>
                  <a:lnTo>
                    <a:pt x="89154" y="2129383"/>
                  </a:lnTo>
                  <a:lnTo>
                    <a:pt x="89154" y="2409444"/>
                  </a:lnTo>
                  <a:lnTo>
                    <a:pt x="101346" y="2409444"/>
                  </a:lnTo>
                  <a:lnTo>
                    <a:pt x="101346" y="2126754"/>
                  </a:lnTo>
                  <a:close/>
                </a:path>
                <a:path w="119380" h="2409825">
                  <a:moveTo>
                    <a:pt x="118872" y="1073658"/>
                  </a:moveTo>
                  <a:lnTo>
                    <a:pt x="116992" y="1064514"/>
                  </a:lnTo>
                  <a:lnTo>
                    <a:pt x="111912" y="1056995"/>
                  </a:lnTo>
                  <a:lnTo>
                    <a:pt x="104394" y="1051915"/>
                  </a:lnTo>
                  <a:lnTo>
                    <a:pt x="101346" y="1051293"/>
                  </a:lnTo>
                  <a:lnTo>
                    <a:pt x="101346" y="0"/>
                  </a:lnTo>
                  <a:lnTo>
                    <a:pt x="89154" y="0"/>
                  </a:lnTo>
                  <a:lnTo>
                    <a:pt x="89154" y="1051229"/>
                  </a:lnTo>
                  <a:lnTo>
                    <a:pt x="85648" y="1051915"/>
                  </a:lnTo>
                  <a:lnTo>
                    <a:pt x="77914" y="1056995"/>
                  </a:lnTo>
                  <a:lnTo>
                    <a:pt x="72745" y="1064514"/>
                  </a:lnTo>
                  <a:lnTo>
                    <a:pt x="70866" y="1073658"/>
                  </a:lnTo>
                  <a:lnTo>
                    <a:pt x="72745" y="1082941"/>
                  </a:lnTo>
                  <a:lnTo>
                    <a:pt x="77914" y="1090714"/>
                  </a:lnTo>
                  <a:lnTo>
                    <a:pt x="85648" y="1096060"/>
                  </a:lnTo>
                  <a:lnTo>
                    <a:pt x="89154" y="1096784"/>
                  </a:lnTo>
                  <a:lnTo>
                    <a:pt x="89154" y="1708848"/>
                  </a:lnTo>
                  <a:lnTo>
                    <a:pt x="85648" y="1709534"/>
                  </a:lnTo>
                  <a:lnTo>
                    <a:pt x="77914" y="1714690"/>
                  </a:lnTo>
                  <a:lnTo>
                    <a:pt x="72745" y="1722437"/>
                  </a:lnTo>
                  <a:lnTo>
                    <a:pt x="70866" y="1732026"/>
                  </a:lnTo>
                  <a:lnTo>
                    <a:pt x="72745" y="1741182"/>
                  </a:lnTo>
                  <a:lnTo>
                    <a:pt x="77914" y="1748701"/>
                  </a:lnTo>
                  <a:lnTo>
                    <a:pt x="85648" y="1753781"/>
                  </a:lnTo>
                  <a:lnTo>
                    <a:pt x="89154" y="1754466"/>
                  </a:lnTo>
                  <a:lnTo>
                    <a:pt x="89154" y="1949958"/>
                  </a:lnTo>
                  <a:lnTo>
                    <a:pt x="101346" y="1949958"/>
                  </a:lnTo>
                  <a:lnTo>
                    <a:pt x="101346" y="1754403"/>
                  </a:lnTo>
                  <a:lnTo>
                    <a:pt x="104394" y="1753781"/>
                  </a:lnTo>
                  <a:lnTo>
                    <a:pt x="111912" y="1748701"/>
                  </a:lnTo>
                  <a:lnTo>
                    <a:pt x="116992" y="1741182"/>
                  </a:lnTo>
                  <a:lnTo>
                    <a:pt x="118872" y="1732026"/>
                  </a:lnTo>
                  <a:lnTo>
                    <a:pt x="116992" y="1722437"/>
                  </a:lnTo>
                  <a:lnTo>
                    <a:pt x="111912" y="1714690"/>
                  </a:lnTo>
                  <a:lnTo>
                    <a:pt x="104394" y="1709534"/>
                  </a:lnTo>
                  <a:lnTo>
                    <a:pt x="101346" y="1708899"/>
                  </a:lnTo>
                  <a:lnTo>
                    <a:pt x="101346" y="1707642"/>
                  </a:lnTo>
                  <a:lnTo>
                    <a:pt x="101346" y="1098042"/>
                  </a:lnTo>
                  <a:lnTo>
                    <a:pt x="101346" y="1096721"/>
                  </a:lnTo>
                  <a:lnTo>
                    <a:pt x="104394" y="1096060"/>
                  </a:lnTo>
                  <a:lnTo>
                    <a:pt x="111912" y="1090714"/>
                  </a:lnTo>
                  <a:lnTo>
                    <a:pt x="116992" y="1082941"/>
                  </a:lnTo>
                  <a:lnTo>
                    <a:pt x="118872" y="107365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004816" y="5850635"/>
              <a:ext cx="118110" cy="2409190"/>
            </a:xfrm>
            <a:custGeom>
              <a:avLst/>
              <a:gdLst/>
              <a:ahLst/>
              <a:cxnLst/>
              <a:rect l="l" t="t" r="r" b="b"/>
              <a:pathLst>
                <a:path w="118110" h="2409190">
                  <a:moveTo>
                    <a:pt x="100571" y="2125980"/>
                  </a:moveTo>
                  <a:lnTo>
                    <a:pt x="94653" y="2125980"/>
                  </a:lnTo>
                  <a:lnTo>
                    <a:pt x="99060" y="2122932"/>
                  </a:lnTo>
                  <a:lnTo>
                    <a:pt x="9906" y="1985010"/>
                  </a:lnTo>
                  <a:lnTo>
                    <a:pt x="0" y="1991868"/>
                  </a:lnTo>
                  <a:lnTo>
                    <a:pt x="88392" y="2128621"/>
                  </a:lnTo>
                  <a:lnTo>
                    <a:pt x="88392" y="2408682"/>
                  </a:lnTo>
                  <a:lnTo>
                    <a:pt x="100571" y="2408682"/>
                  </a:lnTo>
                  <a:lnTo>
                    <a:pt x="100571" y="2125980"/>
                  </a:lnTo>
                  <a:close/>
                </a:path>
                <a:path w="118110" h="2409190">
                  <a:moveTo>
                    <a:pt x="118110" y="1073658"/>
                  </a:moveTo>
                  <a:lnTo>
                    <a:pt x="116230" y="1064514"/>
                  </a:lnTo>
                  <a:lnTo>
                    <a:pt x="111150" y="1056995"/>
                  </a:lnTo>
                  <a:lnTo>
                    <a:pt x="103632" y="1051915"/>
                  </a:lnTo>
                  <a:lnTo>
                    <a:pt x="100571" y="1051293"/>
                  </a:lnTo>
                  <a:lnTo>
                    <a:pt x="100571" y="0"/>
                  </a:lnTo>
                  <a:lnTo>
                    <a:pt x="88392" y="0"/>
                  </a:lnTo>
                  <a:lnTo>
                    <a:pt x="88392" y="1051293"/>
                  </a:lnTo>
                  <a:lnTo>
                    <a:pt x="85331" y="1051915"/>
                  </a:lnTo>
                  <a:lnTo>
                    <a:pt x="77812" y="1056995"/>
                  </a:lnTo>
                  <a:lnTo>
                    <a:pt x="72732" y="1064514"/>
                  </a:lnTo>
                  <a:lnTo>
                    <a:pt x="70866" y="1073658"/>
                  </a:lnTo>
                  <a:lnTo>
                    <a:pt x="72732" y="1082941"/>
                  </a:lnTo>
                  <a:lnTo>
                    <a:pt x="77812" y="1090714"/>
                  </a:lnTo>
                  <a:lnTo>
                    <a:pt x="85331" y="1096060"/>
                  </a:lnTo>
                  <a:lnTo>
                    <a:pt x="88392" y="1096721"/>
                  </a:lnTo>
                  <a:lnTo>
                    <a:pt x="88392" y="1708899"/>
                  </a:lnTo>
                  <a:lnTo>
                    <a:pt x="85331" y="1709534"/>
                  </a:lnTo>
                  <a:lnTo>
                    <a:pt x="77812" y="1714690"/>
                  </a:lnTo>
                  <a:lnTo>
                    <a:pt x="72732" y="1722437"/>
                  </a:lnTo>
                  <a:lnTo>
                    <a:pt x="70866" y="1732026"/>
                  </a:lnTo>
                  <a:lnTo>
                    <a:pt x="72732" y="1741182"/>
                  </a:lnTo>
                  <a:lnTo>
                    <a:pt x="77812" y="1748701"/>
                  </a:lnTo>
                  <a:lnTo>
                    <a:pt x="85331" y="1753781"/>
                  </a:lnTo>
                  <a:lnTo>
                    <a:pt x="88392" y="1754416"/>
                  </a:lnTo>
                  <a:lnTo>
                    <a:pt x="88392" y="1949958"/>
                  </a:lnTo>
                  <a:lnTo>
                    <a:pt x="100571" y="1949958"/>
                  </a:lnTo>
                  <a:lnTo>
                    <a:pt x="100571" y="1754416"/>
                  </a:lnTo>
                  <a:lnTo>
                    <a:pt x="103632" y="1753781"/>
                  </a:lnTo>
                  <a:lnTo>
                    <a:pt x="111150" y="1748701"/>
                  </a:lnTo>
                  <a:lnTo>
                    <a:pt x="116230" y="1741182"/>
                  </a:lnTo>
                  <a:lnTo>
                    <a:pt x="118110" y="1732026"/>
                  </a:lnTo>
                  <a:lnTo>
                    <a:pt x="116230" y="1722437"/>
                  </a:lnTo>
                  <a:lnTo>
                    <a:pt x="111150" y="1714690"/>
                  </a:lnTo>
                  <a:lnTo>
                    <a:pt x="103632" y="1709534"/>
                  </a:lnTo>
                  <a:lnTo>
                    <a:pt x="100571" y="1708899"/>
                  </a:lnTo>
                  <a:lnTo>
                    <a:pt x="100571" y="1707642"/>
                  </a:lnTo>
                  <a:lnTo>
                    <a:pt x="100571" y="1098042"/>
                  </a:lnTo>
                  <a:lnTo>
                    <a:pt x="100571" y="1096721"/>
                  </a:lnTo>
                  <a:lnTo>
                    <a:pt x="103632" y="1096060"/>
                  </a:lnTo>
                  <a:lnTo>
                    <a:pt x="111150" y="1090714"/>
                  </a:lnTo>
                  <a:lnTo>
                    <a:pt x="116230" y="1082941"/>
                  </a:lnTo>
                  <a:lnTo>
                    <a:pt x="118110" y="107365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19" name="object 19"/>
            <p:cNvGrpSpPr/>
            <p:nvPr/>
          </p:nvGrpSpPr>
          <p:grpSpPr>
            <a:xfrm>
              <a:off x="4924045" y="5711952"/>
              <a:ext cx="1255395" cy="2547620"/>
              <a:chOff x="2104644" y="5711952"/>
              <a:chExt cx="1255395" cy="2547620"/>
            </a:xfrm>
          </p:grpSpPr>
          <p:sp>
            <p:nvSpPr>
              <p:cNvPr id="20" name="object 20"/>
              <p:cNvSpPr/>
              <p:nvPr/>
            </p:nvSpPr>
            <p:spPr>
              <a:xfrm>
                <a:off x="2487930" y="5850635"/>
                <a:ext cx="118110" cy="2409190"/>
              </a:xfrm>
              <a:custGeom>
                <a:avLst/>
                <a:gdLst/>
                <a:ahLst/>
                <a:cxnLst/>
                <a:rect l="l" t="t" r="r" b="b"/>
                <a:pathLst>
                  <a:path w="118110" h="2409190">
                    <a:moveTo>
                      <a:pt x="100571" y="2125980"/>
                    </a:moveTo>
                    <a:lnTo>
                      <a:pt x="94653" y="2125980"/>
                    </a:lnTo>
                    <a:lnTo>
                      <a:pt x="99060" y="2122932"/>
                    </a:lnTo>
                    <a:lnTo>
                      <a:pt x="9906" y="1985010"/>
                    </a:lnTo>
                    <a:lnTo>
                      <a:pt x="0" y="1991868"/>
                    </a:lnTo>
                    <a:lnTo>
                      <a:pt x="88392" y="2128621"/>
                    </a:lnTo>
                    <a:lnTo>
                      <a:pt x="88392" y="2408682"/>
                    </a:lnTo>
                    <a:lnTo>
                      <a:pt x="100571" y="2408682"/>
                    </a:lnTo>
                    <a:lnTo>
                      <a:pt x="100571" y="2125980"/>
                    </a:lnTo>
                    <a:close/>
                  </a:path>
                  <a:path w="118110" h="2409190">
                    <a:moveTo>
                      <a:pt x="118110" y="1073658"/>
                    </a:moveTo>
                    <a:lnTo>
                      <a:pt x="116230" y="1064514"/>
                    </a:lnTo>
                    <a:lnTo>
                      <a:pt x="111150" y="1056995"/>
                    </a:lnTo>
                    <a:lnTo>
                      <a:pt x="103632" y="1051915"/>
                    </a:lnTo>
                    <a:lnTo>
                      <a:pt x="100571" y="1051293"/>
                    </a:lnTo>
                    <a:lnTo>
                      <a:pt x="100571" y="0"/>
                    </a:lnTo>
                    <a:lnTo>
                      <a:pt x="88392" y="0"/>
                    </a:lnTo>
                    <a:lnTo>
                      <a:pt x="88392" y="1051293"/>
                    </a:lnTo>
                    <a:lnTo>
                      <a:pt x="85331" y="1051915"/>
                    </a:lnTo>
                    <a:lnTo>
                      <a:pt x="77812" y="1056995"/>
                    </a:lnTo>
                    <a:lnTo>
                      <a:pt x="72732" y="1064514"/>
                    </a:lnTo>
                    <a:lnTo>
                      <a:pt x="70866" y="1073658"/>
                    </a:lnTo>
                    <a:lnTo>
                      <a:pt x="72732" y="1082941"/>
                    </a:lnTo>
                    <a:lnTo>
                      <a:pt x="77812" y="1090714"/>
                    </a:lnTo>
                    <a:lnTo>
                      <a:pt x="85331" y="1096060"/>
                    </a:lnTo>
                    <a:lnTo>
                      <a:pt x="88392" y="1096721"/>
                    </a:lnTo>
                    <a:lnTo>
                      <a:pt x="88392" y="1708899"/>
                    </a:lnTo>
                    <a:lnTo>
                      <a:pt x="85331" y="1709534"/>
                    </a:lnTo>
                    <a:lnTo>
                      <a:pt x="77812" y="1714690"/>
                    </a:lnTo>
                    <a:lnTo>
                      <a:pt x="72732" y="1722437"/>
                    </a:lnTo>
                    <a:lnTo>
                      <a:pt x="70866" y="1732026"/>
                    </a:lnTo>
                    <a:lnTo>
                      <a:pt x="72732" y="1741182"/>
                    </a:lnTo>
                    <a:lnTo>
                      <a:pt x="77812" y="1748701"/>
                    </a:lnTo>
                    <a:lnTo>
                      <a:pt x="85331" y="1753781"/>
                    </a:lnTo>
                    <a:lnTo>
                      <a:pt x="88392" y="1754416"/>
                    </a:lnTo>
                    <a:lnTo>
                      <a:pt x="88392" y="1949958"/>
                    </a:lnTo>
                    <a:lnTo>
                      <a:pt x="100571" y="1949958"/>
                    </a:lnTo>
                    <a:lnTo>
                      <a:pt x="100571" y="1754416"/>
                    </a:lnTo>
                    <a:lnTo>
                      <a:pt x="103632" y="1753781"/>
                    </a:lnTo>
                    <a:lnTo>
                      <a:pt x="111150" y="1748701"/>
                    </a:lnTo>
                    <a:lnTo>
                      <a:pt x="116230" y="1741182"/>
                    </a:lnTo>
                    <a:lnTo>
                      <a:pt x="118110" y="1732026"/>
                    </a:lnTo>
                    <a:lnTo>
                      <a:pt x="116230" y="1722437"/>
                    </a:lnTo>
                    <a:lnTo>
                      <a:pt x="111150" y="1714690"/>
                    </a:lnTo>
                    <a:lnTo>
                      <a:pt x="103632" y="1709534"/>
                    </a:lnTo>
                    <a:lnTo>
                      <a:pt x="100571" y="1708899"/>
                    </a:lnTo>
                    <a:lnTo>
                      <a:pt x="100571" y="1707642"/>
                    </a:lnTo>
                    <a:lnTo>
                      <a:pt x="100571" y="1098042"/>
                    </a:lnTo>
                    <a:lnTo>
                      <a:pt x="100571" y="1096721"/>
                    </a:lnTo>
                    <a:lnTo>
                      <a:pt x="103632" y="1096060"/>
                    </a:lnTo>
                    <a:lnTo>
                      <a:pt x="111150" y="1090714"/>
                    </a:lnTo>
                    <a:lnTo>
                      <a:pt x="116230" y="1082941"/>
                    </a:lnTo>
                    <a:lnTo>
                      <a:pt x="118110" y="1073658"/>
                    </a:lnTo>
                    <a:close/>
                  </a:path>
                </a:pathLst>
              </a:custGeom>
              <a:solidFill>
                <a:srgbClr val="FF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" name="object 21"/>
              <p:cNvSpPr/>
              <p:nvPr/>
            </p:nvSpPr>
            <p:spPr>
              <a:xfrm>
                <a:off x="2104644" y="6252209"/>
                <a:ext cx="1033780" cy="1310005"/>
              </a:xfrm>
              <a:custGeom>
                <a:avLst/>
                <a:gdLst/>
                <a:ahLst/>
                <a:cxnLst/>
                <a:rect l="l" t="t" r="r" b="b"/>
                <a:pathLst>
                  <a:path w="1033780" h="1310004">
                    <a:moveTo>
                      <a:pt x="1011936" y="1274064"/>
                    </a:moveTo>
                    <a:lnTo>
                      <a:pt x="999731" y="1267968"/>
                    </a:lnTo>
                    <a:lnTo>
                      <a:pt x="940308" y="1238250"/>
                    </a:lnTo>
                    <a:lnTo>
                      <a:pt x="940308" y="1267968"/>
                    </a:lnTo>
                    <a:lnTo>
                      <a:pt x="318630" y="1267968"/>
                    </a:lnTo>
                    <a:lnTo>
                      <a:pt x="318160" y="1265682"/>
                    </a:lnTo>
                    <a:lnTo>
                      <a:pt x="313080" y="1258163"/>
                    </a:lnTo>
                    <a:lnTo>
                      <a:pt x="305562" y="1253083"/>
                    </a:lnTo>
                    <a:lnTo>
                      <a:pt x="302501" y="1252448"/>
                    </a:lnTo>
                    <a:lnTo>
                      <a:pt x="302501" y="1251204"/>
                    </a:lnTo>
                    <a:lnTo>
                      <a:pt x="302501" y="1117092"/>
                    </a:lnTo>
                    <a:lnTo>
                      <a:pt x="297942" y="1117092"/>
                    </a:lnTo>
                    <a:lnTo>
                      <a:pt x="297942" y="1111008"/>
                    </a:lnTo>
                    <a:lnTo>
                      <a:pt x="185928" y="1111008"/>
                    </a:lnTo>
                    <a:lnTo>
                      <a:pt x="185928" y="1123188"/>
                    </a:lnTo>
                    <a:lnTo>
                      <a:pt x="290322" y="1123188"/>
                    </a:lnTo>
                    <a:lnTo>
                      <a:pt x="290322" y="1252448"/>
                    </a:lnTo>
                    <a:lnTo>
                      <a:pt x="287261" y="1253083"/>
                    </a:lnTo>
                    <a:lnTo>
                      <a:pt x="279742" y="1258163"/>
                    </a:lnTo>
                    <a:lnTo>
                      <a:pt x="274662" y="1265682"/>
                    </a:lnTo>
                    <a:lnTo>
                      <a:pt x="274193" y="1267968"/>
                    </a:lnTo>
                    <a:lnTo>
                      <a:pt x="46736" y="1267968"/>
                    </a:lnTo>
                    <a:lnTo>
                      <a:pt x="46113" y="1264920"/>
                    </a:lnTo>
                    <a:lnTo>
                      <a:pt x="40957" y="1257401"/>
                    </a:lnTo>
                    <a:lnTo>
                      <a:pt x="33210" y="1252321"/>
                    </a:lnTo>
                    <a:lnTo>
                      <a:pt x="29718" y="1251635"/>
                    </a:lnTo>
                    <a:lnTo>
                      <a:pt x="29718" y="1250442"/>
                    </a:lnTo>
                    <a:lnTo>
                      <a:pt x="29718" y="1129284"/>
                    </a:lnTo>
                    <a:lnTo>
                      <a:pt x="17526" y="1129284"/>
                    </a:lnTo>
                    <a:lnTo>
                      <a:pt x="17526" y="1251686"/>
                    </a:lnTo>
                    <a:lnTo>
                      <a:pt x="14465" y="1252321"/>
                    </a:lnTo>
                    <a:lnTo>
                      <a:pt x="6946" y="1257401"/>
                    </a:lnTo>
                    <a:lnTo>
                      <a:pt x="1866" y="1264920"/>
                    </a:lnTo>
                    <a:lnTo>
                      <a:pt x="0" y="1274064"/>
                    </a:lnTo>
                    <a:lnTo>
                      <a:pt x="1866" y="1283665"/>
                    </a:lnTo>
                    <a:lnTo>
                      <a:pt x="6946" y="1291399"/>
                    </a:lnTo>
                    <a:lnTo>
                      <a:pt x="14465" y="1296568"/>
                    </a:lnTo>
                    <a:lnTo>
                      <a:pt x="23622" y="1298448"/>
                    </a:lnTo>
                    <a:lnTo>
                      <a:pt x="33210" y="1296568"/>
                    </a:lnTo>
                    <a:lnTo>
                      <a:pt x="40944" y="1291399"/>
                    </a:lnTo>
                    <a:lnTo>
                      <a:pt x="46113" y="1283665"/>
                    </a:lnTo>
                    <a:lnTo>
                      <a:pt x="46799" y="1280160"/>
                    </a:lnTo>
                    <a:lnTo>
                      <a:pt x="273875" y="1280160"/>
                    </a:lnTo>
                    <a:lnTo>
                      <a:pt x="274662" y="1283982"/>
                    </a:lnTo>
                    <a:lnTo>
                      <a:pt x="279742" y="1291501"/>
                    </a:lnTo>
                    <a:lnTo>
                      <a:pt x="287261" y="1296581"/>
                    </a:lnTo>
                    <a:lnTo>
                      <a:pt x="296418" y="1298448"/>
                    </a:lnTo>
                    <a:lnTo>
                      <a:pt x="305562" y="1296581"/>
                    </a:lnTo>
                    <a:lnTo>
                      <a:pt x="313080" y="1291501"/>
                    </a:lnTo>
                    <a:lnTo>
                      <a:pt x="318160" y="1283982"/>
                    </a:lnTo>
                    <a:lnTo>
                      <a:pt x="318935" y="1280160"/>
                    </a:lnTo>
                    <a:lnTo>
                      <a:pt x="940308" y="1280160"/>
                    </a:lnTo>
                    <a:lnTo>
                      <a:pt x="940308" y="1309878"/>
                    </a:lnTo>
                    <a:lnTo>
                      <a:pt x="999744" y="1280160"/>
                    </a:lnTo>
                    <a:lnTo>
                      <a:pt x="1011936" y="1274064"/>
                    </a:lnTo>
                    <a:close/>
                  </a:path>
                  <a:path w="1033780" h="1310004">
                    <a:moveTo>
                      <a:pt x="1033272" y="35814"/>
                    </a:moveTo>
                    <a:lnTo>
                      <a:pt x="1021067" y="29718"/>
                    </a:lnTo>
                    <a:lnTo>
                      <a:pt x="961644" y="0"/>
                    </a:lnTo>
                    <a:lnTo>
                      <a:pt x="961644" y="29718"/>
                    </a:lnTo>
                    <a:lnTo>
                      <a:pt x="296418" y="29718"/>
                    </a:lnTo>
                    <a:lnTo>
                      <a:pt x="296418" y="35814"/>
                    </a:lnTo>
                    <a:lnTo>
                      <a:pt x="290322" y="35814"/>
                    </a:lnTo>
                    <a:lnTo>
                      <a:pt x="290322" y="809980"/>
                    </a:lnTo>
                    <a:lnTo>
                      <a:pt x="288340" y="810361"/>
                    </a:lnTo>
                    <a:lnTo>
                      <a:pt x="280593" y="815441"/>
                    </a:lnTo>
                    <a:lnTo>
                      <a:pt x="275437" y="822960"/>
                    </a:lnTo>
                    <a:lnTo>
                      <a:pt x="274802" y="826008"/>
                    </a:lnTo>
                    <a:lnTo>
                      <a:pt x="185928" y="826008"/>
                    </a:lnTo>
                    <a:lnTo>
                      <a:pt x="185928" y="838200"/>
                    </a:lnTo>
                    <a:lnTo>
                      <a:pt x="274802" y="838200"/>
                    </a:lnTo>
                    <a:lnTo>
                      <a:pt x="275437" y="841260"/>
                    </a:lnTo>
                    <a:lnTo>
                      <a:pt x="280606" y="848779"/>
                    </a:lnTo>
                    <a:lnTo>
                      <a:pt x="288340" y="853859"/>
                    </a:lnTo>
                    <a:lnTo>
                      <a:pt x="297942" y="855726"/>
                    </a:lnTo>
                    <a:lnTo>
                      <a:pt x="307086" y="853859"/>
                    </a:lnTo>
                    <a:lnTo>
                      <a:pt x="314604" y="848779"/>
                    </a:lnTo>
                    <a:lnTo>
                      <a:pt x="319684" y="841260"/>
                    </a:lnTo>
                    <a:lnTo>
                      <a:pt x="320319" y="838200"/>
                    </a:lnTo>
                    <a:lnTo>
                      <a:pt x="321564" y="832104"/>
                    </a:lnTo>
                    <a:lnTo>
                      <a:pt x="320319" y="826008"/>
                    </a:lnTo>
                    <a:lnTo>
                      <a:pt x="319684" y="822960"/>
                    </a:lnTo>
                    <a:lnTo>
                      <a:pt x="314604" y="815441"/>
                    </a:lnTo>
                    <a:lnTo>
                      <a:pt x="307086" y="810361"/>
                    </a:lnTo>
                    <a:lnTo>
                      <a:pt x="302501" y="809421"/>
                    </a:lnTo>
                    <a:lnTo>
                      <a:pt x="302501" y="41910"/>
                    </a:lnTo>
                    <a:lnTo>
                      <a:pt x="961644" y="41910"/>
                    </a:lnTo>
                    <a:lnTo>
                      <a:pt x="961644" y="71628"/>
                    </a:lnTo>
                    <a:lnTo>
                      <a:pt x="1021080" y="41910"/>
                    </a:lnTo>
                    <a:lnTo>
                      <a:pt x="1033272" y="35814"/>
                    </a:lnTo>
                    <a:close/>
                  </a:path>
                </a:pathLst>
              </a:custGeom>
              <a:solidFill>
                <a:srgbClr val="4A7EB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22" name="object 22"/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2501050" y="7064502"/>
                <a:ext cx="197191" cy="486156"/>
              </a:xfrm>
              <a:prstGeom prst="rect">
                <a:avLst/>
              </a:prstGeom>
            </p:spPr>
          </p:pic>
          <p:sp>
            <p:nvSpPr>
              <p:cNvPr id="23" name="object 23"/>
              <p:cNvSpPr/>
              <p:nvPr/>
            </p:nvSpPr>
            <p:spPr>
              <a:xfrm>
                <a:off x="2673096" y="5809500"/>
                <a:ext cx="687070" cy="1318260"/>
              </a:xfrm>
              <a:custGeom>
                <a:avLst/>
                <a:gdLst/>
                <a:ahLst/>
                <a:cxnLst/>
                <a:rect l="l" t="t" r="r" b="b"/>
                <a:pathLst>
                  <a:path w="687070" h="1318259">
                    <a:moveTo>
                      <a:pt x="443484" y="1282433"/>
                    </a:moveTo>
                    <a:lnTo>
                      <a:pt x="431292" y="1276337"/>
                    </a:lnTo>
                    <a:lnTo>
                      <a:pt x="371856" y="1246619"/>
                    </a:lnTo>
                    <a:lnTo>
                      <a:pt x="371856" y="1276337"/>
                    </a:lnTo>
                    <a:lnTo>
                      <a:pt x="0" y="1276337"/>
                    </a:lnTo>
                    <a:lnTo>
                      <a:pt x="0" y="1288542"/>
                    </a:lnTo>
                    <a:lnTo>
                      <a:pt x="371856" y="1288542"/>
                    </a:lnTo>
                    <a:lnTo>
                      <a:pt x="371856" y="1318247"/>
                    </a:lnTo>
                    <a:lnTo>
                      <a:pt x="431279" y="1288542"/>
                    </a:lnTo>
                    <a:lnTo>
                      <a:pt x="443484" y="1282433"/>
                    </a:lnTo>
                    <a:close/>
                  </a:path>
                  <a:path w="687070" h="1318259">
                    <a:moveTo>
                      <a:pt x="686549" y="0"/>
                    </a:moveTo>
                    <a:lnTo>
                      <a:pt x="123444" y="0"/>
                    </a:lnTo>
                    <a:lnTo>
                      <a:pt x="123444" y="6083"/>
                    </a:lnTo>
                    <a:lnTo>
                      <a:pt x="114300" y="6083"/>
                    </a:lnTo>
                    <a:lnTo>
                      <a:pt x="114300" y="163817"/>
                    </a:lnTo>
                    <a:lnTo>
                      <a:pt x="126479" y="163817"/>
                    </a:lnTo>
                    <a:lnTo>
                      <a:pt x="126479" y="12179"/>
                    </a:lnTo>
                    <a:lnTo>
                      <a:pt x="686549" y="12179"/>
                    </a:lnTo>
                    <a:lnTo>
                      <a:pt x="686549" y="0"/>
                    </a:lnTo>
                    <a:close/>
                  </a:path>
                </a:pathLst>
              </a:custGeom>
              <a:solidFill>
                <a:srgbClr val="4A7EB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4" name="object 24"/>
              <p:cNvSpPr/>
              <p:nvPr/>
            </p:nvSpPr>
            <p:spPr>
              <a:xfrm>
                <a:off x="3167633" y="6042660"/>
                <a:ext cx="176530" cy="1490980"/>
              </a:xfrm>
              <a:custGeom>
                <a:avLst/>
                <a:gdLst/>
                <a:ahLst/>
                <a:cxnLst/>
                <a:rect l="l" t="t" r="r" b="b"/>
                <a:pathLst>
                  <a:path w="176529" h="1490979">
                    <a:moveTo>
                      <a:pt x="86106" y="1478280"/>
                    </a:moveTo>
                    <a:lnTo>
                      <a:pt x="0" y="1478280"/>
                    </a:lnTo>
                    <a:lnTo>
                      <a:pt x="0" y="1490472"/>
                    </a:lnTo>
                    <a:lnTo>
                      <a:pt x="8382" y="1490472"/>
                    </a:lnTo>
                    <a:lnTo>
                      <a:pt x="25720" y="1490191"/>
                    </a:lnTo>
                    <a:lnTo>
                      <a:pt x="64040" y="1485830"/>
                    </a:lnTo>
                    <a:lnTo>
                      <a:pt x="83820" y="1479804"/>
                    </a:lnTo>
                    <a:lnTo>
                      <a:pt x="86106" y="1478280"/>
                    </a:lnTo>
                    <a:close/>
                  </a:path>
                  <a:path w="176529" h="1490979">
                    <a:moveTo>
                      <a:pt x="78486" y="1469136"/>
                    </a:moveTo>
                    <a:lnTo>
                      <a:pt x="24603" y="1478016"/>
                    </a:lnTo>
                    <a:lnTo>
                      <a:pt x="8382" y="1478280"/>
                    </a:lnTo>
                    <a:lnTo>
                      <a:pt x="86868" y="1478280"/>
                    </a:lnTo>
                    <a:lnTo>
                      <a:pt x="86868" y="1477518"/>
                    </a:lnTo>
                    <a:lnTo>
                      <a:pt x="87630" y="1477518"/>
                    </a:lnTo>
                    <a:lnTo>
                      <a:pt x="89154" y="1475994"/>
                    </a:lnTo>
                    <a:lnTo>
                      <a:pt x="89154" y="1475232"/>
                    </a:lnTo>
                    <a:lnTo>
                      <a:pt x="89916" y="1474470"/>
                    </a:lnTo>
                    <a:lnTo>
                      <a:pt x="89916" y="1473708"/>
                    </a:lnTo>
                    <a:lnTo>
                      <a:pt x="90678" y="1472184"/>
                    </a:lnTo>
                    <a:lnTo>
                      <a:pt x="90678" y="1470660"/>
                    </a:lnTo>
                    <a:lnTo>
                      <a:pt x="78486" y="1470660"/>
                    </a:lnTo>
                    <a:lnTo>
                      <a:pt x="78486" y="1469898"/>
                    </a:lnTo>
                    <a:lnTo>
                      <a:pt x="77724" y="1469898"/>
                    </a:lnTo>
                    <a:lnTo>
                      <a:pt x="78486" y="1469136"/>
                    </a:lnTo>
                    <a:close/>
                  </a:path>
                  <a:path w="176529" h="1490979">
                    <a:moveTo>
                      <a:pt x="78993" y="1469136"/>
                    </a:moveTo>
                    <a:lnTo>
                      <a:pt x="78486" y="1469898"/>
                    </a:lnTo>
                    <a:lnTo>
                      <a:pt x="78486" y="1470660"/>
                    </a:lnTo>
                    <a:lnTo>
                      <a:pt x="78993" y="1469136"/>
                    </a:lnTo>
                    <a:close/>
                  </a:path>
                  <a:path w="176529" h="1490979">
                    <a:moveTo>
                      <a:pt x="90678" y="1468374"/>
                    </a:moveTo>
                    <a:lnTo>
                      <a:pt x="80010" y="1468374"/>
                    </a:lnTo>
                    <a:lnTo>
                      <a:pt x="79095" y="1468983"/>
                    </a:lnTo>
                    <a:lnTo>
                      <a:pt x="78993" y="1469136"/>
                    </a:lnTo>
                    <a:lnTo>
                      <a:pt x="78486" y="1470660"/>
                    </a:lnTo>
                    <a:lnTo>
                      <a:pt x="90678" y="1470660"/>
                    </a:lnTo>
                    <a:lnTo>
                      <a:pt x="90678" y="1468374"/>
                    </a:lnTo>
                    <a:close/>
                  </a:path>
                  <a:path w="176529" h="1490979">
                    <a:moveTo>
                      <a:pt x="78486" y="1469390"/>
                    </a:moveTo>
                    <a:lnTo>
                      <a:pt x="77724" y="1469898"/>
                    </a:lnTo>
                    <a:lnTo>
                      <a:pt x="78486" y="1469898"/>
                    </a:lnTo>
                    <a:lnTo>
                      <a:pt x="78486" y="1469390"/>
                    </a:lnTo>
                    <a:close/>
                  </a:path>
                  <a:path w="176529" h="1490979">
                    <a:moveTo>
                      <a:pt x="78866" y="1469136"/>
                    </a:moveTo>
                    <a:lnTo>
                      <a:pt x="78486" y="1469390"/>
                    </a:lnTo>
                    <a:lnTo>
                      <a:pt x="78486" y="1469898"/>
                    </a:lnTo>
                    <a:lnTo>
                      <a:pt x="78866" y="1469136"/>
                    </a:lnTo>
                    <a:close/>
                  </a:path>
                  <a:path w="176529" h="1490979">
                    <a:moveTo>
                      <a:pt x="79030" y="1469027"/>
                    </a:moveTo>
                    <a:lnTo>
                      <a:pt x="78866" y="1469136"/>
                    </a:lnTo>
                    <a:lnTo>
                      <a:pt x="78486" y="1469898"/>
                    </a:lnTo>
                    <a:lnTo>
                      <a:pt x="78993" y="1469136"/>
                    </a:lnTo>
                    <a:close/>
                  </a:path>
                  <a:path w="176529" h="1490979">
                    <a:moveTo>
                      <a:pt x="78993" y="1468882"/>
                    </a:moveTo>
                    <a:lnTo>
                      <a:pt x="78486" y="1469136"/>
                    </a:lnTo>
                    <a:lnTo>
                      <a:pt x="78486" y="1469390"/>
                    </a:lnTo>
                    <a:lnTo>
                      <a:pt x="78866" y="1469136"/>
                    </a:lnTo>
                    <a:lnTo>
                      <a:pt x="78993" y="1468882"/>
                    </a:lnTo>
                    <a:close/>
                  </a:path>
                  <a:path w="176529" h="1490979">
                    <a:moveTo>
                      <a:pt x="100767" y="745463"/>
                    </a:moveTo>
                    <a:lnTo>
                      <a:pt x="89154" y="748284"/>
                    </a:lnTo>
                    <a:lnTo>
                      <a:pt x="86106" y="749808"/>
                    </a:lnTo>
                    <a:lnTo>
                      <a:pt x="85344" y="749808"/>
                    </a:lnTo>
                    <a:lnTo>
                      <a:pt x="85344" y="750570"/>
                    </a:lnTo>
                    <a:lnTo>
                      <a:pt x="83058" y="752094"/>
                    </a:lnTo>
                    <a:lnTo>
                      <a:pt x="82296" y="752094"/>
                    </a:lnTo>
                    <a:lnTo>
                      <a:pt x="82296" y="752856"/>
                    </a:lnTo>
                    <a:lnTo>
                      <a:pt x="79248" y="755904"/>
                    </a:lnTo>
                    <a:lnTo>
                      <a:pt x="79248" y="758190"/>
                    </a:lnTo>
                    <a:lnTo>
                      <a:pt x="78486" y="758190"/>
                    </a:lnTo>
                    <a:lnTo>
                      <a:pt x="78486" y="1469136"/>
                    </a:lnTo>
                    <a:lnTo>
                      <a:pt x="80010" y="1467612"/>
                    </a:lnTo>
                    <a:lnTo>
                      <a:pt x="90678" y="1467612"/>
                    </a:lnTo>
                    <a:lnTo>
                      <a:pt x="90678" y="762000"/>
                    </a:lnTo>
                    <a:lnTo>
                      <a:pt x="89916" y="762000"/>
                    </a:lnTo>
                    <a:lnTo>
                      <a:pt x="90678" y="759714"/>
                    </a:lnTo>
                    <a:lnTo>
                      <a:pt x="92964" y="759714"/>
                    </a:lnTo>
                    <a:lnTo>
                      <a:pt x="108698" y="756221"/>
                    </a:lnTo>
                    <a:lnTo>
                      <a:pt x="126649" y="753765"/>
                    </a:lnTo>
                    <a:lnTo>
                      <a:pt x="144711" y="752379"/>
                    </a:lnTo>
                    <a:lnTo>
                      <a:pt x="160782" y="752094"/>
                    </a:lnTo>
                    <a:lnTo>
                      <a:pt x="169926" y="751332"/>
                    </a:lnTo>
                    <a:lnTo>
                      <a:pt x="160782" y="751332"/>
                    </a:lnTo>
                    <a:lnTo>
                      <a:pt x="144060" y="751037"/>
                    </a:lnTo>
                    <a:lnTo>
                      <a:pt x="124463" y="749565"/>
                    </a:lnTo>
                    <a:lnTo>
                      <a:pt x="105117" y="746690"/>
                    </a:lnTo>
                    <a:lnTo>
                      <a:pt x="100767" y="745463"/>
                    </a:lnTo>
                    <a:close/>
                  </a:path>
                  <a:path w="176529" h="1490979">
                    <a:moveTo>
                      <a:pt x="79247" y="1468374"/>
                    </a:moveTo>
                    <a:lnTo>
                      <a:pt x="78486" y="1469136"/>
                    </a:lnTo>
                    <a:lnTo>
                      <a:pt x="78993" y="1468882"/>
                    </a:lnTo>
                    <a:lnTo>
                      <a:pt x="79247" y="1468374"/>
                    </a:lnTo>
                    <a:close/>
                  </a:path>
                  <a:path w="176529" h="1490979">
                    <a:moveTo>
                      <a:pt x="79095" y="1468831"/>
                    </a:moveTo>
                    <a:lnTo>
                      <a:pt x="78866" y="1469136"/>
                    </a:lnTo>
                    <a:lnTo>
                      <a:pt x="79030" y="1469027"/>
                    </a:lnTo>
                    <a:lnTo>
                      <a:pt x="79095" y="1468831"/>
                    </a:lnTo>
                    <a:close/>
                  </a:path>
                  <a:path w="176529" h="1490979">
                    <a:moveTo>
                      <a:pt x="79247" y="1468755"/>
                    </a:moveTo>
                    <a:lnTo>
                      <a:pt x="79095" y="1468831"/>
                    </a:lnTo>
                    <a:lnTo>
                      <a:pt x="79030" y="1469027"/>
                    </a:lnTo>
                    <a:lnTo>
                      <a:pt x="79247" y="1468755"/>
                    </a:lnTo>
                    <a:close/>
                  </a:path>
                  <a:path w="176529" h="1490979">
                    <a:moveTo>
                      <a:pt x="79247" y="1468374"/>
                    </a:moveTo>
                    <a:lnTo>
                      <a:pt x="78993" y="1468882"/>
                    </a:lnTo>
                    <a:lnTo>
                      <a:pt x="79120" y="1468755"/>
                    </a:lnTo>
                    <a:lnTo>
                      <a:pt x="79247" y="1468374"/>
                    </a:lnTo>
                    <a:close/>
                  </a:path>
                  <a:path w="176529" h="1490979">
                    <a:moveTo>
                      <a:pt x="80010" y="1467612"/>
                    </a:moveTo>
                    <a:lnTo>
                      <a:pt x="79247" y="1468374"/>
                    </a:lnTo>
                    <a:lnTo>
                      <a:pt x="79095" y="1468831"/>
                    </a:lnTo>
                    <a:lnTo>
                      <a:pt x="79247" y="1468755"/>
                    </a:lnTo>
                    <a:lnTo>
                      <a:pt x="80010" y="1467612"/>
                    </a:lnTo>
                    <a:close/>
                  </a:path>
                  <a:path w="176529" h="1490979">
                    <a:moveTo>
                      <a:pt x="90678" y="1467612"/>
                    </a:moveTo>
                    <a:lnTo>
                      <a:pt x="80010" y="1467612"/>
                    </a:lnTo>
                    <a:lnTo>
                      <a:pt x="79247" y="1468755"/>
                    </a:lnTo>
                    <a:lnTo>
                      <a:pt x="80010" y="1468374"/>
                    </a:lnTo>
                    <a:lnTo>
                      <a:pt x="90678" y="1468374"/>
                    </a:lnTo>
                    <a:lnTo>
                      <a:pt x="90678" y="1467612"/>
                    </a:lnTo>
                    <a:close/>
                  </a:path>
                  <a:path w="176529" h="1490979">
                    <a:moveTo>
                      <a:pt x="90678" y="759714"/>
                    </a:moveTo>
                    <a:lnTo>
                      <a:pt x="89916" y="762000"/>
                    </a:lnTo>
                    <a:lnTo>
                      <a:pt x="90678" y="761238"/>
                    </a:lnTo>
                    <a:lnTo>
                      <a:pt x="90678" y="759714"/>
                    </a:lnTo>
                    <a:close/>
                  </a:path>
                  <a:path w="176529" h="1490979">
                    <a:moveTo>
                      <a:pt x="90678" y="761238"/>
                    </a:moveTo>
                    <a:lnTo>
                      <a:pt x="89916" y="762000"/>
                    </a:lnTo>
                    <a:lnTo>
                      <a:pt x="90678" y="761492"/>
                    </a:lnTo>
                    <a:lnTo>
                      <a:pt x="90678" y="761238"/>
                    </a:lnTo>
                    <a:close/>
                  </a:path>
                  <a:path w="176529" h="1490979">
                    <a:moveTo>
                      <a:pt x="90678" y="761492"/>
                    </a:moveTo>
                    <a:lnTo>
                      <a:pt x="89916" y="762000"/>
                    </a:lnTo>
                    <a:lnTo>
                      <a:pt x="90678" y="762000"/>
                    </a:lnTo>
                    <a:lnTo>
                      <a:pt x="90678" y="761492"/>
                    </a:lnTo>
                    <a:close/>
                  </a:path>
                  <a:path w="176529" h="1490979">
                    <a:moveTo>
                      <a:pt x="92202" y="760476"/>
                    </a:moveTo>
                    <a:lnTo>
                      <a:pt x="90678" y="761238"/>
                    </a:lnTo>
                    <a:lnTo>
                      <a:pt x="90678" y="761492"/>
                    </a:lnTo>
                    <a:lnTo>
                      <a:pt x="92202" y="760476"/>
                    </a:lnTo>
                    <a:close/>
                  </a:path>
                  <a:path w="176529" h="1490979">
                    <a:moveTo>
                      <a:pt x="92964" y="759714"/>
                    </a:moveTo>
                    <a:lnTo>
                      <a:pt x="90678" y="759714"/>
                    </a:lnTo>
                    <a:lnTo>
                      <a:pt x="90678" y="761238"/>
                    </a:lnTo>
                    <a:lnTo>
                      <a:pt x="92964" y="759714"/>
                    </a:lnTo>
                    <a:close/>
                  </a:path>
                  <a:path w="176529" h="1490979">
                    <a:moveTo>
                      <a:pt x="169926" y="739140"/>
                    </a:moveTo>
                    <a:lnTo>
                      <a:pt x="160782" y="739902"/>
                    </a:lnTo>
                    <a:lnTo>
                      <a:pt x="143925" y="740213"/>
                    </a:lnTo>
                    <a:lnTo>
                      <a:pt x="124644" y="741649"/>
                    </a:lnTo>
                    <a:lnTo>
                      <a:pt x="105525" y="744307"/>
                    </a:lnTo>
                    <a:lnTo>
                      <a:pt x="100767" y="745463"/>
                    </a:lnTo>
                    <a:lnTo>
                      <a:pt x="105117" y="746690"/>
                    </a:lnTo>
                    <a:lnTo>
                      <a:pt x="124463" y="749565"/>
                    </a:lnTo>
                    <a:lnTo>
                      <a:pt x="144060" y="751037"/>
                    </a:lnTo>
                    <a:lnTo>
                      <a:pt x="160782" y="751332"/>
                    </a:lnTo>
                    <a:lnTo>
                      <a:pt x="169926" y="751332"/>
                    </a:lnTo>
                    <a:lnTo>
                      <a:pt x="169926" y="739140"/>
                    </a:lnTo>
                    <a:close/>
                  </a:path>
                  <a:path w="176529" h="1490979">
                    <a:moveTo>
                      <a:pt x="172974" y="739140"/>
                    </a:moveTo>
                    <a:lnTo>
                      <a:pt x="169926" y="739140"/>
                    </a:lnTo>
                    <a:lnTo>
                      <a:pt x="169926" y="751332"/>
                    </a:lnTo>
                    <a:lnTo>
                      <a:pt x="172974" y="751332"/>
                    </a:lnTo>
                    <a:lnTo>
                      <a:pt x="176022" y="749046"/>
                    </a:lnTo>
                    <a:lnTo>
                      <a:pt x="176022" y="742188"/>
                    </a:lnTo>
                    <a:lnTo>
                      <a:pt x="172974" y="739140"/>
                    </a:lnTo>
                    <a:close/>
                  </a:path>
                  <a:path w="176529" h="1490979">
                    <a:moveTo>
                      <a:pt x="78486" y="22098"/>
                    </a:moveTo>
                    <a:lnTo>
                      <a:pt x="78486" y="732282"/>
                    </a:lnTo>
                    <a:lnTo>
                      <a:pt x="79248" y="733044"/>
                    </a:lnTo>
                    <a:lnTo>
                      <a:pt x="79248" y="735330"/>
                    </a:lnTo>
                    <a:lnTo>
                      <a:pt x="83058" y="739140"/>
                    </a:lnTo>
                    <a:lnTo>
                      <a:pt x="85344" y="740664"/>
                    </a:lnTo>
                    <a:lnTo>
                      <a:pt x="86106" y="741426"/>
                    </a:lnTo>
                    <a:lnTo>
                      <a:pt x="89154" y="742188"/>
                    </a:lnTo>
                    <a:lnTo>
                      <a:pt x="100767" y="745463"/>
                    </a:lnTo>
                    <a:lnTo>
                      <a:pt x="105525" y="744307"/>
                    </a:lnTo>
                    <a:lnTo>
                      <a:pt x="124644" y="741649"/>
                    </a:lnTo>
                    <a:lnTo>
                      <a:pt x="143925" y="740213"/>
                    </a:lnTo>
                    <a:lnTo>
                      <a:pt x="160782" y="739902"/>
                    </a:lnTo>
                    <a:lnTo>
                      <a:pt x="169926" y="739140"/>
                    </a:lnTo>
                    <a:lnTo>
                      <a:pt x="160782" y="739140"/>
                    </a:lnTo>
                    <a:lnTo>
                      <a:pt x="145228" y="738858"/>
                    </a:lnTo>
                    <a:lnTo>
                      <a:pt x="126987" y="737506"/>
                    </a:lnTo>
                    <a:lnTo>
                      <a:pt x="108879" y="735066"/>
                    </a:lnTo>
                    <a:lnTo>
                      <a:pt x="93726" y="731520"/>
                    </a:lnTo>
                    <a:lnTo>
                      <a:pt x="90678" y="731520"/>
                    </a:lnTo>
                    <a:lnTo>
                      <a:pt x="90678" y="730758"/>
                    </a:lnTo>
                    <a:lnTo>
                      <a:pt x="90297" y="729615"/>
                    </a:lnTo>
                    <a:lnTo>
                      <a:pt x="89916" y="729234"/>
                    </a:lnTo>
                    <a:lnTo>
                      <a:pt x="90170" y="729234"/>
                    </a:lnTo>
                    <a:lnTo>
                      <a:pt x="89916" y="728472"/>
                    </a:lnTo>
                    <a:lnTo>
                      <a:pt x="90678" y="728472"/>
                    </a:lnTo>
                    <a:lnTo>
                      <a:pt x="90678" y="22860"/>
                    </a:lnTo>
                    <a:lnTo>
                      <a:pt x="80010" y="22860"/>
                    </a:lnTo>
                    <a:lnTo>
                      <a:pt x="78486" y="22098"/>
                    </a:lnTo>
                    <a:close/>
                  </a:path>
                  <a:path w="176529" h="1490979">
                    <a:moveTo>
                      <a:pt x="90678" y="729996"/>
                    </a:moveTo>
                    <a:lnTo>
                      <a:pt x="90678" y="731520"/>
                    </a:lnTo>
                    <a:lnTo>
                      <a:pt x="93726" y="731520"/>
                    </a:lnTo>
                    <a:lnTo>
                      <a:pt x="90678" y="729996"/>
                    </a:lnTo>
                    <a:close/>
                  </a:path>
                  <a:path w="176529" h="1490979">
                    <a:moveTo>
                      <a:pt x="90297" y="729615"/>
                    </a:moveTo>
                    <a:lnTo>
                      <a:pt x="90678" y="730758"/>
                    </a:lnTo>
                    <a:lnTo>
                      <a:pt x="90678" y="729996"/>
                    </a:lnTo>
                    <a:lnTo>
                      <a:pt x="90297" y="729615"/>
                    </a:lnTo>
                    <a:close/>
                  </a:path>
                  <a:path w="176529" h="1490979">
                    <a:moveTo>
                      <a:pt x="90678" y="729742"/>
                    </a:moveTo>
                    <a:lnTo>
                      <a:pt x="90678" y="729996"/>
                    </a:lnTo>
                    <a:lnTo>
                      <a:pt x="92202" y="730758"/>
                    </a:lnTo>
                    <a:lnTo>
                      <a:pt x="90678" y="729742"/>
                    </a:lnTo>
                    <a:close/>
                  </a:path>
                  <a:path w="176529" h="1490979">
                    <a:moveTo>
                      <a:pt x="90242" y="729451"/>
                    </a:moveTo>
                    <a:lnTo>
                      <a:pt x="90297" y="729615"/>
                    </a:lnTo>
                    <a:lnTo>
                      <a:pt x="90678" y="729996"/>
                    </a:lnTo>
                    <a:lnTo>
                      <a:pt x="90487" y="729615"/>
                    </a:lnTo>
                    <a:lnTo>
                      <a:pt x="90242" y="729451"/>
                    </a:lnTo>
                    <a:close/>
                  </a:path>
                  <a:path w="176529" h="1490979">
                    <a:moveTo>
                      <a:pt x="90487" y="729615"/>
                    </a:moveTo>
                    <a:lnTo>
                      <a:pt x="90678" y="729996"/>
                    </a:lnTo>
                    <a:lnTo>
                      <a:pt x="90678" y="729742"/>
                    </a:lnTo>
                    <a:lnTo>
                      <a:pt x="90487" y="729615"/>
                    </a:lnTo>
                    <a:close/>
                  </a:path>
                  <a:path w="176529" h="1490979">
                    <a:moveTo>
                      <a:pt x="90678" y="728472"/>
                    </a:moveTo>
                    <a:lnTo>
                      <a:pt x="89916" y="728472"/>
                    </a:lnTo>
                    <a:lnTo>
                      <a:pt x="90487" y="729615"/>
                    </a:lnTo>
                    <a:lnTo>
                      <a:pt x="90678" y="729742"/>
                    </a:lnTo>
                    <a:lnTo>
                      <a:pt x="90678" y="728472"/>
                    </a:lnTo>
                    <a:close/>
                  </a:path>
                  <a:path w="176529" h="1490979">
                    <a:moveTo>
                      <a:pt x="89916" y="729234"/>
                    </a:moveTo>
                    <a:lnTo>
                      <a:pt x="90297" y="729615"/>
                    </a:lnTo>
                    <a:lnTo>
                      <a:pt x="90242" y="729451"/>
                    </a:lnTo>
                    <a:lnTo>
                      <a:pt x="89916" y="729234"/>
                    </a:lnTo>
                    <a:close/>
                  </a:path>
                  <a:path w="176529" h="1490979">
                    <a:moveTo>
                      <a:pt x="89916" y="728472"/>
                    </a:moveTo>
                    <a:lnTo>
                      <a:pt x="90242" y="729451"/>
                    </a:lnTo>
                    <a:lnTo>
                      <a:pt x="90487" y="729615"/>
                    </a:lnTo>
                    <a:lnTo>
                      <a:pt x="89916" y="728472"/>
                    </a:lnTo>
                    <a:close/>
                  </a:path>
                  <a:path w="176529" h="1490979">
                    <a:moveTo>
                      <a:pt x="90170" y="729234"/>
                    </a:moveTo>
                    <a:lnTo>
                      <a:pt x="89916" y="729234"/>
                    </a:lnTo>
                    <a:lnTo>
                      <a:pt x="90242" y="729451"/>
                    </a:lnTo>
                    <a:lnTo>
                      <a:pt x="90170" y="729234"/>
                    </a:lnTo>
                    <a:close/>
                  </a:path>
                  <a:path w="176529" h="1490979">
                    <a:moveTo>
                      <a:pt x="78486" y="21844"/>
                    </a:moveTo>
                    <a:lnTo>
                      <a:pt x="78486" y="22098"/>
                    </a:lnTo>
                    <a:lnTo>
                      <a:pt x="80010" y="22860"/>
                    </a:lnTo>
                    <a:lnTo>
                      <a:pt x="78486" y="21844"/>
                    </a:lnTo>
                    <a:close/>
                  </a:path>
                  <a:path w="176529" h="1490979">
                    <a:moveTo>
                      <a:pt x="78486" y="21336"/>
                    </a:moveTo>
                    <a:lnTo>
                      <a:pt x="78486" y="21844"/>
                    </a:lnTo>
                    <a:lnTo>
                      <a:pt x="80010" y="22860"/>
                    </a:lnTo>
                    <a:lnTo>
                      <a:pt x="78486" y="21336"/>
                    </a:lnTo>
                    <a:close/>
                  </a:path>
                  <a:path w="176529" h="1490979">
                    <a:moveTo>
                      <a:pt x="90678" y="20574"/>
                    </a:moveTo>
                    <a:lnTo>
                      <a:pt x="78486" y="20574"/>
                    </a:lnTo>
                    <a:lnTo>
                      <a:pt x="79248" y="22098"/>
                    </a:lnTo>
                    <a:lnTo>
                      <a:pt x="80010" y="22860"/>
                    </a:lnTo>
                    <a:lnTo>
                      <a:pt x="90678" y="22860"/>
                    </a:lnTo>
                    <a:lnTo>
                      <a:pt x="90678" y="20574"/>
                    </a:lnTo>
                    <a:close/>
                  </a:path>
                  <a:path w="176529" h="1490979">
                    <a:moveTo>
                      <a:pt x="0" y="0"/>
                    </a:moveTo>
                    <a:lnTo>
                      <a:pt x="0" y="12192"/>
                    </a:lnTo>
                    <a:lnTo>
                      <a:pt x="8382" y="12954"/>
                    </a:lnTo>
                    <a:lnTo>
                      <a:pt x="24329" y="13224"/>
                    </a:lnTo>
                    <a:lnTo>
                      <a:pt x="42500" y="14597"/>
                    </a:lnTo>
                    <a:lnTo>
                      <a:pt x="60567" y="17052"/>
                    </a:lnTo>
                    <a:lnTo>
                      <a:pt x="76200" y="20574"/>
                    </a:lnTo>
                    <a:lnTo>
                      <a:pt x="78486" y="22098"/>
                    </a:lnTo>
                    <a:lnTo>
                      <a:pt x="77724" y="21336"/>
                    </a:lnTo>
                    <a:lnTo>
                      <a:pt x="78486" y="21336"/>
                    </a:lnTo>
                    <a:lnTo>
                      <a:pt x="78486" y="20574"/>
                    </a:lnTo>
                    <a:lnTo>
                      <a:pt x="90678" y="20574"/>
                    </a:lnTo>
                    <a:lnTo>
                      <a:pt x="90678" y="19050"/>
                    </a:lnTo>
                    <a:lnTo>
                      <a:pt x="89916" y="17526"/>
                    </a:lnTo>
                    <a:lnTo>
                      <a:pt x="89916" y="16764"/>
                    </a:lnTo>
                    <a:lnTo>
                      <a:pt x="89154" y="16002"/>
                    </a:lnTo>
                    <a:lnTo>
                      <a:pt x="89154" y="15240"/>
                    </a:lnTo>
                    <a:lnTo>
                      <a:pt x="86868" y="12954"/>
                    </a:lnTo>
                    <a:lnTo>
                      <a:pt x="86106" y="12954"/>
                    </a:lnTo>
                    <a:lnTo>
                      <a:pt x="83820" y="11430"/>
                    </a:lnTo>
                    <a:lnTo>
                      <a:pt x="83820" y="10668"/>
                    </a:lnTo>
                    <a:lnTo>
                      <a:pt x="83058" y="10668"/>
                    </a:lnTo>
                    <a:lnTo>
                      <a:pt x="44562" y="2471"/>
                    </a:lnTo>
                    <a:lnTo>
                      <a:pt x="8382" y="762"/>
                    </a:lnTo>
                    <a:lnTo>
                      <a:pt x="0" y="0"/>
                    </a:lnTo>
                    <a:close/>
                  </a:path>
                  <a:path w="176529" h="1490979">
                    <a:moveTo>
                      <a:pt x="78486" y="20574"/>
                    </a:moveTo>
                    <a:lnTo>
                      <a:pt x="78486" y="21336"/>
                    </a:lnTo>
                    <a:lnTo>
                      <a:pt x="79248" y="22098"/>
                    </a:lnTo>
                    <a:lnTo>
                      <a:pt x="78486" y="20574"/>
                    </a:lnTo>
                    <a:close/>
                  </a:path>
                  <a:path w="176529" h="1490979">
                    <a:moveTo>
                      <a:pt x="78486" y="21336"/>
                    </a:moveTo>
                    <a:lnTo>
                      <a:pt x="77724" y="21336"/>
                    </a:lnTo>
                    <a:lnTo>
                      <a:pt x="78486" y="21844"/>
                    </a:lnTo>
                    <a:lnTo>
                      <a:pt x="78486" y="21336"/>
                    </a:lnTo>
                    <a:close/>
                  </a:path>
                </a:pathLst>
              </a:custGeom>
              <a:solidFill>
                <a:srgbClr val="00B05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5" name="object 25"/>
              <p:cNvSpPr/>
              <p:nvPr/>
            </p:nvSpPr>
            <p:spPr>
              <a:xfrm>
                <a:off x="2868930" y="5711952"/>
                <a:ext cx="392430" cy="218440"/>
              </a:xfrm>
              <a:custGeom>
                <a:avLst/>
                <a:gdLst/>
                <a:ahLst/>
                <a:cxnLst/>
                <a:rect l="l" t="t" r="r" b="b"/>
                <a:pathLst>
                  <a:path w="392429" h="218439">
                    <a:moveTo>
                      <a:pt x="45719" y="152400"/>
                    </a:moveTo>
                    <a:lnTo>
                      <a:pt x="0" y="217932"/>
                    </a:lnTo>
                    <a:lnTo>
                      <a:pt x="80009" y="214884"/>
                    </a:lnTo>
                    <a:lnTo>
                      <a:pt x="69137" y="195072"/>
                    </a:lnTo>
                    <a:lnTo>
                      <a:pt x="55625" y="195072"/>
                    </a:lnTo>
                    <a:lnTo>
                      <a:pt x="49529" y="184404"/>
                    </a:lnTo>
                    <a:lnTo>
                      <a:pt x="60111" y="178623"/>
                    </a:lnTo>
                    <a:lnTo>
                      <a:pt x="45719" y="152400"/>
                    </a:lnTo>
                    <a:close/>
                  </a:path>
                  <a:path w="392429" h="218439">
                    <a:moveTo>
                      <a:pt x="60111" y="178623"/>
                    </a:moveTo>
                    <a:lnTo>
                      <a:pt x="49529" y="184404"/>
                    </a:lnTo>
                    <a:lnTo>
                      <a:pt x="55625" y="195072"/>
                    </a:lnTo>
                    <a:lnTo>
                      <a:pt x="66015" y="189383"/>
                    </a:lnTo>
                    <a:lnTo>
                      <a:pt x="60111" y="178623"/>
                    </a:lnTo>
                    <a:close/>
                  </a:path>
                  <a:path w="392429" h="218439">
                    <a:moveTo>
                      <a:pt x="66015" y="189383"/>
                    </a:moveTo>
                    <a:lnTo>
                      <a:pt x="55625" y="195072"/>
                    </a:lnTo>
                    <a:lnTo>
                      <a:pt x="69137" y="195072"/>
                    </a:lnTo>
                    <a:lnTo>
                      <a:pt x="66015" y="189383"/>
                    </a:lnTo>
                    <a:close/>
                  </a:path>
                  <a:path w="392429" h="218439">
                    <a:moveTo>
                      <a:pt x="387095" y="0"/>
                    </a:moveTo>
                    <a:lnTo>
                      <a:pt x="60111" y="178623"/>
                    </a:lnTo>
                    <a:lnTo>
                      <a:pt x="66015" y="189383"/>
                    </a:lnTo>
                    <a:lnTo>
                      <a:pt x="392429" y="10667"/>
                    </a:lnTo>
                    <a:lnTo>
                      <a:pt x="387095" y="0"/>
                    </a:lnTo>
                    <a:close/>
                  </a:path>
                </a:pathLst>
              </a:custGeom>
              <a:solidFill>
                <a:srgbClr val="4A7EB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26" name="object 26"/>
            <p:cNvSpPr/>
            <p:nvPr/>
          </p:nvSpPr>
          <p:spPr>
            <a:xfrm>
              <a:off x="7590282" y="6175247"/>
              <a:ext cx="610870" cy="297180"/>
            </a:xfrm>
            <a:custGeom>
              <a:avLst/>
              <a:gdLst/>
              <a:ahLst/>
              <a:cxnLst/>
              <a:rect l="l" t="t" r="r" b="b"/>
              <a:pathLst>
                <a:path w="610870" h="297179">
                  <a:moveTo>
                    <a:pt x="542671" y="270058"/>
                  </a:moveTo>
                  <a:lnTo>
                    <a:pt x="529590" y="297180"/>
                  </a:lnTo>
                  <a:lnTo>
                    <a:pt x="610362" y="295656"/>
                  </a:lnTo>
                  <a:lnTo>
                    <a:pt x="594249" y="275082"/>
                  </a:lnTo>
                  <a:lnTo>
                    <a:pt x="553212" y="275082"/>
                  </a:lnTo>
                  <a:lnTo>
                    <a:pt x="542671" y="270058"/>
                  </a:lnTo>
                  <a:close/>
                </a:path>
                <a:path w="610870" h="297179">
                  <a:moveTo>
                    <a:pt x="547855" y="259311"/>
                  </a:moveTo>
                  <a:lnTo>
                    <a:pt x="542671" y="270058"/>
                  </a:lnTo>
                  <a:lnTo>
                    <a:pt x="553212" y="275082"/>
                  </a:lnTo>
                  <a:lnTo>
                    <a:pt x="558546" y="264414"/>
                  </a:lnTo>
                  <a:lnTo>
                    <a:pt x="547855" y="259311"/>
                  </a:lnTo>
                  <a:close/>
                </a:path>
                <a:path w="610870" h="297179">
                  <a:moveTo>
                    <a:pt x="560832" y="232410"/>
                  </a:moveTo>
                  <a:lnTo>
                    <a:pt x="547855" y="259311"/>
                  </a:lnTo>
                  <a:lnTo>
                    <a:pt x="558546" y="264414"/>
                  </a:lnTo>
                  <a:lnTo>
                    <a:pt x="553212" y="275082"/>
                  </a:lnTo>
                  <a:lnTo>
                    <a:pt x="594249" y="275082"/>
                  </a:lnTo>
                  <a:lnTo>
                    <a:pt x="560832" y="232410"/>
                  </a:lnTo>
                  <a:close/>
                </a:path>
                <a:path w="610870" h="297179">
                  <a:moveTo>
                    <a:pt x="4572" y="0"/>
                  </a:moveTo>
                  <a:lnTo>
                    <a:pt x="0" y="11429"/>
                  </a:lnTo>
                  <a:lnTo>
                    <a:pt x="542671" y="270058"/>
                  </a:lnTo>
                  <a:lnTo>
                    <a:pt x="547855" y="259311"/>
                  </a:lnTo>
                  <a:lnTo>
                    <a:pt x="4572" y="0"/>
                  </a:lnTo>
                  <a:close/>
                </a:path>
              </a:pathLst>
            </a:custGeom>
            <a:solidFill>
              <a:srgbClr val="4A7E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 txBox="1"/>
            <p:nvPr/>
          </p:nvSpPr>
          <p:spPr>
            <a:xfrm>
              <a:off x="6167883" y="5426709"/>
              <a:ext cx="911225" cy="2026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400" dirty="0">
                  <a:latin typeface="Arial Unicode MS"/>
                  <a:cs typeface="Arial Unicode MS"/>
                </a:rPr>
                <a:t>Aislamiento</a:t>
              </a:r>
              <a:r>
                <a:rPr sz="400" spc="60" dirty="0">
                  <a:latin typeface="Arial Unicode MS"/>
                  <a:cs typeface="Arial Unicode MS"/>
                </a:rPr>
                <a:t> </a:t>
              </a:r>
              <a:r>
                <a:rPr sz="400" dirty="0">
                  <a:latin typeface="Arial Unicode MS"/>
                  <a:cs typeface="Arial Unicode MS"/>
                </a:rPr>
                <a:t>del</a:t>
              </a:r>
              <a:r>
                <a:rPr sz="400" spc="60" dirty="0">
                  <a:latin typeface="Arial Unicode MS"/>
                  <a:cs typeface="Arial Unicode MS"/>
                </a:rPr>
                <a:t> </a:t>
              </a:r>
              <a:r>
                <a:rPr sz="400" dirty="0">
                  <a:latin typeface="Arial Unicode MS"/>
                  <a:cs typeface="Arial Unicode MS"/>
                </a:rPr>
                <a:t>enchufe</a:t>
              </a:r>
              <a:r>
                <a:rPr sz="400" spc="65" dirty="0">
                  <a:latin typeface="Arial Unicode MS"/>
                  <a:cs typeface="Arial Unicode MS"/>
                </a:rPr>
                <a:t> </a:t>
              </a:r>
              <a:r>
                <a:rPr sz="400" dirty="0">
                  <a:latin typeface="Arial Unicode MS"/>
                  <a:cs typeface="Arial Unicode MS"/>
                </a:rPr>
                <a:t>de</a:t>
              </a:r>
              <a:r>
                <a:rPr sz="400" spc="60" dirty="0">
                  <a:latin typeface="Arial Unicode MS"/>
                  <a:cs typeface="Arial Unicode MS"/>
                </a:rPr>
                <a:t> </a:t>
              </a:r>
              <a:r>
                <a:rPr sz="400" spc="-10" dirty="0">
                  <a:latin typeface="Arial Unicode MS"/>
                  <a:cs typeface="Arial Unicode MS"/>
                </a:rPr>
                <a:t>prueba</a:t>
              </a:r>
              <a:endParaRPr sz="400">
                <a:latin typeface="Arial Unicode MS"/>
                <a:cs typeface="Arial Unicode MS"/>
              </a:endParaRPr>
            </a:p>
            <a:p>
              <a:pPr marL="12700">
                <a:spcBef>
                  <a:spcPts val="395"/>
                </a:spcBef>
              </a:pPr>
              <a:r>
                <a:rPr sz="500" dirty="0">
                  <a:latin typeface="Arial Unicode MS"/>
                  <a:cs typeface="Arial Unicode MS"/>
                </a:rPr>
                <a:t>transformadores</a:t>
              </a:r>
              <a:r>
                <a:rPr sz="500" spc="165" dirty="0">
                  <a:latin typeface="Arial Unicode MS"/>
                  <a:cs typeface="Arial Unicode MS"/>
                </a:rPr>
                <a:t> </a:t>
              </a:r>
              <a:r>
                <a:rPr sz="500" dirty="0">
                  <a:latin typeface="Arial Unicode MS"/>
                  <a:cs typeface="Arial Unicode MS"/>
                </a:rPr>
                <a:t>de</a:t>
              </a:r>
              <a:r>
                <a:rPr sz="500" spc="170" dirty="0">
                  <a:latin typeface="Arial Unicode MS"/>
                  <a:cs typeface="Arial Unicode MS"/>
                </a:rPr>
                <a:t> </a:t>
              </a:r>
              <a:r>
                <a:rPr sz="500" spc="-10" dirty="0">
                  <a:latin typeface="Arial Unicode MS"/>
                  <a:cs typeface="Arial Unicode MS"/>
                </a:rPr>
                <a:t>corriente</a:t>
              </a:r>
              <a:endParaRPr sz="500">
                <a:latin typeface="Arial Unicode MS"/>
                <a:cs typeface="Arial Unicode MS"/>
              </a:endParaRPr>
            </a:p>
          </p:txBody>
        </p:sp>
        <p:sp>
          <p:nvSpPr>
            <p:cNvPr id="29" name="object 29"/>
            <p:cNvSpPr txBox="1"/>
            <p:nvPr/>
          </p:nvSpPr>
          <p:spPr>
            <a:xfrm>
              <a:off x="6167883" y="5648958"/>
              <a:ext cx="687705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600" dirty="0">
                  <a:latin typeface="Arial Unicode MS"/>
                  <a:cs typeface="Arial Unicode MS"/>
                </a:rPr>
                <a:t>de</a:t>
              </a:r>
              <a:r>
                <a:rPr sz="600" spc="55" dirty="0">
                  <a:latin typeface="Arial Unicode MS"/>
                  <a:cs typeface="Arial Unicode MS"/>
                </a:rPr>
                <a:t> </a:t>
              </a:r>
              <a:r>
                <a:rPr sz="600" dirty="0">
                  <a:latin typeface="Arial Unicode MS"/>
                  <a:cs typeface="Arial Unicode MS"/>
                </a:rPr>
                <a:t>bobinas</a:t>
              </a:r>
              <a:r>
                <a:rPr sz="600" spc="55" dirty="0">
                  <a:latin typeface="Arial Unicode MS"/>
                  <a:cs typeface="Arial Unicode MS"/>
                </a:rPr>
                <a:t> </a:t>
              </a:r>
              <a:r>
                <a:rPr sz="600" dirty="0">
                  <a:latin typeface="Arial Unicode MS"/>
                  <a:cs typeface="Arial Unicode MS"/>
                </a:rPr>
                <a:t>de</a:t>
              </a:r>
              <a:r>
                <a:rPr sz="600" spc="55" dirty="0">
                  <a:latin typeface="Arial Unicode MS"/>
                  <a:cs typeface="Arial Unicode MS"/>
                </a:rPr>
                <a:t> </a:t>
              </a:r>
              <a:r>
                <a:rPr sz="600" spc="-20" dirty="0">
                  <a:latin typeface="Arial Unicode MS"/>
                  <a:cs typeface="Arial Unicode MS"/>
                </a:rPr>
                <a:t>relé</a:t>
              </a:r>
              <a:endParaRPr sz="600">
                <a:latin typeface="Arial Unicode MS"/>
                <a:cs typeface="Arial Unicode MS"/>
              </a:endParaRPr>
            </a:p>
          </p:txBody>
        </p:sp>
        <p:sp>
          <p:nvSpPr>
            <p:cNvPr id="30" name="object 30"/>
            <p:cNvSpPr txBox="1"/>
            <p:nvPr/>
          </p:nvSpPr>
          <p:spPr>
            <a:xfrm>
              <a:off x="4786376" y="5705603"/>
              <a:ext cx="671830" cy="14362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  <a:tabLst>
                  <a:tab pos="286385" algn="l"/>
                  <a:tab pos="589915" algn="l"/>
                </a:tabLst>
              </a:pPr>
              <a:r>
                <a:rPr sz="850" spc="-50" dirty="0">
                  <a:latin typeface="Arial Unicode MS"/>
                  <a:cs typeface="Arial Unicode MS"/>
                </a:rPr>
                <a:t>A</a:t>
              </a:r>
              <a:r>
                <a:rPr sz="850" dirty="0">
                  <a:latin typeface="Arial Unicode MS"/>
                  <a:cs typeface="Arial Unicode MS"/>
                </a:rPr>
                <a:t>	</a:t>
              </a:r>
              <a:r>
                <a:rPr sz="850" spc="-50" dirty="0">
                  <a:latin typeface="Arial Unicode MS"/>
                  <a:cs typeface="Arial Unicode MS"/>
                </a:rPr>
                <a:t>B</a:t>
              </a:r>
              <a:r>
                <a:rPr sz="850" dirty="0">
                  <a:latin typeface="Arial Unicode MS"/>
                  <a:cs typeface="Arial Unicode MS"/>
                </a:rPr>
                <a:t>	</a:t>
              </a:r>
              <a:r>
                <a:rPr sz="850" spc="-50" dirty="0">
                  <a:latin typeface="Arial Unicode MS"/>
                  <a:cs typeface="Arial Unicode MS"/>
                </a:rPr>
                <a:t>C</a:t>
              </a:r>
              <a:endParaRPr sz="850">
                <a:latin typeface="Arial Unicode MS"/>
                <a:cs typeface="Arial Unicode MS"/>
              </a:endParaRPr>
            </a:p>
          </p:txBody>
        </p:sp>
        <p:sp>
          <p:nvSpPr>
            <p:cNvPr id="31" name="object 31"/>
            <p:cNvSpPr txBox="1"/>
            <p:nvPr/>
          </p:nvSpPr>
          <p:spPr>
            <a:xfrm>
              <a:off x="7053322" y="5991598"/>
              <a:ext cx="943610" cy="23596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650" dirty="0">
                  <a:latin typeface="Arial Unicode MS"/>
                  <a:cs typeface="Arial Unicode MS"/>
                </a:rPr>
                <a:t>Transformador</a:t>
              </a:r>
              <a:r>
                <a:rPr sz="650" spc="325" dirty="0">
                  <a:latin typeface="Arial Unicode MS"/>
                  <a:cs typeface="Arial Unicode MS"/>
                </a:rPr>
                <a:t> </a:t>
              </a:r>
              <a:r>
                <a:rPr sz="650" spc="-10" dirty="0">
                  <a:latin typeface="Arial Unicode MS"/>
                  <a:cs typeface="Arial Unicode MS"/>
                </a:rPr>
                <a:t>variable</a:t>
              </a:r>
              <a:endParaRPr sz="650">
                <a:latin typeface="Arial Unicode MS"/>
                <a:cs typeface="Arial Unicode MS"/>
              </a:endParaRPr>
            </a:p>
            <a:p>
              <a:pPr marL="12700">
                <a:spcBef>
                  <a:spcPts val="35"/>
                </a:spcBef>
              </a:pPr>
              <a:r>
                <a:rPr sz="800" dirty="0">
                  <a:latin typeface="Arial Unicode MS"/>
                  <a:cs typeface="Arial Unicode MS"/>
                </a:rPr>
                <a:t>250V</a:t>
              </a:r>
              <a:r>
                <a:rPr sz="800" spc="-35" dirty="0">
                  <a:latin typeface="Arial Unicode MS"/>
                  <a:cs typeface="Arial Unicode MS"/>
                </a:rPr>
                <a:t> </a:t>
              </a:r>
              <a:r>
                <a:rPr sz="800" spc="-25" dirty="0">
                  <a:latin typeface="Arial Unicode MS"/>
                  <a:cs typeface="Arial Unicode MS"/>
                </a:rPr>
                <a:t>8A</a:t>
              </a:r>
              <a:endParaRPr sz="800">
                <a:latin typeface="Arial Unicode MS"/>
                <a:cs typeface="Arial Unicode MS"/>
              </a:endParaRPr>
            </a:p>
          </p:txBody>
        </p:sp>
        <p:sp>
          <p:nvSpPr>
            <p:cNvPr id="32" name="object 32"/>
            <p:cNvSpPr txBox="1"/>
            <p:nvPr/>
          </p:nvSpPr>
          <p:spPr>
            <a:xfrm>
              <a:off x="6526022" y="6578855"/>
              <a:ext cx="94615" cy="14362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850" spc="-25" dirty="0">
                  <a:latin typeface="Arial Unicode MS"/>
                  <a:cs typeface="Arial Unicode MS"/>
                </a:rPr>
                <a:t>A</a:t>
              </a:r>
              <a:endParaRPr sz="850">
                <a:latin typeface="Arial Unicode MS"/>
                <a:cs typeface="Arial Unicode MS"/>
              </a:endParaRPr>
            </a:p>
          </p:txBody>
        </p:sp>
        <p:sp>
          <p:nvSpPr>
            <p:cNvPr id="33" name="object 33"/>
            <p:cNvSpPr txBox="1"/>
            <p:nvPr/>
          </p:nvSpPr>
          <p:spPr>
            <a:xfrm>
              <a:off x="8494267" y="6525513"/>
              <a:ext cx="482600" cy="25135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850" spc="-20" dirty="0">
                  <a:latin typeface="Arial Unicode MS"/>
                  <a:cs typeface="Arial Unicode MS"/>
                </a:rPr>
                <a:t>250V</a:t>
              </a:r>
              <a:endParaRPr sz="850">
                <a:latin typeface="Arial Unicode MS"/>
                <a:cs typeface="Arial Unicode MS"/>
              </a:endParaRPr>
            </a:p>
            <a:p>
              <a:pPr marL="12700">
                <a:spcBef>
                  <a:spcPts val="345"/>
                </a:spcBef>
              </a:pPr>
              <a:r>
                <a:rPr sz="450" dirty="0">
                  <a:latin typeface="Arial Unicode MS"/>
                  <a:cs typeface="Arial Unicode MS"/>
                </a:rPr>
                <a:t>suministro</a:t>
              </a:r>
              <a:r>
                <a:rPr sz="450" spc="105" dirty="0">
                  <a:latin typeface="Arial Unicode MS"/>
                  <a:cs typeface="Arial Unicode MS"/>
                </a:rPr>
                <a:t> </a:t>
              </a:r>
              <a:r>
                <a:rPr sz="450" dirty="0">
                  <a:latin typeface="Arial Unicode MS"/>
                  <a:cs typeface="Arial Unicode MS"/>
                </a:rPr>
                <a:t>de</a:t>
              </a:r>
              <a:r>
                <a:rPr sz="450" spc="105" dirty="0">
                  <a:latin typeface="Arial Unicode MS"/>
                  <a:cs typeface="Arial Unicode MS"/>
                </a:rPr>
                <a:t> </a:t>
              </a:r>
              <a:r>
                <a:rPr sz="450" spc="-25" dirty="0">
                  <a:latin typeface="Arial Unicode MS"/>
                  <a:cs typeface="Arial Unicode MS"/>
                </a:rPr>
                <a:t>CA</a:t>
              </a:r>
              <a:endParaRPr sz="450">
                <a:latin typeface="Arial Unicode MS"/>
                <a:cs typeface="Arial Unicode MS"/>
              </a:endParaRPr>
            </a:p>
          </p:txBody>
        </p:sp>
        <p:sp>
          <p:nvSpPr>
            <p:cNvPr id="34" name="object 34"/>
            <p:cNvSpPr txBox="1"/>
            <p:nvPr/>
          </p:nvSpPr>
          <p:spPr>
            <a:xfrm>
              <a:off x="4613402" y="6863337"/>
              <a:ext cx="152400" cy="6668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350" spc="-10" dirty="0">
                  <a:latin typeface="Arial Unicode MS"/>
                  <a:cs typeface="Arial Unicode MS"/>
                </a:rPr>
                <a:t>PAGS</a:t>
              </a:r>
              <a:r>
                <a:rPr sz="200" spc="-10" dirty="0">
                  <a:latin typeface="Arial Unicode MS"/>
                  <a:cs typeface="Arial Unicode MS"/>
                </a:rPr>
                <a:t>1</a:t>
              </a:r>
              <a:endParaRPr sz="200">
                <a:latin typeface="Arial Unicode MS"/>
                <a:cs typeface="Arial Unicode MS"/>
              </a:endParaRPr>
            </a:p>
          </p:txBody>
        </p:sp>
        <p:sp>
          <p:nvSpPr>
            <p:cNvPr id="35" name="object 35"/>
            <p:cNvSpPr txBox="1"/>
            <p:nvPr/>
          </p:nvSpPr>
          <p:spPr>
            <a:xfrm>
              <a:off x="6184647" y="6867907"/>
              <a:ext cx="382905" cy="6668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350" dirty="0">
                  <a:latin typeface="Arial Unicode MS"/>
                  <a:cs typeface="Arial Unicode MS"/>
                </a:rPr>
                <a:t>Para</a:t>
              </a:r>
              <a:r>
                <a:rPr sz="350" spc="-5" dirty="0">
                  <a:latin typeface="Arial Unicode MS"/>
                  <a:cs typeface="Arial Unicode MS"/>
                </a:rPr>
                <a:t> </a:t>
              </a:r>
              <a:r>
                <a:rPr sz="350" spc="-10" dirty="0">
                  <a:latin typeface="Arial Unicode MS"/>
                  <a:cs typeface="Arial Unicode MS"/>
                </a:rPr>
                <a:t>retransmitir</a:t>
              </a:r>
              <a:endParaRPr sz="350">
                <a:latin typeface="Arial Unicode MS"/>
                <a:cs typeface="Arial Unicode MS"/>
              </a:endParaRPr>
            </a:p>
          </p:txBody>
        </p:sp>
        <p:sp>
          <p:nvSpPr>
            <p:cNvPr id="36" name="object 36"/>
            <p:cNvSpPr txBox="1"/>
            <p:nvPr/>
          </p:nvSpPr>
          <p:spPr>
            <a:xfrm>
              <a:off x="6184647" y="6977884"/>
              <a:ext cx="240029" cy="8207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450" spc="-10" dirty="0">
                  <a:latin typeface="Arial Unicode MS"/>
                  <a:cs typeface="Arial Unicode MS"/>
                </a:rPr>
                <a:t>bobinas</a:t>
              </a:r>
              <a:endParaRPr sz="450">
                <a:latin typeface="Arial Unicode MS"/>
                <a:cs typeface="Arial Unicode MS"/>
              </a:endParaRPr>
            </a:p>
          </p:txBody>
        </p:sp>
        <p:sp>
          <p:nvSpPr>
            <p:cNvPr id="37" name="object 37"/>
            <p:cNvSpPr txBox="1"/>
            <p:nvPr/>
          </p:nvSpPr>
          <p:spPr>
            <a:xfrm>
              <a:off x="6926071" y="7024623"/>
              <a:ext cx="90170" cy="14362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850" spc="-60" dirty="0">
                  <a:latin typeface="Arial Unicode MS"/>
                  <a:cs typeface="Arial Unicode MS"/>
                </a:rPr>
                <a:t>V</a:t>
              </a:r>
              <a:endParaRPr sz="850">
                <a:latin typeface="Arial Unicode MS"/>
                <a:cs typeface="Arial Unicode MS"/>
              </a:endParaRPr>
            </a:p>
          </p:txBody>
        </p:sp>
        <p:sp>
          <p:nvSpPr>
            <p:cNvPr id="38" name="object 38"/>
            <p:cNvSpPr txBox="1"/>
            <p:nvPr/>
          </p:nvSpPr>
          <p:spPr>
            <a:xfrm>
              <a:off x="4627881" y="7619999"/>
              <a:ext cx="152400" cy="6668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350" spc="-10" dirty="0">
                  <a:latin typeface="Arial Unicode MS"/>
                  <a:cs typeface="Arial Unicode MS"/>
                </a:rPr>
                <a:t>PAGS</a:t>
              </a:r>
              <a:r>
                <a:rPr sz="200" spc="-10" dirty="0">
                  <a:latin typeface="Arial Unicode MS"/>
                  <a:cs typeface="Arial Unicode MS"/>
                </a:rPr>
                <a:t>2</a:t>
              </a:r>
              <a:endParaRPr sz="200">
                <a:latin typeface="Arial Unicode MS"/>
                <a:cs typeface="Arial Unicode MS"/>
              </a:endParaRPr>
            </a:p>
          </p:txBody>
        </p:sp>
        <p:sp>
          <p:nvSpPr>
            <p:cNvPr id="39" name="object 39"/>
            <p:cNvSpPr txBox="1"/>
            <p:nvPr/>
          </p:nvSpPr>
          <p:spPr>
            <a:xfrm>
              <a:off x="4869430" y="7526015"/>
              <a:ext cx="125095" cy="14362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850" spc="-25" dirty="0">
                  <a:latin typeface="Arial Unicode MS"/>
                  <a:cs typeface="Arial Unicode MS"/>
                </a:rPr>
                <a:t>S</a:t>
              </a:r>
              <a:r>
                <a:rPr sz="550" spc="-25" dirty="0">
                  <a:latin typeface="Arial Unicode MS"/>
                  <a:cs typeface="Arial Unicode MS"/>
                </a:rPr>
                <a:t>2</a:t>
              </a:r>
              <a:endParaRPr sz="550">
                <a:latin typeface="Arial Unicode MS"/>
                <a:cs typeface="Arial Unicode MS"/>
              </a:endParaRPr>
            </a:p>
          </p:txBody>
        </p:sp>
        <p:sp>
          <p:nvSpPr>
            <p:cNvPr id="40" name="object 40"/>
            <p:cNvSpPr txBox="1"/>
            <p:nvPr/>
          </p:nvSpPr>
          <p:spPr>
            <a:xfrm>
              <a:off x="5480554" y="7783159"/>
              <a:ext cx="645795" cy="249427"/>
            </a:xfrm>
            <a:prstGeom prst="rect">
              <a:avLst/>
            </a:prstGeom>
          </p:spPr>
          <p:txBody>
            <a:bodyPr vert="horz" wrap="square" lIns="0" tIns="48895" rIns="0" bIns="0" rtlCol="0">
              <a:spAutoFit/>
            </a:bodyPr>
            <a:lstStyle/>
            <a:p>
              <a:pPr marL="12700">
                <a:spcBef>
                  <a:spcPts val="385"/>
                </a:spcBef>
              </a:pPr>
              <a:r>
                <a:rPr sz="500" dirty="0">
                  <a:latin typeface="Arial Unicode MS"/>
                  <a:cs typeface="Arial Unicode MS"/>
                </a:rPr>
                <a:t>Circuito</a:t>
              </a:r>
              <a:r>
                <a:rPr sz="500" spc="90" dirty="0">
                  <a:latin typeface="Arial Unicode MS"/>
                  <a:cs typeface="Arial Unicode MS"/>
                </a:rPr>
                <a:t> </a:t>
              </a:r>
              <a:r>
                <a:rPr sz="500" spc="-10" dirty="0">
                  <a:latin typeface="Arial Unicode MS"/>
                  <a:cs typeface="Arial Unicode MS"/>
                </a:rPr>
                <a:t>principal</a:t>
              </a:r>
              <a:endParaRPr sz="500">
                <a:latin typeface="Arial Unicode MS"/>
                <a:cs typeface="Arial Unicode MS"/>
              </a:endParaRPr>
            </a:p>
            <a:p>
              <a:pPr marL="12700">
                <a:spcBef>
                  <a:spcPts val="315"/>
                </a:spcBef>
              </a:pPr>
              <a:r>
                <a:rPr sz="550" dirty="0">
                  <a:latin typeface="Arial Unicode MS"/>
                  <a:cs typeface="Arial Unicode MS"/>
                </a:rPr>
                <a:t>interruptor</a:t>
              </a:r>
              <a:r>
                <a:rPr sz="550" spc="340" dirty="0">
                  <a:latin typeface="Arial Unicode MS"/>
                  <a:cs typeface="Arial Unicode MS"/>
                </a:rPr>
                <a:t> </a:t>
              </a:r>
              <a:r>
                <a:rPr sz="550" spc="-10" dirty="0">
                  <a:latin typeface="Arial Unicode MS"/>
                  <a:cs typeface="Arial Unicode MS"/>
                </a:rPr>
                <a:t>abierto</a:t>
              </a:r>
              <a:endParaRPr sz="550">
                <a:latin typeface="Arial Unicode MS"/>
                <a:cs typeface="Arial Unicode MS"/>
              </a:endParaRPr>
            </a:p>
          </p:txBody>
        </p:sp>
        <p:sp>
          <p:nvSpPr>
            <p:cNvPr id="41" name="object 41"/>
            <p:cNvSpPr txBox="1"/>
            <p:nvPr/>
          </p:nvSpPr>
          <p:spPr>
            <a:xfrm>
              <a:off x="7365747" y="7865619"/>
              <a:ext cx="629285" cy="398145"/>
            </a:xfrm>
            <a:prstGeom prst="rect">
              <a:avLst/>
            </a:prstGeom>
          </p:spPr>
          <p:txBody>
            <a:bodyPr vert="horz" wrap="square" lIns="0" tIns="16510" rIns="0" bIns="0" rtlCol="0">
              <a:spAutoFit/>
            </a:bodyPr>
            <a:lstStyle/>
            <a:p>
              <a:pPr marL="12700" marR="5080">
                <a:lnSpc>
                  <a:spcPct val="131500"/>
                </a:lnSpc>
                <a:spcBef>
                  <a:spcPts val="130"/>
                </a:spcBef>
              </a:pPr>
              <a:r>
                <a:rPr sz="600" spc="-10" dirty="0">
                  <a:latin typeface="Arial Unicode MS"/>
                  <a:cs typeface="Arial Unicode MS"/>
                </a:rPr>
                <a:t>Aumentar</a:t>
              </a:r>
              <a:r>
                <a:rPr sz="600" spc="200" dirty="0">
                  <a:latin typeface="Arial Unicode MS"/>
                  <a:cs typeface="Arial Unicode MS"/>
                </a:rPr>
                <a:t> </a:t>
              </a:r>
              <a:r>
                <a:rPr sz="600" dirty="0">
                  <a:latin typeface="Arial Unicode MS"/>
                  <a:cs typeface="Arial Unicode MS"/>
                </a:rPr>
                <a:t>transformador</a:t>
              </a:r>
              <a:r>
                <a:rPr sz="600" spc="395" dirty="0">
                  <a:latin typeface="Arial Unicode MS"/>
                  <a:cs typeface="Arial Unicode MS"/>
                </a:rPr>
                <a:t> </a:t>
              </a:r>
              <a:r>
                <a:rPr sz="600" spc="-25" dirty="0">
                  <a:latin typeface="Arial Unicode MS"/>
                  <a:cs typeface="Arial Unicode MS"/>
                </a:rPr>
                <a:t>si</a:t>
              </a:r>
              <a:r>
                <a:rPr sz="600" spc="200" dirty="0">
                  <a:latin typeface="Arial Unicode MS"/>
                  <a:cs typeface="Arial Unicode MS"/>
                </a:rPr>
                <a:t> </a:t>
              </a:r>
              <a:r>
                <a:rPr sz="650" spc="-10" dirty="0">
                  <a:latin typeface="Arial Unicode MS"/>
                  <a:cs typeface="Arial Unicode MS"/>
                </a:rPr>
                <a:t>requerido</a:t>
              </a:r>
              <a:endParaRPr sz="650">
                <a:latin typeface="Arial Unicode MS"/>
                <a:cs typeface="Arial Unicode MS"/>
              </a:endParaRPr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2971800" y="9558447"/>
            <a:ext cx="75438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1600" dirty="0">
                <a:latin typeface="Arial Unicode MS"/>
                <a:cs typeface="Arial Unicode MS"/>
              </a:rPr>
              <a:t>Figura</a:t>
            </a:r>
            <a:r>
              <a:rPr sz="1600" spc="114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16.</a:t>
            </a:r>
            <a:r>
              <a:rPr sz="1600" spc="12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Verificación</a:t>
            </a:r>
            <a:r>
              <a:rPr sz="1600" spc="12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12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la</a:t>
            </a:r>
            <a:r>
              <a:rPr sz="1600" spc="12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curva</a:t>
            </a:r>
            <a:r>
              <a:rPr sz="1600" spc="12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12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magnetización</a:t>
            </a:r>
            <a:r>
              <a:rPr sz="1600" spc="12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del</a:t>
            </a:r>
            <a:r>
              <a:rPr sz="1600" spc="114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transformador</a:t>
            </a:r>
            <a:r>
              <a:rPr sz="1600" spc="12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120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corriente</a:t>
            </a:r>
            <a:endParaRPr sz="1600"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7124" y="361970"/>
            <a:ext cx="12725399" cy="107850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2160"/>
              </a:lnSpc>
              <a:spcBef>
                <a:spcPts val="100"/>
              </a:spcBef>
            </a:pPr>
            <a:r>
              <a:rPr sz="2000" b="1" spc="-45" dirty="0">
                <a:latin typeface="Arial"/>
                <a:cs typeface="Arial"/>
              </a:rPr>
              <a:t>PRUEBAS</a:t>
            </a:r>
            <a:r>
              <a:rPr sz="2000" b="1" spc="10" dirty="0">
                <a:latin typeface="Arial"/>
                <a:cs typeface="Arial"/>
              </a:rPr>
              <a:t> </a:t>
            </a:r>
            <a:r>
              <a:rPr sz="2000" b="1" spc="-45" dirty="0">
                <a:latin typeface="Arial"/>
                <a:cs typeface="Arial"/>
              </a:rPr>
              <a:t>DE</a:t>
            </a:r>
            <a:r>
              <a:rPr sz="2000" b="1" spc="10" dirty="0">
                <a:latin typeface="Arial"/>
                <a:cs typeface="Arial"/>
              </a:rPr>
              <a:t> </a:t>
            </a:r>
            <a:r>
              <a:rPr sz="2000" b="1" spc="-30" dirty="0">
                <a:latin typeface="Arial"/>
                <a:cs typeface="Arial"/>
              </a:rPr>
              <a:t>TRANSFORMADORES</a:t>
            </a:r>
            <a:r>
              <a:rPr sz="2000" b="1" spc="10" dirty="0">
                <a:latin typeface="Arial"/>
                <a:cs typeface="Arial"/>
              </a:rPr>
              <a:t> </a:t>
            </a:r>
            <a:r>
              <a:rPr sz="2000" b="1" spc="-45" dirty="0">
                <a:latin typeface="Arial"/>
                <a:cs typeface="Arial"/>
              </a:rPr>
              <a:t>DE</a:t>
            </a:r>
            <a:r>
              <a:rPr sz="2000" b="1" spc="1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TENSIÓN</a:t>
            </a:r>
            <a:endParaRPr sz="2000" dirty="0">
              <a:latin typeface="Arial"/>
              <a:cs typeface="Arial"/>
            </a:endParaRPr>
          </a:p>
          <a:p>
            <a:pPr algn="just">
              <a:lnSpc>
                <a:spcPts val="2160"/>
              </a:lnSpc>
              <a:spcBef>
                <a:spcPts val="5"/>
              </a:spcBef>
            </a:pPr>
            <a:endParaRPr sz="2000" dirty="0">
              <a:latin typeface="Arial"/>
              <a:cs typeface="Arial"/>
            </a:endParaRPr>
          </a:p>
          <a:p>
            <a:pPr marL="12700" algn="just">
              <a:lnSpc>
                <a:spcPts val="2160"/>
              </a:lnSpc>
            </a:pP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transformadores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 err="1">
                <a:latin typeface="Arial Unicode MS"/>
                <a:cs typeface="Arial Unicode MS"/>
              </a:rPr>
              <a:t>voltaje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 err="1" smtClean="0">
                <a:latin typeface="Arial Unicode MS"/>
                <a:cs typeface="Arial Unicode MS"/>
              </a:rPr>
              <a:t>necesitan</a:t>
            </a:r>
            <a:r>
              <a:rPr sz="2000" spc="140" dirty="0" smtClean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pruebas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polaridad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spc="-20" dirty="0" err="1">
                <a:latin typeface="Arial Unicode MS"/>
                <a:cs typeface="Arial Unicode MS"/>
              </a:rPr>
              <a:t>fase</a:t>
            </a:r>
            <a:r>
              <a:rPr sz="2000" spc="-20" dirty="0" smtClean="0">
                <a:latin typeface="Arial Unicode MS"/>
                <a:cs typeface="Arial Unicode MS"/>
              </a:rPr>
              <a:t>.</a:t>
            </a:r>
            <a:endParaRPr lang="es-ES" sz="2000" spc="-20" dirty="0" smtClean="0">
              <a:latin typeface="Arial Unicode MS"/>
              <a:cs typeface="Arial Unicode MS"/>
            </a:endParaRPr>
          </a:p>
          <a:p>
            <a:pPr marL="12700" algn="just">
              <a:lnSpc>
                <a:spcPts val="2160"/>
              </a:lnSpc>
            </a:pPr>
            <a:endParaRPr lang="es-ES" sz="2000" spc="-20" dirty="0">
              <a:latin typeface="Arial Unicode MS"/>
              <a:cs typeface="Arial Unicode MS"/>
            </a:endParaRPr>
          </a:p>
          <a:p>
            <a:pPr marL="12700" algn="just">
              <a:lnSpc>
                <a:spcPts val="2160"/>
              </a:lnSpc>
              <a:spcBef>
                <a:spcPts val="100"/>
              </a:spcBef>
            </a:pPr>
            <a:r>
              <a:rPr lang="es-ES" sz="2000" b="1" spc="-10" dirty="0" smtClean="0">
                <a:latin typeface="Arial"/>
                <a:cs typeface="Arial"/>
              </a:rPr>
              <a:t>VERIFICACION</a:t>
            </a:r>
            <a:r>
              <a:rPr lang="es-ES" sz="2000" b="1" spc="10" dirty="0" smtClean="0">
                <a:latin typeface="Arial"/>
                <a:cs typeface="Arial"/>
              </a:rPr>
              <a:t> </a:t>
            </a:r>
            <a:r>
              <a:rPr lang="es-ES" sz="2000" b="1" spc="-50" dirty="0" smtClean="0">
                <a:latin typeface="Arial"/>
                <a:cs typeface="Arial"/>
              </a:rPr>
              <a:t>DE</a:t>
            </a:r>
            <a:r>
              <a:rPr lang="es-ES" sz="2000" b="1" spc="15" dirty="0" smtClean="0">
                <a:latin typeface="Arial"/>
                <a:cs typeface="Arial"/>
              </a:rPr>
              <a:t> </a:t>
            </a:r>
            <a:r>
              <a:rPr lang="es-ES" sz="2000" b="1" spc="-10" dirty="0" smtClean="0">
                <a:latin typeface="Arial"/>
                <a:cs typeface="Arial"/>
              </a:rPr>
              <a:t>POLARIDAD</a:t>
            </a:r>
          </a:p>
          <a:p>
            <a:pPr marL="12700" algn="just">
              <a:lnSpc>
                <a:spcPts val="2160"/>
              </a:lnSpc>
              <a:spcBef>
                <a:spcPts val="100"/>
              </a:spcBef>
            </a:pPr>
            <a:endParaRPr lang="es-ES" sz="2000" dirty="0" smtClean="0">
              <a:latin typeface="Arial"/>
              <a:cs typeface="Arial"/>
            </a:endParaRPr>
          </a:p>
          <a:p>
            <a:pPr marL="12700" marR="5080" algn="just">
              <a:lnSpc>
                <a:spcPts val="2160"/>
              </a:lnSpc>
              <a:spcBef>
                <a:spcPts val="560"/>
              </a:spcBef>
            </a:pP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polaridad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spc="45" dirty="0" smtClean="0">
                <a:latin typeface="Arial Unicode MS"/>
                <a:cs typeface="Arial Unicode MS"/>
              </a:rPr>
              <a:t>transformador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voltaje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puede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verificar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utilizando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spc="50" dirty="0" smtClean="0">
                <a:latin typeface="Arial Unicode MS"/>
                <a:cs typeface="Arial Unicode MS"/>
              </a:rPr>
              <a:t>método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pruebas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de </a:t>
            </a:r>
            <a:r>
              <a:rPr lang="es-ES" sz="2000" dirty="0" smtClean="0">
                <a:latin typeface="Arial Unicode MS"/>
                <a:cs typeface="Arial Unicode MS"/>
              </a:rPr>
              <a:t>polaridad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spc="-50" dirty="0" smtClean="0">
                <a:latin typeface="Arial Unicode MS"/>
                <a:cs typeface="Arial Unicode MS"/>
              </a:rPr>
              <a:t>CT.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spc="-65" dirty="0" smtClean="0">
                <a:latin typeface="Arial Unicode MS"/>
                <a:cs typeface="Arial Unicode MS"/>
              </a:rPr>
              <a:t>Se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debe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tener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cuidado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conectar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suministro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batería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devanado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primario,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con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amperímetro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polaridad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conectado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devanado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secundario.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spc="-45" dirty="0" smtClean="0">
                <a:latin typeface="Arial Unicode MS"/>
                <a:cs typeface="Arial Unicode MS"/>
              </a:rPr>
              <a:t>Si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spc="45" dirty="0" smtClean="0">
                <a:latin typeface="Arial Unicode MS"/>
                <a:cs typeface="Arial Unicode MS"/>
              </a:rPr>
              <a:t>transformador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voltaje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es</a:t>
            </a:r>
            <a:r>
              <a:rPr lang="es-ES" sz="2000" spc="200" dirty="0" smtClean="0">
                <a:latin typeface="Arial Unicode MS"/>
                <a:cs typeface="Arial Unicode MS"/>
              </a:rPr>
              <a:t> 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spc="50" dirty="0" smtClean="0">
                <a:latin typeface="Arial Unicode MS"/>
                <a:cs typeface="Arial Unicode MS"/>
              </a:rPr>
              <a:t>tipo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capacitor,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entonces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debe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verificar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polaridad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spc="45" dirty="0" smtClean="0">
                <a:latin typeface="Arial Unicode MS"/>
                <a:cs typeface="Arial Unicode MS"/>
              </a:rPr>
              <a:t>transformador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parte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inferior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la </a:t>
            </a:r>
            <a:r>
              <a:rPr lang="es-ES" sz="2000" dirty="0" smtClean="0">
                <a:latin typeface="Arial Unicode MS"/>
                <a:cs typeface="Arial Unicode MS"/>
              </a:rPr>
              <a:t>pila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capacitores.</a:t>
            </a:r>
          </a:p>
          <a:p>
            <a:pPr marL="12700" marR="5080" algn="just">
              <a:lnSpc>
                <a:spcPts val="2160"/>
              </a:lnSpc>
              <a:spcBef>
                <a:spcPts val="560"/>
              </a:spcBef>
            </a:pPr>
            <a:endParaRPr lang="es-ES" sz="2000" spc="-10" dirty="0" smtClean="0">
              <a:latin typeface="Arial Unicode MS"/>
              <a:cs typeface="Arial Unicode MS"/>
            </a:endParaRPr>
          </a:p>
          <a:p>
            <a:pPr marL="12700" algn="just">
              <a:lnSpc>
                <a:spcPts val="2160"/>
              </a:lnSpc>
              <a:spcBef>
                <a:spcPts val="100"/>
              </a:spcBef>
            </a:pPr>
            <a:r>
              <a:rPr lang="es-ES" sz="2000" b="1" spc="-10" dirty="0" smtClean="0">
                <a:latin typeface="Arial"/>
                <a:cs typeface="Arial"/>
              </a:rPr>
              <a:t>VERIFICACIÓN</a:t>
            </a:r>
            <a:r>
              <a:rPr lang="es-ES" sz="2000" b="1" spc="10" dirty="0" smtClean="0">
                <a:latin typeface="Arial"/>
                <a:cs typeface="Arial"/>
              </a:rPr>
              <a:t> </a:t>
            </a:r>
            <a:r>
              <a:rPr lang="es-ES" sz="2000" b="1" spc="-35" dirty="0" smtClean="0">
                <a:latin typeface="Arial"/>
                <a:cs typeface="Arial"/>
              </a:rPr>
              <a:t>DE</a:t>
            </a:r>
            <a:r>
              <a:rPr lang="es-ES" sz="2000" b="1" spc="10" dirty="0" smtClean="0">
                <a:latin typeface="Arial"/>
                <a:cs typeface="Arial"/>
              </a:rPr>
              <a:t> </a:t>
            </a:r>
            <a:r>
              <a:rPr lang="es-ES" sz="2000" b="1" spc="-30" dirty="0" smtClean="0">
                <a:latin typeface="Arial"/>
                <a:cs typeface="Arial"/>
              </a:rPr>
              <a:t>LA</a:t>
            </a:r>
            <a:r>
              <a:rPr lang="es-ES" sz="2000" b="1" spc="10" dirty="0" smtClean="0">
                <a:latin typeface="Arial"/>
                <a:cs typeface="Arial"/>
              </a:rPr>
              <a:t> </a:t>
            </a:r>
            <a:r>
              <a:rPr lang="es-ES" sz="2000" b="1" spc="-10" dirty="0" smtClean="0">
                <a:latin typeface="Arial"/>
                <a:cs typeface="Arial"/>
              </a:rPr>
              <a:t>RELACIÓN</a:t>
            </a:r>
          </a:p>
          <a:p>
            <a:pPr marL="12700" algn="just">
              <a:lnSpc>
                <a:spcPts val="2160"/>
              </a:lnSpc>
              <a:spcBef>
                <a:spcPts val="100"/>
              </a:spcBef>
            </a:pPr>
            <a:endParaRPr lang="es-ES" sz="2000" dirty="0" smtClean="0">
              <a:latin typeface="Arial"/>
              <a:cs typeface="Arial"/>
            </a:endParaRPr>
          </a:p>
          <a:p>
            <a:pPr marL="12700" marR="5080" algn="just">
              <a:lnSpc>
                <a:spcPts val="2160"/>
              </a:lnSpc>
              <a:spcBef>
                <a:spcPts val="580"/>
              </a:spcBef>
            </a:pPr>
            <a:r>
              <a:rPr lang="es-ES" sz="2000" spc="-10" dirty="0" smtClean="0">
                <a:latin typeface="Arial Unicode MS"/>
                <a:cs typeface="Arial Unicode MS"/>
              </a:rPr>
              <a:t>Esta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verificación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puede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completar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cuando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circuito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principal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activa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por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primera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vez.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spc="-30" dirty="0" smtClean="0">
                <a:latin typeface="Arial Unicode MS"/>
                <a:cs typeface="Arial Unicode MS"/>
              </a:rPr>
              <a:t>El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voltaje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secundario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transformador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voltaje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cruzado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comparación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voltaje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secundario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ingresado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placa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de</a:t>
            </a:r>
            <a:r>
              <a:rPr lang="es-ES" sz="2000" spc="-10" dirty="0" smtClean="0">
                <a:latin typeface="Arial Unicode MS"/>
                <a:cs typeface="Arial Unicode MS"/>
              </a:rPr>
              <a:t> identificación.</a:t>
            </a:r>
          </a:p>
          <a:p>
            <a:pPr marL="12700" marR="5080" algn="just">
              <a:lnSpc>
                <a:spcPts val="2160"/>
              </a:lnSpc>
              <a:spcBef>
                <a:spcPts val="580"/>
              </a:spcBef>
            </a:pPr>
            <a:endParaRPr lang="es-ES" sz="2000" spc="-10" dirty="0" smtClean="0">
              <a:latin typeface="Arial Unicode MS"/>
              <a:cs typeface="Arial Unicode MS"/>
            </a:endParaRPr>
          </a:p>
          <a:p>
            <a:pPr marL="12700" algn="just">
              <a:lnSpc>
                <a:spcPts val="2160"/>
              </a:lnSpc>
              <a:spcBef>
                <a:spcPts val="100"/>
              </a:spcBef>
            </a:pPr>
            <a:r>
              <a:rPr lang="es-ES" sz="2000" b="1" spc="-10" dirty="0" smtClean="0">
                <a:latin typeface="Arial"/>
                <a:cs typeface="Arial"/>
              </a:rPr>
              <a:t>VERIFICACIÓN</a:t>
            </a:r>
            <a:r>
              <a:rPr lang="es-ES" sz="2000" b="1" dirty="0" smtClean="0">
                <a:latin typeface="Arial"/>
                <a:cs typeface="Arial"/>
              </a:rPr>
              <a:t> </a:t>
            </a:r>
            <a:r>
              <a:rPr lang="es-ES" sz="2000" b="1" spc="-50" dirty="0" smtClean="0">
                <a:latin typeface="Arial"/>
                <a:cs typeface="Arial"/>
              </a:rPr>
              <a:t>DE</a:t>
            </a:r>
            <a:r>
              <a:rPr lang="es-ES" sz="2000" b="1" dirty="0" smtClean="0">
                <a:latin typeface="Arial"/>
                <a:cs typeface="Arial"/>
              </a:rPr>
              <a:t> </a:t>
            </a:r>
            <a:r>
              <a:rPr lang="es-ES" sz="2000" b="1" spc="-10" dirty="0" smtClean="0">
                <a:latin typeface="Arial"/>
                <a:cs typeface="Arial"/>
              </a:rPr>
              <a:t>FASES</a:t>
            </a:r>
          </a:p>
          <a:p>
            <a:pPr marL="12700" algn="just">
              <a:lnSpc>
                <a:spcPts val="2160"/>
              </a:lnSpc>
              <a:spcBef>
                <a:spcPts val="100"/>
              </a:spcBef>
            </a:pPr>
            <a:endParaRPr lang="es-ES" sz="2000" dirty="0" smtClean="0">
              <a:latin typeface="Arial"/>
              <a:cs typeface="Arial"/>
            </a:endParaRPr>
          </a:p>
          <a:p>
            <a:pPr marL="12700" marR="47625" algn="just">
              <a:lnSpc>
                <a:spcPts val="2160"/>
              </a:lnSpc>
              <a:spcBef>
                <a:spcPts val="540"/>
              </a:spcBef>
            </a:pP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conexiones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secundarias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spc="55" dirty="0" smtClean="0">
                <a:latin typeface="Arial Unicode MS"/>
                <a:cs typeface="Arial Unicode MS"/>
              </a:rPr>
              <a:t>un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spc="50" dirty="0" smtClean="0">
                <a:latin typeface="Arial Unicode MS"/>
                <a:cs typeface="Arial Unicode MS"/>
              </a:rPr>
              <a:t>transformador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tensión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trifásico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spc="55" dirty="0" smtClean="0">
                <a:latin typeface="Arial Unicode MS"/>
                <a:cs typeface="Arial Unicode MS"/>
              </a:rPr>
              <a:t>un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banco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spc="-20" dirty="0" smtClean="0">
                <a:latin typeface="Arial Unicode MS"/>
                <a:cs typeface="Arial Unicode MS"/>
              </a:rPr>
              <a:t>tres </a:t>
            </a:r>
            <a:r>
              <a:rPr lang="es-ES" sz="2000" dirty="0" smtClean="0">
                <a:latin typeface="Arial Unicode MS"/>
                <a:cs typeface="Arial Unicode MS"/>
              </a:rPr>
              <a:t>transformadores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tensión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monofásicos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deben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verificarse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fase.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circuito</a:t>
            </a:r>
            <a:r>
              <a:rPr lang="es-ES" sz="2000" spc="400" dirty="0" smtClean="0">
                <a:latin typeface="Arial Unicode MS"/>
                <a:cs typeface="Arial Unicode MS"/>
              </a:rPr>
              <a:t>  </a:t>
            </a:r>
            <a:r>
              <a:rPr lang="es-ES" sz="2000" dirty="0" smtClean="0">
                <a:latin typeface="Arial Unicode MS"/>
                <a:cs typeface="Arial Unicode MS"/>
              </a:rPr>
              <a:t>principal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energizado,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rotación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fases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verifica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utilizando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spc="55" dirty="0" smtClean="0">
                <a:latin typeface="Arial Unicode MS"/>
                <a:cs typeface="Arial Unicode MS"/>
              </a:rPr>
              <a:t>un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medidor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rotación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fases </a:t>
            </a:r>
            <a:r>
              <a:rPr lang="es-ES" sz="2000" dirty="0" smtClean="0">
                <a:latin typeface="Arial Unicode MS"/>
                <a:cs typeface="Arial Unicode MS"/>
              </a:rPr>
              <a:t>instalado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tres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fases,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como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muestra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Figura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17.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Siempre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haya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spc="55" dirty="0" smtClean="0">
                <a:latin typeface="Arial Unicode MS"/>
                <a:cs typeface="Arial Unicode MS"/>
              </a:rPr>
              <a:t>un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TT </a:t>
            </a:r>
            <a:r>
              <a:rPr lang="es-ES" sz="2000" dirty="0" smtClean="0">
                <a:latin typeface="Arial Unicode MS"/>
                <a:cs typeface="Arial Unicode MS"/>
              </a:rPr>
              <a:t>comprobado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existente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disponible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spc="50" dirty="0" smtClean="0">
                <a:latin typeface="Arial Unicode MS"/>
                <a:cs typeface="Arial Unicode MS"/>
              </a:rPr>
              <a:t>mismo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sistema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spc="50" dirty="0" smtClean="0">
                <a:latin typeface="Arial Unicode MS"/>
                <a:cs typeface="Arial Unicode MS"/>
              </a:rPr>
              <a:t>primario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use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conexión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spc="-50" dirty="0" smtClean="0">
                <a:latin typeface="Arial Unicode MS"/>
                <a:cs typeface="Arial Unicode MS"/>
              </a:rPr>
              <a:t>a </a:t>
            </a:r>
            <a:r>
              <a:rPr lang="es-ES" sz="2000" dirty="0" smtClean="0">
                <a:latin typeface="Arial Unicode MS"/>
                <a:cs typeface="Arial Unicode MS"/>
              </a:rPr>
              <a:t>tierra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secundaria,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spc="55" dirty="0" smtClean="0">
                <a:latin typeface="Arial Unicode MS"/>
                <a:cs typeface="Arial Unicode MS"/>
              </a:rPr>
              <a:t>todo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eso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ahora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necesario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demostrar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fase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correcta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una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verificación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voltaje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entre,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digamos,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ambas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salidas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secundarias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fase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'A'.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Debería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haber </a:t>
            </a:r>
            <a:r>
              <a:rPr lang="es-ES" sz="2000" dirty="0" smtClean="0">
                <a:latin typeface="Arial Unicode MS"/>
                <a:cs typeface="Arial Unicode MS"/>
              </a:rPr>
              <a:t>nominalmente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poco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spc="50" dirty="0" smtClean="0">
                <a:latin typeface="Arial Unicode MS"/>
                <a:cs typeface="Arial Unicode MS"/>
              </a:rPr>
              <a:t>ningún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voltaje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fase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correcta.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Sin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embargo,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no </a:t>
            </a:r>
            <a:r>
              <a:rPr lang="es-ES" sz="2000" dirty="0" smtClean="0">
                <a:latin typeface="Arial Unicode MS"/>
                <a:cs typeface="Arial Unicode MS"/>
              </a:rPr>
              <a:t>descubre</a:t>
            </a:r>
            <a:r>
              <a:rPr lang="es-ES" sz="2000" spc="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</a:t>
            </a:r>
            <a:r>
              <a:rPr lang="es-ES" sz="2000" spc="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secuencia</a:t>
            </a:r>
            <a:r>
              <a:rPr lang="es-ES" sz="2000" spc="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fases</a:t>
            </a:r>
            <a:r>
              <a:rPr lang="es-ES" sz="2000" spc="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</a:t>
            </a:r>
            <a:r>
              <a:rPr lang="es-ES" sz="2000" spc="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adecuada,</a:t>
            </a:r>
            <a:r>
              <a:rPr lang="es-ES" sz="2000" spc="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sino</a:t>
            </a:r>
            <a:r>
              <a:rPr lang="es-ES" sz="2000" spc="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fases</a:t>
            </a:r>
            <a:r>
              <a:rPr lang="es-ES" sz="2000" spc="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están</a:t>
            </a:r>
            <a:r>
              <a:rPr lang="es-ES" sz="2000" spc="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desplazadas</a:t>
            </a:r>
            <a:r>
              <a:rPr lang="es-ES" sz="2000" spc="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120°</a:t>
            </a:r>
            <a:r>
              <a:rPr lang="es-ES" sz="2000" spc="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5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su </a:t>
            </a:r>
            <a:r>
              <a:rPr lang="es-ES" sz="2000" dirty="0" smtClean="0">
                <a:latin typeface="Arial Unicode MS"/>
                <a:cs typeface="Arial Unicode MS"/>
              </a:rPr>
              <a:t>posición</a:t>
            </a:r>
            <a:r>
              <a:rPr lang="es-ES" sz="2000" spc="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correcta.</a:t>
            </a:r>
            <a:r>
              <a:rPr lang="es-ES" sz="2000" spc="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Por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ejemplo,</a:t>
            </a:r>
            <a:r>
              <a:rPr lang="es-ES" sz="2000" spc="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fase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</a:t>
            </a:r>
            <a:r>
              <a:rPr lang="es-ES" sz="2000" spc="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ocupa</a:t>
            </a:r>
            <a:r>
              <a:rPr lang="es-ES" sz="2000" spc="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posición</a:t>
            </a:r>
            <a:r>
              <a:rPr lang="es-ES" sz="2000" spc="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fase</a:t>
            </a:r>
            <a:r>
              <a:rPr lang="es-ES" sz="2000" spc="55" dirty="0" smtClean="0">
                <a:latin typeface="Arial Unicode MS"/>
                <a:cs typeface="Arial Unicode MS"/>
              </a:rPr>
              <a:t> </a:t>
            </a:r>
            <a:r>
              <a:rPr lang="es-ES" sz="2000" spc="-90" dirty="0" smtClean="0">
                <a:latin typeface="Arial Unicode MS"/>
                <a:cs typeface="Arial Unicode MS"/>
              </a:rPr>
              <a:t>C</a:t>
            </a:r>
            <a:r>
              <a:rPr lang="es-ES" sz="2000" spc="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fase</a:t>
            </a:r>
            <a:r>
              <a:rPr lang="es-ES" sz="2000" spc="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B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Figura </a:t>
            </a:r>
            <a:r>
              <a:rPr lang="es-ES" sz="2000" dirty="0" smtClean="0">
                <a:latin typeface="Arial Unicode MS"/>
                <a:cs typeface="Arial Unicode MS"/>
              </a:rPr>
              <a:t>17.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Esto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puede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verificar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quitando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fusibles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fases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B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spc="-90" dirty="0" smtClean="0">
                <a:latin typeface="Arial Unicode MS"/>
                <a:cs typeface="Arial Unicode MS"/>
              </a:rPr>
              <a:t>C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midiendo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voltajes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de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fase-tierra</a:t>
            </a:r>
            <a:r>
              <a:rPr lang="es-ES" sz="2000" spc="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secundario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spc="-45" dirty="0" smtClean="0">
                <a:latin typeface="Arial Unicode MS"/>
                <a:cs typeface="Arial Unicode MS"/>
              </a:rPr>
              <a:t>TP.</a:t>
            </a:r>
            <a:r>
              <a:rPr lang="es-ES" sz="2000" spc="55" dirty="0" smtClean="0">
                <a:latin typeface="Arial Unicode MS"/>
                <a:cs typeface="Arial Unicode MS"/>
              </a:rPr>
              <a:t> </a:t>
            </a:r>
            <a:r>
              <a:rPr lang="es-ES" sz="2000" spc="-45" dirty="0" smtClean="0">
                <a:latin typeface="Arial Unicode MS"/>
                <a:cs typeface="Arial Unicode MS"/>
              </a:rPr>
              <a:t>Si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fase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correcta,</a:t>
            </a:r>
            <a:r>
              <a:rPr lang="es-ES" sz="2000" spc="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solo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fase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debe</a:t>
            </a:r>
            <a:r>
              <a:rPr lang="es-ES" sz="2000" spc="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estar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sana,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fases </a:t>
            </a:r>
            <a:r>
              <a:rPr lang="es-ES" sz="2000" dirty="0" smtClean="0">
                <a:latin typeface="Arial Unicode MS"/>
                <a:cs typeface="Arial Unicode MS"/>
              </a:rPr>
              <a:t>B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spc="-90" dirty="0" smtClean="0">
                <a:latin typeface="Arial Unicode MS"/>
                <a:cs typeface="Arial Unicode MS"/>
              </a:rPr>
              <a:t>C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deben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tener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solo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pequeña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tensión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residual.</a:t>
            </a:r>
          </a:p>
          <a:p>
            <a:pPr marL="12700" algn="just">
              <a:lnSpc>
                <a:spcPts val="2160"/>
              </a:lnSpc>
              <a:spcBef>
                <a:spcPts val="100"/>
              </a:spcBef>
            </a:pP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puesta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fase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adecuada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debe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corroborarse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aún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más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completar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pruebas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'con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carga'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cualquier </a:t>
            </a:r>
            <a:r>
              <a:rPr lang="es-ES" sz="2000" dirty="0" smtClean="0">
                <a:latin typeface="Arial Unicode MS"/>
                <a:cs typeface="Arial Unicode MS"/>
              </a:rPr>
              <a:t>relé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protección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sensible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ángulo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fase,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terminales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relé.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Corriente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carga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spc="25" dirty="0" smtClean="0">
                <a:latin typeface="Arial Unicode MS"/>
                <a:cs typeface="Arial Unicode MS"/>
              </a:rPr>
              <a:t>un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2160"/>
              </a:lnSpc>
            </a:pPr>
            <a:endParaRPr lang="es-ES" sz="2000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2160"/>
              </a:lnSpc>
              <a:spcBef>
                <a:spcPts val="580"/>
              </a:spcBef>
            </a:pPr>
            <a:endParaRPr lang="es-ES" sz="2000" dirty="0" smtClean="0">
              <a:latin typeface="Arial Unicode MS"/>
              <a:cs typeface="Arial Unicode MS"/>
            </a:endParaRPr>
          </a:p>
          <a:p>
            <a:pPr marL="12700" marR="5080">
              <a:lnSpc>
                <a:spcPts val="2160"/>
              </a:lnSpc>
              <a:spcBef>
                <a:spcPts val="560"/>
              </a:spcBef>
            </a:pPr>
            <a:endParaRPr lang="es-ES" sz="2000" dirty="0" smtClean="0">
              <a:latin typeface="Arial Unicode MS"/>
              <a:cs typeface="Arial Unicode MS"/>
            </a:endParaRPr>
          </a:p>
          <a:p>
            <a:pPr marL="12700">
              <a:lnSpc>
                <a:spcPts val="2160"/>
              </a:lnSpc>
            </a:pPr>
            <a:endParaRPr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09842" y="595558"/>
            <a:ext cx="12344400" cy="2167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2400"/>
              </a:lnSpc>
              <a:spcBef>
                <a:spcPts val="100"/>
              </a:spcBef>
            </a:pPr>
            <a:r>
              <a:rPr sz="950" spc="-35" dirty="0">
                <a:latin typeface="Arial Unicode MS"/>
                <a:cs typeface="Arial Unicode MS"/>
              </a:rPr>
              <a:t>El</a:t>
            </a:r>
            <a:r>
              <a:rPr sz="95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secundario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spc="-75" dirty="0">
                <a:latin typeface="Arial Unicode MS"/>
                <a:cs typeface="Arial Unicode MS"/>
              </a:rPr>
              <a:t>TC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fase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conocido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debe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cruzarse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comparación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 err="1">
                <a:latin typeface="Arial Unicode MS"/>
                <a:cs typeface="Arial Unicode MS"/>
              </a:rPr>
              <a:t>voltaje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spc="-10" dirty="0" err="1" smtClean="0">
                <a:latin typeface="Arial Unicode MS"/>
                <a:cs typeface="Arial Unicode MS"/>
              </a:rPr>
              <a:t>secundario</a:t>
            </a:r>
            <a:r>
              <a:rPr lang="es-ES" sz="2000" spc="-10" dirty="0" smtClean="0">
                <a:latin typeface="Arial Unicode MS"/>
                <a:cs typeface="Arial Unicode MS"/>
              </a:rPr>
              <a:t> </a:t>
            </a:r>
            <a:r>
              <a:rPr sz="2000" dirty="0" smtClean="0">
                <a:latin typeface="Arial Unicode MS"/>
                <a:cs typeface="Arial Unicode MS"/>
              </a:rPr>
              <a:t>del</a:t>
            </a:r>
            <a:r>
              <a:rPr sz="2000" spc="80" dirty="0" smtClean="0">
                <a:latin typeface="Arial Unicode MS"/>
                <a:cs typeface="Arial Unicode MS"/>
              </a:rPr>
              <a:t> </a:t>
            </a:r>
            <a:r>
              <a:rPr sz="2000" spc="-60" dirty="0">
                <a:latin typeface="Arial Unicode MS"/>
                <a:cs typeface="Arial Unicode MS"/>
              </a:rPr>
              <a:t>TT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relacionado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entre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fase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neutro.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spc="-60" dirty="0">
                <a:latin typeface="Arial Unicode MS"/>
                <a:cs typeface="Arial Unicode MS"/>
              </a:rPr>
              <a:t>Se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debe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spc="50" dirty="0">
                <a:latin typeface="Arial Unicode MS"/>
                <a:cs typeface="Arial Unicode MS"/>
              </a:rPr>
              <a:t>medir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ángulo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fase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entre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ellos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se </a:t>
            </a:r>
            <a:r>
              <a:rPr sz="2000" dirty="0">
                <a:latin typeface="Arial Unicode MS"/>
                <a:cs typeface="Arial Unicode MS"/>
              </a:rPr>
              <a:t>debe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relacionar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factor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potencia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carga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sistema.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spc="-45" dirty="0">
                <a:latin typeface="Arial Unicode MS"/>
                <a:cs typeface="Arial Unicode MS"/>
              </a:rPr>
              <a:t>Si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spc="50" dirty="0">
                <a:latin typeface="Arial Unicode MS"/>
                <a:cs typeface="Arial Unicode MS"/>
              </a:rPr>
              <a:t>transformador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voltaje </a:t>
            </a:r>
            <a:r>
              <a:rPr sz="2000" dirty="0">
                <a:latin typeface="Arial Unicode MS"/>
                <a:cs typeface="Arial Unicode MS"/>
              </a:rPr>
              <a:t>trifásico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tiene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spc="55" dirty="0">
                <a:latin typeface="Arial Unicode MS"/>
                <a:cs typeface="Arial Unicode MS"/>
              </a:rPr>
              <a:t>un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devanado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terciario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triángulo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abierto,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debe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verificar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voltaje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las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dos </a:t>
            </a:r>
            <a:r>
              <a:rPr sz="2000" dirty="0">
                <a:latin typeface="Arial Unicode MS"/>
                <a:cs typeface="Arial Unicode MS"/>
              </a:rPr>
              <a:t>conexiones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desde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triángulo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abierto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VN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spc="-40" dirty="0">
                <a:latin typeface="Arial Unicode MS"/>
                <a:cs typeface="Arial Unicode MS"/>
              </a:rPr>
              <a:t>VL,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como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muestra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Figura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17.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voltaje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suministro</a:t>
            </a:r>
            <a:r>
              <a:rPr sz="2000" spc="1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trifásico</a:t>
            </a:r>
            <a:r>
              <a:rPr sz="2000" spc="1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balanceado</a:t>
            </a:r>
            <a:r>
              <a:rPr sz="2000" spc="1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nominal</a:t>
            </a:r>
            <a:r>
              <a:rPr sz="2000" spc="1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aplicada</a:t>
            </a:r>
            <a:r>
              <a:rPr sz="2000" spc="1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</a:t>
            </a:r>
            <a:r>
              <a:rPr sz="2000" spc="1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1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devanados</a:t>
            </a:r>
            <a:r>
              <a:rPr sz="2000" spc="1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primarios</a:t>
            </a:r>
            <a:r>
              <a:rPr sz="2000" spc="195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del </a:t>
            </a:r>
            <a:r>
              <a:rPr sz="2000" spc="50" dirty="0">
                <a:latin typeface="Arial Unicode MS"/>
                <a:cs typeface="Arial Unicode MS"/>
              </a:rPr>
              <a:t>transformador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tensión,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tensión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delta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rota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debe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ser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inferior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5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spc="-70" dirty="0">
                <a:latin typeface="Arial Unicode MS"/>
                <a:cs typeface="Arial Unicode MS"/>
              </a:rPr>
              <a:t>V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carga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nominal conectada</a:t>
            </a:r>
            <a:r>
              <a:rPr sz="2000" spc="-10" dirty="0">
                <a:latin typeface="Arial Unicode MS"/>
                <a:cs typeface="Arial Unicode MS"/>
              </a:rPr>
              <a:t>.</a:t>
            </a:r>
            <a:endParaRPr sz="2000" dirty="0">
              <a:latin typeface="Arial Unicode MS"/>
              <a:cs typeface="Arial Unicode MS"/>
            </a:endParaRPr>
          </a:p>
        </p:txBody>
      </p:sp>
      <p:grpSp>
        <p:nvGrpSpPr>
          <p:cNvPr id="16" name="Grupo 15"/>
          <p:cNvGrpSpPr/>
          <p:nvPr/>
        </p:nvGrpSpPr>
        <p:grpSpPr>
          <a:xfrm>
            <a:off x="4038600" y="2888076"/>
            <a:ext cx="4343400" cy="5684072"/>
            <a:chOff x="5414772" y="2948745"/>
            <a:chExt cx="2304669" cy="4242249"/>
          </a:xfrm>
        </p:grpSpPr>
        <p:pic>
          <p:nvPicPr>
            <p:cNvPr id="2" name="object 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14772" y="3193542"/>
              <a:ext cx="2175510" cy="3997452"/>
            </a:xfrm>
            <a:prstGeom prst="rect">
              <a:avLst/>
            </a:prstGeom>
          </p:spPr>
        </p:pic>
        <p:sp>
          <p:nvSpPr>
            <p:cNvPr id="4" name="object 4"/>
            <p:cNvSpPr txBox="1"/>
            <p:nvPr/>
          </p:nvSpPr>
          <p:spPr>
            <a:xfrm>
              <a:off x="5602514" y="2948745"/>
              <a:ext cx="86360" cy="652413"/>
            </a:xfrm>
            <a:prstGeom prst="rect">
              <a:avLst/>
            </a:prstGeom>
          </p:spPr>
          <p:txBody>
            <a:bodyPr vert="horz" wrap="square" lIns="0" tIns="3810" rIns="0" bIns="0" rtlCol="0">
              <a:spAutoFit/>
            </a:bodyPr>
            <a:lstStyle/>
            <a:p>
              <a:pPr marL="16510" marR="5080" indent="-3810" algn="just">
                <a:lnSpc>
                  <a:spcPct val="139600"/>
                </a:lnSpc>
                <a:spcBef>
                  <a:spcPts val="30"/>
                </a:spcBef>
              </a:pPr>
              <a:r>
                <a:rPr sz="1400" spc="-50" dirty="0">
                  <a:latin typeface="Arial Unicode MS"/>
                  <a:cs typeface="Arial Unicode MS"/>
                </a:rPr>
                <a:t>A</a:t>
              </a:r>
              <a:r>
                <a:rPr sz="1400" spc="200" dirty="0">
                  <a:latin typeface="Arial Unicode MS"/>
                  <a:cs typeface="Arial Unicode MS"/>
                </a:rPr>
                <a:t> </a:t>
              </a:r>
              <a:r>
                <a:rPr sz="1400" spc="-50" dirty="0">
                  <a:latin typeface="Arial Unicode MS"/>
                  <a:cs typeface="Arial Unicode MS"/>
                </a:rPr>
                <a:t>B</a:t>
              </a:r>
              <a:r>
                <a:rPr sz="1400" spc="200" dirty="0">
                  <a:latin typeface="Arial Unicode MS"/>
                  <a:cs typeface="Arial Unicode MS"/>
                </a:rPr>
                <a:t> </a:t>
              </a:r>
              <a:r>
                <a:rPr sz="1400" spc="-65" dirty="0">
                  <a:latin typeface="Arial Unicode MS"/>
                  <a:cs typeface="Arial Unicode MS"/>
                </a:rPr>
                <a:t>C</a:t>
              </a:r>
              <a:endParaRPr sz="1400" dirty="0">
                <a:latin typeface="Arial Unicode MS"/>
                <a:cs typeface="Arial Unicode MS"/>
              </a:endParaRPr>
            </a:p>
          </p:txBody>
        </p:sp>
        <p:sp>
          <p:nvSpPr>
            <p:cNvPr id="5" name="object 5"/>
            <p:cNvSpPr txBox="1"/>
            <p:nvPr/>
          </p:nvSpPr>
          <p:spPr>
            <a:xfrm>
              <a:off x="7316220" y="3589784"/>
              <a:ext cx="78740" cy="11285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650" spc="-20" dirty="0">
                  <a:latin typeface="Arial Unicode MS"/>
                  <a:cs typeface="Arial Unicode MS"/>
                </a:rPr>
                <a:t>A</a:t>
              </a:r>
              <a:endParaRPr sz="650">
                <a:latin typeface="Arial Unicode MS"/>
                <a:cs typeface="Arial Unicode MS"/>
              </a:endParaRPr>
            </a:p>
          </p:txBody>
        </p:sp>
        <p:sp>
          <p:nvSpPr>
            <p:cNvPr id="6" name="object 6"/>
            <p:cNvSpPr txBox="1"/>
            <p:nvPr/>
          </p:nvSpPr>
          <p:spPr>
            <a:xfrm>
              <a:off x="7026665" y="4135372"/>
              <a:ext cx="78105" cy="11285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650" spc="-60" dirty="0">
                  <a:latin typeface="Arial Unicode MS"/>
                  <a:cs typeface="Arial Unicode MS"/>
                </a:rPr>
                <a:t>C</a:t>
              </a:r>
              <a:endParaRPr sz="650">
                <a:latin typeface="Arial Unicode MS"/>
                <a:cs typeface="Arial Unicode MS"/>
              </a:endParaRPr>
            </a:p>
          </p:txBody>
        </p:sp>
        <p:sp>
          <p:nvSpPr>
            <p:cNvPr id="7" name="object 7"/>
            <p:cNvSpPr txBox="1"/>
            <p:nvPr/>
          </p:nvSpPr>
          <p:spPr>
            <a:xfrm>
              <a:off x="7640066" y="4126992"/>
              <a:ext cx="79375" cy="11285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650" spc="-15" dirty="0">
                  <a:latin typeface="Arial Unicode MS"/>
                  <a:cs typeface="Arial Unicode MS"/>
                </a:rPr>
                <a:t>B</a:t>
              </a:r>
              <a:endParaRPr sz="650">
                <a:latin typeface="Arial Unicode MS"/>
                <a:cs typeface="Arial Unicode MS"/>
              </a:endParaRPr>
            </a:p>
          </p:txBody>
        </p:sp>
        <p:sp>
          <p:nvSpPr>
            <p:cNvPr id="8" name="object 8"/>
            <p:cNvSpPr txBox="1"/>
            <p:nvPr/>
          </p:nvSpPr>
          <p:spPr>
            <a:xfrm>
              <a:off x="6548121" y="4928616"/>
              <a:ext cx="160500" cy="17036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400" spc="-10" dirty="0" err="1" smtClean="0">
                  <a:latin typeface="Arial Unicode MS"/>
                  <a:cs typeface="Arial Unicode MS"/>
                </a:rPr>
                <a:t>Vn</a:t>
              </a:r>
              <a:endParaRPr sz="1400" dirty="0">
                <a:latin typeface="Arial Unicode MS"/>
                <a:cs typeface="Arial Unicode MS"/>
              </a:endParaRPr>
            </a:p>
          </p:txBody>
        </p:sp>
        <p:sp>
          <p:nvSpPr>
            <p:cNvPr id="9" name="object 9"/>
            <p:cNvSpPr txBox="1"/>
            <p:nvPr/>
          </p:nvSpPr>
          <p:spPr>
            <a:xfrm>
              <a:off x="6522974" y="5362956"/>
              <a:ext cx="185646" cy="17036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400" spc="-25" dirty="0">
                  <a:latin typeface="Arial Unicode MS"/>
                  <a:cs typeface="Arial Unicode MS"/>
                </a:rPr>
                <a:t>VL</a:t>
              </a:r>
              <a:endParaRPr sz="1400" dirty="0">
                <a:latin typeface="Arial Unicode MS"/>
                <a:cs typeface="Arial Unicode MS"/>
              </a:endParaRPr>
            </a:p>
          </p:txBody>
        </p:sp>
        <p:sp>
          <p:nvSpPr>
            <p:cNvPr id="10" name="object 10"/>
            <p:cNvSpPr txBox="1"/>
            <p:nvPr/>
          </p:nvSpPr>
          <p:spPr>
            <a:xfrm>
              <a:off x="5492751" y="5651918"/>
              <a:ext cx="235711" cy="17036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400" spc="-25" dirty="0">
                  <a:latin typeface="Arial Unicode MS"/>
                  <a:cs typeface="Arial Unicode MS"/>
                </a:rPr>
                <a:t>V2</a:t>
              </a:r>
              <a:endParaRPr sz="1400" dirty="0">
                <a:latin typeface="Arial Unicode MS"/>
                <a:cs typeface="Arial Unicode MS"/>
              </a:endParaRPr>
            </a:p>
          </p:txBody>
        </p:sp>
        <p:sp>
          <p:nvSpPr>
            <p:cNvPr id="11" name="object 11"/>
            <p:cNvSpPr txBox="1"/>
            <p:nvPr/>
          </p:nvSpPr>
          <p:spPr>
            <a:xfrm>
              <a:off x="5492751" y="6454901"/>
              <a:ext cx="164618" cy="17036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400" spc="-25" dirty="0">
                  <a:latin typeface="Arial Unicode MS"/>
                  <a:cs typeface="Arial Unicode MS"/>
                </a:rPr>
                <a:t>V1</a:t>
              </a:r>
              <a:endParaRPr sz="1400" dirty="0">
                <a:latin typeface="Arial Unicode MS"/>
                <a:cs typeface="Arial Unicode MS"/>
              </a:endParaRPr>
            </a:p>
          </p:txBody>
        </p:sp>
        <p:sp>
          <p:nvSpPr>
            <p:cNvPr id="12" name="object 12"/>
            <p:cNvSpPr txBox="1"/>
            <p:nvPr/>
          </p:nvSpPr>
          <p:spPr>
            <a:xfrm>
              <a:off x="5850127" y="6762241"/>
              <a:ext cx="211454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600" dirty="0">
                  <a:latin typeface="Arial Unicode MS"/>
                  <a:cs typeface="Arial Unicode MS"/>
                </a:rPr>
                <a:t>A</a:t>
              </a:r>
              <a:r>
                <a:rPr sz="600" spc="-35" dirty="0">
                  <a:latin typeface="Arial Unicode MS"/>
                  <a:cs typeface="Arial Unicode MS"/>
                </a:rPr>
                <a:t> </a:t>
              </a:r>
              <a:r>
                <a:rPr sz="600" dirty="0">
                  <a:latin typeface="Arial Unicode MS"/>
                  <a:cs typeface="Arial Unicode MS"/>
                </a:rPr>
                <a:t>B</a:t>
              </a:r>
              <a:r>
                <a:rPr sz="600" spc="-30" dirty="0">
                  <a:latin typeface="Arial Unicode MS"/>
                  <a:cs typeface="Arial Unicode MS"/>
                </a:rPr>
                <a:t> </a:t>
              </a:r>
              <a:r>
                <a:rPr sz="600" spc="-50" dirty="0">
                  <a:latin typeface="Arial Unicode MS"/>
                  <a:cs typeface="Arial Unicode MS"/>
                </a:rPr>
                <a:t>C</a:t>
              </a:r>
              <a:endParaRPr sz="600">
                <a:latin typeface="Arial Unicode MS"/>
                <a:cs typeface="Arial Unicode MS"/>
              </a:endParaRPr>
            </a:p>
          </p:txBody>
        </p:sp>
        <p:sp>
          <p:nvSpPr>
            <p:cNvPr id="13" name="object 13"/>
            <p:cNvSpPr txBox="1"/>
            <p:nvPr/>
          </p:nvSpPr>
          <p:spPr>
            <a:xfrm>
              <a:off x="6433059" y="6770390"/>
              <a:ext cx="801188" cy="353172"/>
            </a:xfrm>
            <a:prstGeom prst="rect">
              <a:avLst/>
            </a:prstGeom>
          </p:spPr>
          <p:txBody>
            <a:bodyPr vert="horz" wrap="square" lIns="0" tIns="29209" rIns="0" bIns="0" rtlCol="0">
              <a:spAutoFit/>
            </a:bodyPr>
            <a:lstStyle/>
            <a:p>
              <a:pPr algn="ctr">
                <a:spcBef>
                  <a:spcPts val="229"/>
                </a:spcBef>
              </a:pPr>
              <a:r>
                <a:rPr sz="1400" dirty="0">
                  <a:latin typeface="Arial Unicode MS"/>
                  <a:cs typeface="Arial Unicode MS"/>
                </a:rPr>
                <a:t>Rotación</a:t>
              </a:r>
              <a:r>
                <a:rPr sz="1400" spc="50" dirty="0">
                  <a:latin typeface="Arial Unicode MS"/>
                  <a:cs typeface="Arial Unicode MS"/>
                </a:rPr>
                <a:t> </a:t>
              </a:r>
              <a:r>
                <a:rPr sz="1400" dirty="0">
                  <a:latin typeface="Arial Unicode MS"/>
                  <a:cs typeface="Arial Unicode MS"/>
                </a:rPr>
                <a:t>de</a:t>
              </a:r>
              <a:r>
                <a:rPr sz="1400" spc="55" dirty="0">
                  <a:latin typeface="Arial Unicode MS"/>
                  <a:cs typeface="Arial Unicode MS"/>
                </a:rPr>
                <a:t> </a:t>
              </a:r>
              <a:r>
                <a:rPr sz="1400" spc="-20" dirty="0">
                  <a:latin typeface="Arial Unicode MS"/>
                  <a:cs typeface="Arial Unicode MS"/>
                </a:rPr>
                <a:t>fase</a:t>
              </a:r>
              <a:endParaRPr sz="1400" dirty="0">
                <a:latin typeface="Arial Unicode MS"/>
                <a:cs typeface="Arial Unicode MS"/>
              </a:endParaRPr>
            </a:p>
            <a:p>
              <a:pPr marL="34290" algn="ctr">
                <a:spcBef>
                  <a:spcPts val="140"/>
                </a:spcBef>
              </a:pPr>
              <a:r>
                <a:rPr sz="1400" spc="-10" dirty="0" smtClean="0">
                  <a:latin typeface="Arial Unicode MS"/>
                  <a:cs typeface="Arial Unicode MS"/>
                </a:rPr>
                <a:t>m</a:t>
              </a:r>
              <a:endParaRPr sz="1400" dirty="0">
                <a:latin typeface="Arial Unicode MS"/>
                <a:cs typeface="Arial Unicode MS"/>
              </a:endParaRPr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9448800" y="5181600"/>
            <a:ext cx="3057525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dirty="0">
                <a:latin typeface="Arial Unicode MS"/>
                <a:cs typeface="Arial Unicode MS"/>
              </a:rPr>
              <a:t>Figura</a:t>
            </a:r>
            <a:r>
              <a:rPr sz="1600" spc="12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17.</a:t>
            </a:r>
            <a:r>
              <a:rPr sz="1600" spc="12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Verificación</a:t>
            </a:r>
            <a:r>
              <a:rPr sz="1600" spc="12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12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fase</a:t>
            </a:r>
            <a:r>
              <a:rPr sz="1600" spc="12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del</a:t>
            </a:r>
            <a:r>
              <a:rPr sz="1600" spc="12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transformador</a:t>
            </a:r>
            <a:r>
              <a:rPr sz="1600" spc="12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125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tensión</a:t>
            </a:r>
            <a:endParaRPr sz="1600" dirty="0">
              <a:latin typeface="Arial Unicode MS"/>
              <a:cs typeface="Arial Unicode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34658" y="8572149"/>
            <a:ext cx="12595542" cy="12182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2160"/>
              </a:lnSpc>
              <a:spcBef>
                <a:spcPts val="100"/>
              </a:spcBef>
            </a:pPr>
            <a:r>
              <a:rPr b="1" spc="-20" dirty="0">
                <a:latin typeface="Arial"/>
                <a:cs typeface="Arial"/>
              </a:rPr>
              <a:t>VERIFICACIONES</a:t>
            </a:r>
            <a:r>
              <a:rPr b="1" spc="5" dirty="0">
                <a:latin typeface="Arial"/>
                <a:cs typeface="Arial"/>
              </a:rPr>
              <a:t> </a:t>
            </a:r>
            <a:r>
              <a:rPr b="1" spc="-50" dirty="0">
                <a:latin typeface="Arial"/>
                <a:cs typeface="Arial"/>
              </a:rPr>
              <a:t>DE</a:t>
            </a:r>
            <a:r>
              <a:rPr b="1" spc="5" dirty="0">
                <a:latin typeface="Arial"/>
                <a:cs typeface="Arial"/>
              </a:rPr>
              <a:t> </a:t>
            </a:r>
            <a:r>
              <a:rPr b="1" spc="-85" dirty="0">
                <a:latin typeface="Arial"/>
                <a:cs typeface="Arial"/>
              </a:rPr>
              <a:t>AJUSTE</a:t>
            </a:r>
            <a:r>
              <a:rPr b="1" spc="10" dirty="0">
                <a:latin typeface="Arial"/>
                <a:cs typeface="Arial"/>
              </a:rPr>
              <a:t> </a:t>
            </a:r>
            <a:r>
              <a:rPr b="1" spc="-45" dirty="0">
                <a:latin typeface="Arial"/>
                <a:cs typeface="Arial"/>
              </a:rPr>
              <a:t>DEL</a:t>
            </a:r>
            <a:r>
              <a:rPr b="1" spc="5" dirty="0">
                <a:latin typeface="Arial"/>
                <a:cs typeface="Arial"/>
              </a:rPr>
              <a:t> </a:t>
            </a:r>
            <a:r>
              <a:rPr b="1" spc="-85" dirty="0">
                <a:latin typeface="Arial"/>
                <a:cs typeface="Arial"/>
              </a:rPr>
              <a:t>RELÉ</a:t>
            </a:r>
            <a:r>
              <a:rPr b="1" spc="5" dirty="0">
                <a:latin typeface="Arial"/>
                <a:cs typeface="Arial"/>
              </a:rPr>
              <a:t> </a:t>
            </a:r>
            <a:r>
              <a:rPr b="1" spc="-50" dirty="0">
                <a:latin typeface="Arial"/>
                <a:cs typeface="Arial"/>
              </a:rPr>
              <a:t>DE</a:t>
            </a:r>
            <a:r>
              <a:rPr b="1" spc="10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PROTECCIÓN</a:t>
            </a:r>
            <a:endParaRPr dirty="0">
              <a:latin typeface="Arial"/>
              <a:cs typeface="Arial"/>
            </a:endParaRPr>
          </a:p>
          <a:p>
            <a:pPr marL="12700" marR="5080" algn="just">
              <a:lnSpc>
                <a:spcPts val="2160"/>
              </a:lnSpc>
              <a:spcBef>
                <a:spcPts val="560"/>
              </a:spcBef>
            </a:pPr>
            <a:r>
              <a:rPr spc="-20" dirty="0">
                <a:latin typeface="Arial Unicode MS"/>
                <a:cs typeface="Arial Unicode MS"/>
              </a:rPr>
              <a:t>En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algún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spc="50" dirty="0">
                <a:latin typeface="Arial Unicode MS"/>
                <a:cs typeface="Arial Unicode MS"/>
              </a:rPr>
              <a:t>momento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durante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puesta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servicio,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será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necesario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ingresar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y/o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verificar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ajustes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de </a:t>
            </a:r>
            <a:r>
              <a:rPr dirty="0">
                <a:latin typeface="Arial Unicode MS"/>
                <a:cs typeface="Arial Unicode MS"/>
              </a:rPr>
              <a:t>alarma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disparo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elementos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relé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protección.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Cuando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configuración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completa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es </a:t>
            </a:r>
            <a:r>
              <a:rPr dirty="0">
                <a:latin typeface="Arial Unicode MS"/>
                <a:cs typeface="Arial Unicode MS"/>
              </a:rPr>
              <a:t>diseñada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suministrada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spc="50" dirty="0">
                <a:latin typeface="Arial Unicode MS"/>
                <a:cs typeface="Arial Unicode MS"/>
              </a:rPr>
              <a:t>por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spc="55" dirty="0">
                <a:latin typeface="Arial Unicode MS"/>
                <a:cs typeface="Arial Unicode MS"/>
              </a:rPr>
              <a:t>un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solo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contratista,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posible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que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ajustes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ya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8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hayan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realizado</a:t>
            </a:r>
            <a:r>
              <a:rPr spc="-10" dirty="0">
                <a:latin typeface="Arial Unicode MS"/>
                <a:cs typeface="Arial Unicode MS"/>
              </a:rPr>
              <a:t>.</a:t>
            </a:r>
            <a:endParaRPr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2000" y="533400"/>
            <a:ext cx="12344400" cy="947695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1900"/>
              </a:lnSpc>
              <a:spcBef>
                <a:spcPts val="100"/>
              </a:spcBef>
            </a:pPr>
            <a:r>
              <a:rPr sz="2000" dirty="0">
                <a:latin typeface="Arial Unicode MS"/>
                <a:cs typeface="Arial Unicode MS"/>
              </a:rPr>
              <a:t>introducido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antes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envío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desde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fábrica.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Por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tanto,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esto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no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tiene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repetirse</a:t>
            </a:r>
            <a:r>
              <a:rPr sz="2000" dirty="0">
                <a:latin typeface="Arial Unicode MS"/>
                <a:cs typeface="Arial Unicode MS"/>
              </a:rPr>
              <a:t>.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spc="-25" dirty="0" smtClean="0">
                <a:latin typeface="Arial Unicode MS"/>
                <a:cs typeface="Arial Unicode MS"/>
              </a:rPr>
              <a:t>El</a:t>
            </a:r>
            <a:r>
              <a:rPr lang="es-ES" sz="2000" spc="-25" dirty="0" smtClean="0">
                <a:latin typeface="Arial Unicode MS"/>
                <a:cs typeface="Arial Unicode MS"/>
              </a:rPr>
              <a:t> </a:t>
            </a:r>
            <a:r>
              <a:rPr sz="2000" spc="50" dirty="0" err="1" smtClean="0">
                <a:latin typeface="Arial Unicode MS"/>
                <a:cs typeface="Arial Unicode MS"/>
              </a:rPr>
              <a:t>método</a:t>
            </a:r>
            <a:r>
              <a:rPr sz="2000" spc="85" dirty="0" smtClean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ingreso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ajustes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varía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según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tecnología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relé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utilizada.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Para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relés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de </a:t>
            </a:r>
            <a:r>
              <a:rPr sz="2000" dirty="0">
                <a:latin typeface="Arial Unicode MS"/>
                <a:cs typeface="Arial Unicode MS"/>
              </a:rPr>
              <a:t>protección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electromecánicos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estáticos,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necesita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una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entrada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manual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para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cada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elemento</a:t>
            </a:r>
            <a:r>
              <a:rPr sz="2000" spc="4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relé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protección.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Este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spc="50" dirty="0">
                <a:latin typeface="Arial Unicode MS"/>
                <a:cs typeface="Arial Unicode MS"/>
              </a:rPr>
              <a:t>método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también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puede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aplicar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para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relés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protección </a:t>
            </a:r>
            <a:r>
              <a:rPr sz="2000" dirty="0">
                <a:latin typeface="Arial Unicode MS"/>
                <a:cs typeface="Arial Unicode MS"/>
              </a:rPr>
              <a:t>digitales/numéricos.</a:t>
            </a:r>
            <a:r>
              <a:rPr sz="2000" spc="2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Sin</a:t>
            </a:r>
            <a:r>
              <a:rPr sz="2000" spc="2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embargo,</a:t>
            </a:r>
            <a:r>
              <a:rPr sz="2000" spc="20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2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cantidad</a:t>
            </a:r>
            <a:r>
              <a:rPr sz="2000" spc="20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2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información</a:t>
            </a:r>
            <a:r>
              <a:rPr sz="2000" spc="20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</a:t>
            </a:r>
            <a:r>
              <a:rPr sz="2000" spc="2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introducir</a:t>
            </a:r>
            <a:r>
              <a:rPr sz="2000" spc="20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</a:t>
            </a:r>
            <a:r>
              <a:rPr sz="2000" spc="2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mucho</a:t>
            </a:r>
            <a:r>
              <a:rPr sz="2000" spc="20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mayor.</a:t>
            </a:r>
            <a:r>
              <a:rPr sz="2000" spc="200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Por </a:t>
            </a:r>
            <a:r>
              <a:rPr sz="2000" dirty="0">
                <a:latin typeface="Arial Unicode MS"/>
                <a:cs typeface="Arial Unicode MS"/>
              </a:rPr>
              <a:t>lo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tanto,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común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utilizar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spc="55" dirty="0">
                <a:latin typeface="Arial Unicode MS"/>
                <a:cs typeface="Arial Unicode MS"/>
              </a:rPr>
              <a:t>un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software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adecuado,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spc="50" dirty="0">
                <a:latin typeface="Arial Unicode MS"/>
                <a:cs typeface="Arial Unicode MS"/>
              </a:rPr>
              <a:t>normalmente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proporcionado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spc="50" dirty="0">
                <a:latin typeface="Arial Unicode MS"/>
                <a:cs typeface="Arial Unicode MS"/>
              </a:rPr>
              <a:t>por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el</a:t>
            </a:r>
            <a:r>
              <a:rPr sz="2000" spc="4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fabricante.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spc="-35" dirty="0">
                <a:latin typeface="Arial Unicode MS"/>
                <a:cs typeface="Arial Unicode MS"/>
              </a:rPr>
              <a:t>El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software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también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facilita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mucho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tarea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básica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hacer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spc="55" dirty="0">
                <a:latin typeface="Arial Unicode MS"/>
                <a:cs typeface="Arial Unicode MS"/>
              </a:rPr>
              <a:t>un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registro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datos </a:t>
            </a:r>
            <a:r>
              <a:rPr sz="2000" dirty="0">
                <a:latin typeface="Arial Unicode MS"/>
                <a:cs typeface="Arial Unicode MS"/>
              </a:rPr>
              <a:t>ingresados.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Una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vez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han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ingresado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datos,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debe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verificar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cumplan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las </a:t>
            </a:r>
            <a:r>
              <a:rPr sz="2000" dirty="0">
                <a:latin typeface="Arial Unicode MS"/>
                <a:cs typeface="Arial Unicode MS"/>
              </a:rPr>
              <a:t>configuraciones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sugeridas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calculadas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spc="50" dirty="0">
                <a:latin typeface="Arial Unicode MS"/>
                <a:cs typeface="Arial Unicode MS"/>
              </a:rPr>
              <a:t>partir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estudio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configuración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protección</a:t>
            </a:r>
            <a:r>
              <a:rPr sz="2000" spc="-10" dirty="0">
                <a:latin typeface="Arial Unicode MS"/>
                <a:cs typeface="Arial Unicode MS"/>
              </a:rPr>
              <a:t>.</a:t>
            </a:r>
            <a:endParaRPr sz="2000" dirty="0">
              <a:latin typeface="Arial Unicode MS"/>
              <a:cs typeface="Arial Unicode MS"/>
            </a:endParaRPr>
          </a:p>
          <a:p>
            <a:pPr marL="12700" marR="31115" algn="just">
              <a:lnSpc>
                <a:spcPts val="1900"/>
              </a:lnSpc>
            </a:pPr>
            <a:r>
              <a:rPr sz="2000" dirty="0">
                <a:latin typeface="Arial Unicode MS"/>
                <a:cs typeface="Arial Unicode MS"/>
              </a:rPr>
              <a:t>Cuando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utilice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software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adecuado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para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entrada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datos,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las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verificaciones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pueden </a:t>
            </a:r>
            <a:r>
              <a:rPr sz="2000" dirty="0">
                <a:latin typeface="Arial Unicode MS"/>
                <a:cs typeface="Arial Unicode MS"/>
              </a:rPr>
              <a:t>considerarse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completas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si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información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verifica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antes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descargar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ajustes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al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relé.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lo </a:t>
            </a:r>
            <a:r>
              <a:rPr sz="2000" dirty="0">
                <a:latin typeface="Arial Unicode MS"/>
                <a:cs typeface="Arial Unicode MS"/>
              </a:rPr>
              <a:t>contrario,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posible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necesite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una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verificación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adicional.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ajustes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puesta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en</a:t>
            </a:r>
            <a:r>
              <a:rPr sz="2000" spc="4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servicio</a:t>
            </a:r>
            <a:r>
              <a:rPr sz="2000" spc="229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registrados</a:t>
            </a:r>
            <a:r>
              <a:rPr sz="2000" spc="2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deben</a:t>
            </a:r>
            <a:r>
              <a:rPr sz="2000" spc="229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proporcionarse</a:t>
            </a:r>
            <a:r>
              <a:rPr sz="2000" spc="2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al</a:t>
            </a:r>
            <a:r>
              <a:rPr sz="2000" spc="235" dirty="0">
                <a:latin typeface="Arial Unicode MS"/>
                <a:cs typeface="Arial Unicode MS"/>
              </a:rPr>
              <a:t> </a:t>
            </a:r>
            <a:r>
              <a:rPr sz="2000" spc="-10" dirty="0" err="1">
                <a:latin typeface="Arial Unicode MS"/>
                <a:cs typeface="Arial Unicode MS"/>
              </a:rPr>
              <a:t>cliente</a:t>
            </a:r>
            <a:r>
              <a:rPr sz="2000" spc="-10" dirty="0" smtClean="0">
                <a:latin typeface="Arial Unicode MS"/>
                <a:cs typeface="Arial Unicode MS"/>
              </a:rPr>
              <a:t>.</a:t>
            </a:r>
            <a:endParaRPr lang="es-ES" sz="2000" spc="-10" dirty="0" smtClean="0">
              <a:latin typeface="Arial Unicode MS"/>
              <a:cs typeface="Arial Unicode MS"/>
            </a:endParaRPr>
          </a:p>
          <a:p>
            <a:pPr marL="12700" marR="31115" algn="just">
              <a:lnSpc>
                <a:spcPts val="1900"/>
              </a:lnSpc>
            </a:pPr>
            <a:endParaRPr lang="es-ES" sz="2000" spc="-10" dirty="0">
              <a:latin typeface="Arial Unicode MS"/>
              <a:cs typeface="Arial Unicode MS"/>
            </a:endParaRPr>
          </a:p>
          <a:p>
            <a:pPr marL="12700" algn="just">
              <a:lnSpc>
                <a:spcPts val="1900"/>
              </a:lnSpc>
              <a:spcBef>
                <a:spcPts val="100"/>
              </a:spcBef>
            </a:pPr>
            <a:r>
              <a:rPr lang="es-ES" sz="2000" b="1" spc="-10" dirty="0" smtClean="0">
                <a:latin typeface="Arial"/>
                <a:cs typeface="Arial"/>
              </a:rPr>
              <a:t>DISPOSITIVOS</a:t>
            </a:r>
            <a:r>
              <a:rPr lang="es-ES" sz="2000" b="1" spc="15" dirty="0" smtClean="0">
                <a:latin typeface="Arial"/>
                <a:cs typeface="Arial"/>
              </a:rPr>
              <a:t> </a:t>
            </a:r>
            <a:r>
              <a:rPr lang="es-ES" sz="2000" b="1" spc="-45" dirty="0" smtClean="0">
                <a:latin typeface="Arial"/>
                <a:cs typeface="Arial"/>
              </a:rPr>
              <a:t>DE</a:t>
            </a:r>
            <a:r>
              <a:rPr lang="es-ES" sz="2000" b="1" spc="15" dirty="0" smtClean="0">
                <a:latin typeface="Arial"/>
                <a:cs typeface="Arial"/>
              </a:rPr>
              <a:t> </a:t>
            </a:r>
            <a:r>
              <a:rPr lang="es-ES" sz="2000" b="1" spc="-40" dirty="0" smtClean="0">
                <a:latin typeface="Arial"/>
                <a:cs typeface="Arial"/>
              </a:rPr>
              <a:t>PRUEBA</a:t>
            </a:r>
            <a:r>
              <a:rPr lang="es-ES" sz="2000" b="1" spc="20" dirty="0" smtClean="0">
                <a:latin typeface="Arial"/>
                <a:cs typeface="Arial"/>
              </a:rPr>
              <a:t> </a:t>
            </a:r>
            <a:r>
              <a:rPr lang="es-ES" sz="2000" b="1" spc="-45" dirty="0" smtClean="0">
                <a:latin typeface="Arial"/>
                <a:cs typeface="Arial"/>
              </a:rPr>
              <a:t>DE</a:t>
            </a:r>
            <a:r>
              <a:rPr lang="es-ES" sz="2000" b="1" spc="15" dirty="0" smtClean="0">
                <a:latin typeface="Arial"/>
                <a:cs typeface="Arial"/>
              </a:rPr>
              <a:t> </a:t>
            </a:r>
            <a:r>
              <a:rPr lang="es-ES" sz="2000" b="1" dirty="0" smtClean="0">
                <a:latin typeface="Arial"/>
                <a:cs typeface="Arial"/>
              </a:rPr>
              <a:t>INYECCIÓN</a:t>
            </a:r>
            <a:r>
              <a:rPr lang="es-ES" sz="2000" b="1" spc="20" dirty="0" smtClean="0">
                <a:latin typeface="Arial"/>
                <a:cs typeface="Arial"/>
              </a:rPr>
              <a:t> </a:t>
            </a:r>
            <a:r>
              <a:rPr lang="es-ES" sz="2000" b="1" spc="-10" dirty="0" smtClean="0">
                <a:latin typeface="Arial"/>
                <a:cs typeface="Arial"/>
              </a:rPr>
              <a:t>SECUNDARIA</a:t>
            </a:r>
          </a:p>
          <a:p>
            <a:pPr marL="12700" algn="just">
              <a:lnSpc>
                <a:spcPts val="1900"/>
              </a:lnSpc>
              <a:spcBef>
                <a:spcPts val="100"/>
              </a:spcBef>
            </a:pPr>
            <a:endParaRPr lang="es-ES" sz="2000" dirty="0" smtClean="0">
              <a:latin typeface="Arial"/>
              <a:cs typeface="Arial"/>
            </a:endParaRPr>
          </a:p>
          <a:p>
            <a:pPr marL="12700" marR="5080" algn="just">
              <a:lnSpc>
                <a:spcPts val="1900"/>
              </a:lnSpc>
              <a:spcBef>
                <a:spcPts val="590"/>
              </a:spcBef>
            </a:pPr>
            <a:r>
              <a:rPr lang="es-ES" sz="2000" spc="-10" dirty="0" smtClean="0">
                <a:latin typeface="Arial Unicode MS"/>
                <a:cs typeface="Arial Unicode MS"/>
              </a:rPr>
              <a:t>Las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pruebas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inyección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secundaria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normalmente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completan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antes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pruebas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inyección </a:t>
            </a:r>
            <a:r>
              <a:rPr lang="es-ES" sz="2000" dirty="0" smtClean="0">
                <a:latin typeface="Arial Unicode MS"/>
                <a:cs typeface="Arial Unicode MS"/>
              </a:rPr>
              <a:t>primaria.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spc="-30" dirty="0" smtClean="0">
                <a:latin typeface="Arial Unicode MS"/>
                <a:cs typeface="Arial Unicode MS"/>
              </a:rPr>
              <a:t>El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objetivo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pruebas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inyección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secundaria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demostrar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funcionamiento</a:t>
            </a:r>
            <a:r>
              <a:rPr lang="es-ES" sz="2000" spc="200" dirty="0" smtClean="0">
                <a:latin typeface="Arial Unicode MS"/>
                <a:cs typeface="Arial Unicode MS"/>
              </a:rPr>
              <a:t>  </a:t>
            </a:r>
            <a:r>
              <a:rPr lang="es-ES" sz="2000" dirty="0" smtClean="0">
                <a:latin typeface="Arial Unicode MS"/>
                <a:cs typeface="Arial Unicode MS"/>
              </a:rPr>
              <a:t>correcto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configuración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protección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está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aguas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abajo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entradas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de </a:t>
            </a:r>
            <a:r>
              <a:rPr lang="es-ES" sz="2000" dirty="0" smtClean="0">
                <a:latin typeface="Arial Unicode MS"/>
                <a:cs typeface="Arial Unicode MS"/>
              </a:rPr>
              <a:t>protección.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Las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inyección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secundaria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realizan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antes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inyección </a:t>
            </a:r>
            <a:r>
              <a:rPr lang="es-ES" sz="2000" dirty="0" smtClean="0">
                <a:latin typeface="Arial Unicode MS"/>
                <a:cs typeface="Arial Unicode MS"/>
              </a:rPr>
              <a:t>primaria.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Esto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hace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porque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minimizan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riesgos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durante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iniciales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lado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BT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equipo.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spc="-30" dirty="0" smtClean="0">
                <a:latin typeface="Arial Unicode MS"/>
                <a:cs typeface="Arial Unicode MS"/>
              </a:rPr>
              <a:t>El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lado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primario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(HV)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equipo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está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desconectado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no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produzcan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daños.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12700" marR="9525" algn="just">
              <a:lnSpc>
                <a:spcPts val="1900"/>
              </a:lnSpc>
            </a:pPr>
            <a:r>
              <a:rPr lang="es-ES" sz="2000" spc="-10" dirty="0" smtClean="0">
                <a:latin typeface="Arial Unicode MS"/>
                <a:cs typeface="Arial Unicode MS"/>
              </a:rPr>
              <a:t>Estas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pruebas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equipo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necesario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completarlas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generalmente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describen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manuales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relés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protección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fabricante.</a:t>
            </a:r>
          </a:p>
          <a:p>
            <a:pPr marL="12700" marR="9525" algn="just">
              <a:lnSpc>
                <a:spcPts val="1900"/>
              </a:lnSpc>
            </a:pPr>
            <a:endParaRPr lang="es-ES" sz="2000" spc="-10" dirty="0" smtClean="0">
              <a:latin typeface="Arial Unicode MS"/>
              <a:cs typeface="Arial Unicode MS"/>
            </a:endParaRPr>
          </a:p>
          <a:p>
            <a:pPr marL="12700" algn="just">
              <a:lnSpc>
                <a:spcPts val="1900"/>
              </a:lnSpc>
              <a:spcBef>
                <a:spcPts val="100"/>
              </a:spcBef>
            </a:pPr>
            <a:r>
              <a:rPr lang="es-ES" sz="2000" b="1" spc="-35" dirty="0" smtClean="0">
                <a:latin typeface="Arial"/>
                <a:cs typeface="Arial"/>
              </a:rPr>
              <a:t>BLOQUES</a:t>
            </a:r>
            <a:r>
              <a:rPr lang="es-ES" sz="2000" b="1" spc="15" dirty="0" smtClean="0">
                <a:latin typeface="Arial"/>
                <a:cs typeface="Arial"/>
              </a:rPr>
              <a:t> </a:t>
            </a:r>
            <a:r>
              <a:rPr lang="es-ES" sz="2000" b="1" spc="-45" dirty="0" smtClean="0">
                <a:latin typeface="Arial"/>
                <a:cs typeface="Arial"/>
              </a:rPr>
              <a:t>DE</a:t>
            </a:r>
            <a:r>
              <a:rPr lang="es-ES" sz="2000" b="1" spc="15" dirty="0" smtClean="0">
                <a:latin typeface="Arial"/>
                <a:cs typeface="Arial"/>
              </a:rPr>
              <a:t> </a:t>
            </a:r>
            <a:r>
              <a:rPr lang="es-ES" sz="2000" b="1" spc="-25" dirty="0" smtClean="0">
                <a:latin typeface="Arial"/>
                <a:cs typeface="Arial"/>
              </a:rPr>
              <a:t>PRUEBA/TAPONES</a:t>
            </a:r>
            <a:r>
              <a:rPr lang="es-ES" sz="2000" b="1" spc="15" dirty="0" smtClean="0">
                <a:latin typeface="Arial"/>
                <a:cs typeface="Arial"/>
              </a:rPr>
              <a:t> </a:t>
            </a:r>
            <a:r>
              <a:rPr lang="es-ES" sz="2000" b="1" spc="-40" dirty="0" smtClean="0">
                <a:latin typeface="Arial"/>
                <a:cs typeface="Arial"/>
              </a:rPr>
              <a:t>PARA</a:t>
            </a:r>
            <a:r>
              <a:rPr lang="es-ES" sz="2000" b="1" spc="15" dirty="0" smtClean="0">
                <a:latin typeface="Arial"/>
                <a:cs typeface="Arial"/>
              </a:rPr>
              <a:t> </a:t>
            </a:r>
            <a:r>
              <a:rPr lang="es-ES" sz="2000" b="1" spc="-10" dirty="0" smtClean="0">
                <a:latin typeface="Arial"/>
                <a:cs typeface="Arial"/>
              </a:rPr>
              <a:t>DISPOSITIVOS</a:t>
            </a:r>
            <a:r>
              <a:rPr lang="es-ES" sz="2000" b="1" spc="15" dirty="0" smtClean="0">
                <a:latin typeface="Arial"/>
                <a:cs typeface="Arial"/>
              </a:rPr>
              <a:t> </a:t>
            </a:r>
            <a:r>
              <a:rPr lang="es-ES" sz="2000" b="1" spc="-45" dirty="0" smtClean="0">
                <a:latin typeface="Arial"/>
                <a:cs typeface="Arial"/>
              </a:rPr>
              <a:t>DE</a:t>
            </a:r>
            <a:r>
              <a:rPr lang="es-ES" sz="2000" b="1" spc="15" dirty="0" smtClean="0">
                <a:latin typeface="Arial"/>
                <a:cs typeface="Arial"/>
              </a:rPr>
              <a:t> </a:t>
            </a:r>
            <a:r>
              <a:rPr lang="es-ES" sz="2000" b="1" dirty="0" smtClean="0">
                <a:latin typeface="Arial"/>
                <a:cs typeface="Arial"/>
              </a:rPr>
              <a:t>INYECCIÓN</a:t>
            </a:r>
            <a:r>
              <a:rPr lang="es-ES" sz="2000" b="1" spc="15" dirty="0" smtClean="0">
                <a:latin typeface="Arial"/>
                <a:cs typeface="Arial"/>
              </a:rPr>
              <a:t> </a:t>
            </a:r>
            <a:r>
              <a:rPr lang="es-ES" sz="2000" b="1" spc="-10" dirty="0" smtClean="0">
                <a:latin typeface="Arial"/>
                <a:cs typeface="Arial"/>
              </a:rPr>
              <a:t>SECUNDARIA</a:t>
            </a:r>
          </a:p>
          <a:p>
            <a:pPr marL="12700" algn="just">
              <a:lnSpc>
                <a:spcPts val="1900"/>
              </a:lnSpc>
              <a:spcBef>
                <a:spcPts val="100"/>
              </a:spcBef>
            </a:pPr>
            <a:endParaRPr lang="es-ES" sz="2000" dirty="0" smtClean="0">
              <a:latin typeface="Arial"/>
              <a:cs typeface="Arial"/>
            </a:endParaRPr>
          </a:p>
          <a:p>
            <a:pPr marL="12700" marR="5080" algn="just">
              <a:lnSpc>
                <a:spcPts val="1900"/>
              </a:lnSpc>
              <a:spcBef>
                <a:spcPts val="560"/>
              </a:spcBef>
            </a:pPr>
            <a:r>
              <a:rPr lang="es-ES" sz="2000" spc="-60" dirty="0" smtClean="0">
                <a:latin typeface="Arial Unicode MS"/>
                <a:cs typeface="Arial Unicode MS"/>
              </a:rPr>
              <a:t>Es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práctica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típica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suministrar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bloques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enchufes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circuitos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protección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conexiones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puedan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hacer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equipo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sin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perturbar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cableado.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spc="-50" dirty="0" smtClean="0">
                <a:latin typeface="Arial Unicode MS"/>
                <a:cs typeface="Arial Unicode MS"/>
              </a:rPr>
              <a:t>Se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aplican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enchufes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de</a:t>
            </a:r>
            <a:r>
              <a:rPr lang="es-ES" sz="2000" dirty="0" smtClean="0">
                <a:latin typeface="Arial Unicode MS"/>
                <a:cs typeface="Arial Unicode MS"/>
              </a:rPr>
              <a:t> prueba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configuración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dedos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múltiples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solo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dedo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(para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monitoreo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corriente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circuito </a:t>
            </a:r>
            <a:r>
              <a:rPr lang="es-ES" sz="2000" dirty="0" smtClean="0">
                <a:latin typeface="Arial Unicode MS"/>
                <a:cs typeface="Arial Unicode MS"/>
              </a:rPr>
              <a:t>secundario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spc="-55" dirty="0" smtClean="0">
                <a:latin typeface="Arial Unicode MS"/>
                <a:cs typeface="Arial Unicode MS"/>
              </a:rPr>
              <a:t>TC)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conectar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dispositivos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protección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bajo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prueba.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spc="-30" dirty="0" smtClean="0">
                <a:latin typeface="Arial Unicode MS"/>
                <a:cs typeface="Arial Unicode MS"/>
              </a:rPr>
              <a:t>El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contacto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superior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spc="-50" dirty="0" smtClean="0">
                <a:latin typeface="Arial Unicode MS"/>
                <a:cs typeface="Arial Unicode MS"/>
              </a:rPr>
              <a:t>e</a:t>
            </a:r>
            <a:r>
              <a:rPr lang="es-ES" sz="2000" dirty="0" smtClean="0">
                <a:latin typeface="Arial Unicode MS"/>
                <a:cs typeface="Arial Unicode MS"/>
              </a:rPr>
              <a:t> inferior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cada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dedo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enchufe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está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dividido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por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tira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aislante,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spc="50" dirty="0" smtClean="0">
                <a:latin typeface="Arial Unicode MS"/>
                <a:cs typeface="Arial Unicode MS"/>
              </a:rPr>
              <a:t>modo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circuitos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spc="-20" dirty="0" smtClean="0">
                <a:latin typeface="Arial Unicode MS"/>
                <a:cs typeface="Arial Unicode MS"/>
              </a:rPr>
              <a:t>relé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protección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pueden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aislarse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totalmente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cableado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tablero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cuando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instala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enchufe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prueba.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spc="-20" dirty="0" smtClean="0">
                <a:latin typeface="Arial Unicode MS"/>
                <a:cs typeface="Arial Unicode MS"/>
              </a:rPr>
              <a:t>Para </a:t>
            </a:r>
            <a:r>
              <a:rPr lang="es-ES" sz="2000" dirty="0" smtClean="0">
                <a:latin typeface="Arial Unicode MS"/>
                <a:cs typeface="Arial Unicode MS"/>
              </a:rPr>
              <a:t>evitar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terminales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secundarias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spc="-65" dirty="0" smtClean="0">
                <a:latin typeface="Arial Unicode MS"/>
                <a:cs typeface="Arial Unicode MS"/>
              </a:rPr>
              <a:t>TC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circuito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abierto,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esencial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enlaces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puente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cortocircuito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de</a:t>
            </a:r>
            <a:r>
              <a:rPr lang="es-ES" sz="2000" dirty="0" smtClean="0">
                <a:latin typeface="Arial Unicode MS"/>
                <a:cs typeface="Arial Unicode MS"/>
              </a:rPr>
              <a:t> </a:t>
            </a:r>
            <a:r>
              <a:rPr lang="es-ES" sz="2000" spc="-65" dirty="0" smtClean="0">
                <a:latin typeface="Arial Unicode MS"/>
                <a:cs typeface="Arial Unicode MS"/>
              </a:rPr>
              <a:t>TC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instalen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todos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'lados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activos'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apropiados.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12700" marR="9525" algn="just">
              <a:lnSpc>
                <a:spcPts val="1900"/>
              </a:lnSpc>
            </a:pPr>
            <a:endParaRPr lang="es-ES" sz="2000" dirty="0" smtClean="0">
              <a:latin typeface="Arial Unicode MS"/>
              <a:cs typeface="Arial Unicode MS"/>
            </a:endParaRPr>
          </a:p>
          <a:p>
            <a:pPr marL="12700" marR="31115" algn="just">
              <a:lnSpc>
                <a:spcPts val="1900"/>
              </a:lnSpc>
            </a:pPr>
            <a:endParaRPr sz="2000" dirty="0">
              <a:latin typeface="Arial Unicode MS"/>
              <a:cs typeface="Arial Unicode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996945" y="4348953"/>
            <a:ext cx="5342255" cy="22602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525">
              <a:lnSpc>
                <a:spcPct val="180200"/>
              </a:lnSpc>
            </a:pPr>
            <a:endParaRPr sz="900" dirty="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96945" y="6886904"/>
            <a:ext cx="542988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endParaRPr sz="800"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66027" y="5324455"/>
            <a:ext cx="2271523" cy="411957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53389" y="533400"/>
            <a:ext cx="12496800" cy="4791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2160"/>
              </a:lnSpc>
              <a:spcBef>
                <a:spcPts val="100"/>
              </a:spcBef>
            </a:pPr>
            <a:r>
              <a:rPr dirty="0">
                <a:latin typeface="Arial Unicode MS"/>
                <a:cs typeface="Arial Unicode MS"/>
              </a:rPr>
              <a:t>terminales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enchufe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prueba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antes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insertarlo.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enchufe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prueba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colocado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su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lugar,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 err="1">
                <a:latin typeface="Arial Unicode MS"/>
                <a:cs typeface="Arial Unicode MS"/>
              </a:rPr>
              <a:t>todos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spc="-25" dirty="0" err="1" smtClean="0">
                <a:latin typeface="Arial Unicode MS"/>
                <a:cs typeface="Arial Unicode MS"/>
              </a:rPr>
              <a:t>los</a:t>
            </a:r>
            <a:r>
              <a:rPr lang="es-ES" spc="-2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circuitos</a:t>
            </a:r>
            <a:r>
              <a:rPr spc="110" dirty="0" smtClean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prueba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ahora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pueden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conectarse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terminales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enchufe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prueba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aislados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'lado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relé'. </a:t>
            </a:r>
            <a:r>
              <a:rPr dirty="0">
                <a:latin typeface="Arial Unicode MS"/>
                <a:cs typeface="Arial Unicode MS"/>
              </a:rPr>
              <a:t>Algunos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bloques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prueba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modernos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contienen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enlaces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puente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lado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vivo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dentro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bloque.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Éstos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se</a:t>
            </a:r>
            <a:r>
              <a:rPr dirty="0">
                <a:latin typeface="Arial Unicode MS"/>
                <a:cs typeface="Arial Unicode MS"/>
              </a:rPr>
              <a:t> pueden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configurar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adecuadamente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posición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'cerrada'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'abierta',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ya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sea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manualmente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antes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quitar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la</a:t>
            </a:r>
            <a:r>
              <a:rPr dirty="0">
                <a:latin typeface="Arial Unicode MS"/>
                <a:cs typeface="Arial Unicode MS"/>
              </a:rPr>
              <a:t> tapa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insertar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tapón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prueba,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automáticamente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al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quitar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tapa.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extracción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cubierta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también </a:t>
            </a:r>
            <a:r>
              <a:rPr dirty="0">
                <a:latin typeface="Arial Unicode MS"/>
                <a:cs typeface="Arial Unicode MS"/>
              </a:rPr>
              <a:t>expone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placa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frontal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codificada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por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colores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bloque,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que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muestra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claramente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que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configuración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de</a:t>
            </a:r>
            <a:r>
              <a:rPr dirty="0">
                <a:latin typeface="Arial Unicode MS"/>
                <a:cs typeface="Arial Unicode MS"/>
              </a:rPr>
              <a:t> protección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no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está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servicio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también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puede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desconectar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cualquier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suministro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auxiliar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spc="-85" dirty="0">
                <a:latin typeface="Arial Unicode MS"/>
                <a:cs typeface="Arial Unicode MS"/>
              </a:rPr>
              <a:t>CC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utilizado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spc="-20" dirty="0">
                <a:latin typeface="Arial Unicode MS"/>
                <a:cs typeface="Arial Unicode MS"/>
              </a:rPr>
              <a:t>para </a:t>
            </a:r>
            <a:r>
              <a:rPr dirty="0">
                <a:latin typeface="Arial Unicode MS"/>
                <a:cs typeface="Arial Unicode MS"/>
              </a:rPr>
              <a:t>alimentar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las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salidas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disparo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relé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protección.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Al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retirar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enchufe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prueba,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restablecen </a:t>
            </a:r>
            <a:r>
              <a:rPr dirty="0">
                <a:latin typeface="Arial Unicode MS"/>
                <a:cs typeface="Arial Unicode MS"/>
              </a:rPr>
              <a:t>instantáneamente</a:t>
            </a:r>
            <a:r>
              <a:rPr spc="1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las</a:t>
            </a:r>
            <a:r>
              <a:rPr spc="1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conexiones</a:t>
            </a:r>
            <a:r>
              <a:rPr spc="1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1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transformadores</a:t>
            </a:r>
            <a:r>
              <a:rPr spc="1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corriente</a:t>
            </a:r>
            <a:r>
              <a:rPr spc="1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1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1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transformadores</a:t>
            </a:r>
            <a:r>
              <a:rPr spc="1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75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tensión </a:t>
            </a:r>
            <a:r>
              <a:rPr dirty="0">
                <a:latin typeface="Arial Unicode MS"/>
                <a:cs typeface="Arial Unicode MS"/>
              </a:rPr>
              <a:t>principales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eliminan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las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conexiones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prueba.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spc="-30" dirty="0">
                <a:latin typeface="Arial Unicode MS"/>
                <a:cs typeface="Arial Unicode MS"/>
              </a:rPr>
              <a:t>El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reemplazo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cubierta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bloque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prueba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luego </a:t>
            </a:r>
            <a:r>
              <a:rPr dirty="0">
                <a:latin typeface="Arial Unicode MS"/>
                <a:cs typeface="Arial Unicode MS"/>
              </a:rPr>
              <a:t>elimina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cortocircuitos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que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habían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aplicado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circuitos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secundarios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spc="-65" dirty="0">
                <a:latin typeface="Arial Unicode MS"/>
                <a:cs typeface="Arial Unicode MS"/>
              </a:rPr>
              <a:t>TC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principal.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Cuando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utilizan </a:t>
            </a:r>
            <a:r>
              <a:rPr dirty="0">
                <a:latin typeface="Arial Unicode MS"/>
                <a:cs typeface="Arial Unicode MS"/>
              </a:rPr>
              <a:t>pocos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relés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protección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una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configuración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protección,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pueden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instalar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uno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más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bloques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prueba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panel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relés,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que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permite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probar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toda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configuración,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lugar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solo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relé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protección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spc="-20" dirty="0">
                <a:latin typeface="Arial Unicode MS"/>
                <a:cs typeface="Arial Unicode MS"/>
              </a:rPr>
              <a:t>vez.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bloques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prueba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generalmente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brindan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instalaciones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para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monitoreo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prueba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inyección </a:t>
            </a:r>
            <a:r>
              <a:rPr dirty="0">
                <a:latin typeface="Arial Unicode MS"/>
                <a:cs typeface="Arial Unicode MS"/>
              </a:rPr>
              <a:t>secundaria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cualquier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configuración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protección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sistema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energía.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spc="-30" dirty="0">
                <a:latin typeface="Arial Unicode MS"/>
                <a:cs typeface="Arial Unicode MS"/>
              </a:rPr>
              <a:t>El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bloque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prueba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puede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spc="-20" dirty="0">
                <a:latin typeface="Arial Unicode MS"/>
                <a:cs typeface="Arial Unicode MS"/>
              </a:rPr>
              <a:t>usar </a:t>
            </a:r>
            <a:r>
              <a:rPr dirty="0">
                <a:latin typeface="Arial Unicode MS"/>
                <a:cs typeface="Arial Unicode MS"/>
              </a:rPr>
              <a:t>con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enchufe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prueba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múltiples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dedos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para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permitir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aislamiento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monitoreo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todas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las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rutas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de</a:t>
            </a:r>
            <a:r>
              <a:rPr dirty="0">
                <a:latin typeface="Arial Unicode MS"/>
                <a:cs typeface="Arial Unicode MS"/>
              </a:rPr>
              <a:t> conductores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seleccionadas,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enchufe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prueba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solo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dedo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que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permite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monitorear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las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corrientes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conductores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individuales.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En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Figura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18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presentan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bloque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prueba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moderno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tapones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prueba</a:t>
            </a:r>
            <a:r>
              <a:rPr spc="-10" dirty="0">
                <a:latin typeface="Arial Unicode MS"/>
                <a:cs typeface="Arial Unicode MS"/>
              </a:rPr>
              <a:t>.</a:t>
            </a:r>
            <a:endParaRPr dirty="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029200" y="9525000"/>
            <a:ext cx="4800599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dirty="0">
                <a:latin typeface="Arial Unicode MS"/>
                <a:cs typeface="Arial Unicode MS"/>
              </a:rPr>
              <a:t>Figura</a:t>
            </a:r>
            <a:r>
              <a:rPr sz="1600" spc="8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18.</a:t>
            </a:r>
            <a:r>
              <a:rPr sz="1600" spc="8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Bloque</a:t>
            </a:r>
            <a:r>
              <a:rPr sz="1600" spc="8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8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prueba</a:t>
            </a:r>
            <a:r>
              <a:rPr sz="1600" spc="85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moderno</a:t>
            </a:r>
            <a:endParaRPr sz="1600"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3400" y="381000"/>
            <a:ext cx="12344400" cy="95538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1800"/>
              </a:lnSpc>
              <a:spcBef>
                <a:spcPts val="100"/>
              </a:spcBef>
            </a:pPr>
            <a:r>
              <a:rPr b="1" spc="-70" dirty="0">
                <a:latin typeface="Arial"/>
                <a:cs typeface="Arial"/>
              </a:rPr>
              <a:t>JUEGOS</a:t>
            </a:r>
            <a:r>
              <a:rPr b="1" spc="10" dirty="0">
                <a:latin typeface="Arial"/>
                <a:cs typeface="Arial"/>
              </a:rPr>
              <a:t> </a:t>
            </a:r>
            <a:r>
              <a:rPr b="1" spc="-45" dirty="0">
                <a:latin typeface="Arial"/>
                <a:cs typeface="Arial"/>
              </a:rPr>
              <a:t>DE</a:t>
            </a:r>
            <a:r>
              <a:rPr b="1" spc="10" dirty="0">
                <a:latin typeface="Arial"/>
                <a:cs typeface="Arial"/>
              </a:rPr>
              <a:t> </a:t>
            </a:r>
            <a:r>
              <a:rPr b="1" spc="-40" dirty="0">
                <a:latin typeface="Arial"/>
                <a:cs typeface="Arial"/>
              </a:rPr>
              <a:t>PRUEBA</a:t>
            </a:r>
            <a:r>
              <a:rPr b="1" spc="10" dirty="0">
                <a:latin typeface="Arial"/>
                <a:cs typeface="Arial"/>
              </a:rPr>
              <a:t> </a:t>
            </a:r>
            <a:r>
              <a:rPr b="1" spc="-45" dirty="0">
                <a:latin typeface="Arial"/>
                <a:cs typeface="Arial"/>
              </a:rPr>
              <a:t>DE</a:t>
            </a:r>
            <a:r>
              <a:rPr b="1" spc="1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INYECCIÓN</a:t>
            </a:r>
            <a:r>
              <a:rPr b="1" spc="10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SECUNDARIA</a:t>
            </a:r>
            <a:endParaRPr dirty="0">
              <a:latin typeface="Arial"/>
              <a:cs typeface="Arial"/>
            </a:endParaRPr>
          </a:p>
          <a:p>
            <a:pPr marL="12700" marR="46990" algn="just">
              <a:lnSpc>
                <a:spcPts val="1800"/>
              </a:lnSpc>
              <a:spcBef>
                <a:spcPts val="520"/>
              </a:spcBef>
            </a:pPr>
            <a:r>
              <a:rPr spc="-30" dirty="0">
                <a:latin typeface="Arial Unicode MS"/>
                <a:cs typeface="Arial Unicode MS"/>
              </a:rPr>
              <a:t>El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tipo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relé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protección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examinar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determina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tipo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equipo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utilizado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para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suministrar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las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corrientes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tensiones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inyección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secundaria.</a:t>
            </a:r>
            <a:r>
              <a:rPr spc="2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Muchos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relés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protección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electromecánicos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tienen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una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impedancia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bobina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corriente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no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lineal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cuando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relé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protección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funciona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spc="-20" dirty="0">
                <a:latin typeface="Arial Unicode MS"/>
                <a:cs typeface="Arial Unicode MS"/>
              </a:rPr>
              <a:t>esto</a:t>
            </a:r>
            <a:r>
              <a:rPr spc="2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puede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causar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que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forma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onda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corriente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prueba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distorsione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si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voltaje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suministro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inyección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suministra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directamente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la</a:t>
            </a:r>
            <a:r>
              <a:rPr spc="2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bobina.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presencia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armónicos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forma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onda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corriente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puede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afectar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relés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protección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electromecánicos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proporcionar</a:t>
            </a:r>
            <a:r>
              <a:rPr spc="2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resultados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prueba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poco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fiables,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por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que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algunos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equipos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prueba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inyección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utilizan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una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reactancia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serie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ajustable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para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controlar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la</a:t>
            </a:r>
            <a:r>
              <a:rPr spc="2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corriente.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Esto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mantiene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disipación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potencia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pequeña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equipo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ligero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compacto.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Muchos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dispositivos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prueba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son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fáciles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transportar</a:t>
            </a:r>
            <a:r>
              <a:rPr spc="90" dirty="0">
                <a:latin typeface="Arial Unicode MS"/>
                <a:cs typeface="Arial Unicode MS"/>
              </a:rPr>
              <a:t> </a:t>
            </a:r>
            <a:r>
              <a:rPr spc="-50" dirty="0">
                <a:latin typeface="Arial Unicode MS"/>
                <a:cs typeface="Arial Unicode MS"/>
              </a:rPr>
              <a:t>e</a:t>
            </a:r>
            <a:r>
              <a:rPr spc="2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incluyen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amperímetros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voltímetros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precisión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equipos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temporización.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dispositivos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prueba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pueden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tener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salidas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voltaje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corriente.</a:t>
            </a:r>
            <a:r>
              <a:rPr spc="200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Las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primeras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son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salidas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alta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tensión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baja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corriente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para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usar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elementos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relé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protección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que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necesitan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entradas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señal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spc="-45" dirty="0">
                <a:latin typeface="Arial Unicode MS"/>
                <a:cs typeface="Arial Unicode MS"/>
              </a:rPr>
              <a:t>VT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de</a:t>
            </a:r>
            <a:r>
              <a:rPr spc="2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spc="-40" dirty="0">
                <a:latin typeface="Arial Unicode MS"/>
                <a:cs typeface="Arial Unicode MS"/>
              </a:rPr>
              <a:t>CT.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Las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salidas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corriente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son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alta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corriente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baja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tensión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para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conectarse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las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entradas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TI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relé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protección.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No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obstante,</a:t>
            </a:r>
            <a:r>
              <a:rPr spc="60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es</a:t>
            </a:r>
            <a:r>
              <a:rPr spc="2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importante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asegurarse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que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las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salidas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corriente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equipo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prueba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sean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fuentes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corriente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verdaderas.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Por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tanto,</a:t>
            </a:r>
            <a:r>
              <a:rPr spc="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no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ven</a:t>
            </a:r>
            <a:r>
              <a:rPr spc="80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afectados</a:t>
            </a:r>
            <a:r>
              <a:rPr spc="4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por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impedancia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carga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bobina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corriente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elemento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relé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protección.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aplicación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equipo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prueba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</a:t>
            </a:r>
            <a:r>
              <a:rPr spc="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una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salida</a:t>
            </a:r>
            <a:r>
              <a:rPr spc="70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de</a:t>
            </a:r>
            <a:r>
              <a:rPr spc="2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corriente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que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básicamente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una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fuente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voltaje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puede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presentar</a:t>
            </a:r>
            <a:r>
              <a:rPr spc="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serios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problemas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cuando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prueban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relés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protección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electromecánicos</a:t>
            </a:r>
            <a:r>
              <a:rPr spc="-10" dirty="0">
                <a:latin typeface="Arial Unicode MS"/>
                <a:cs typeface="Arial Unicode MS"/>
              </a:rPr>
              <a:t>.</a:t>
            </a:r>
            <a:endParaRPr dirty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1800"/>
              </a:lnSpc>
            </a:pPr>
            <a:r>
              <a:rPr dirty="0" err="1" smtClean="0">
                <a:latin typeface="Arial Unicode MS"/>
                <a:cs typeface="Arial Unicode MS"/>
              </a:rPr>
              <a:t>Cualquier</a:t>
            </a:r>
            <a:r>
              <a:rPr spc="9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discrepancia</a:t>
            </a:r>
            <a:r>
              <a:rPr spc="9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9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impedancia</a:t>
            </a:r>
            <a:r>
              <a:rPr spc="10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importante</a:t>
            </a:r>
            <a:r>
              <a:rPr spc="9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entre</a:t>
            </a:r>
            <a:r>
              <a:rPr spc="9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la</a:t>
            </a:r>
            <a:r>
              <a:rPr spc="10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salida</a:t>
            </a:r>
            <a:r>
              <a:rPr spc="9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del</a:t>
            </a:r>
            <a:r>
              <a:rPr spc="9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equipo</a:t>
            </a:r>
            <a:r>
              <a:rPr spc="9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10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prueba</a:t>
            </a:r>
            <a:r>
              <a:rPr spc="9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y</a:t>
            </a:r>
            <a:r>
              <a:rPr spc="9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la</a:t>
            </a:r>
            <a:r>
              <a:rPr spc="10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bobina</a:t>
            </a:r>
            <a:r>
              <a:rPr spc="9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9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corriente</a:t>
            </a:r>
            <a:r>
              <a:rPr spc="9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del</a:t>
            </a:r>
            <a:r>
              <a:rPr spc="10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relé</a:t>
            </a:r>
            <a:r>
              <a:rPr spc="9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9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protección</a:t>
            </a:r>
            <a:r>
              <a:rPr spc="9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durante</a:t>
            </a:r>
            <a:r>
              <a:rPr spc="100" dirty="0" smtClean="0">
                <a:latin typeface="Arial Unicode MS"/>
                <a:cs typeface="Arial Unicode MS"/>
              </a:rPr>
              <a:t> </a:t>
            </a:r>
            <a:r>
              <a:rPr spc="-25" dirty="0" smtClean="0">
                <a:latin typeface="Arial Unicode MS"/>
                <a:cs typeface="Arial Unicode MS"/>
              </a:rPr>
              <a:t>la</a:t>
            </a:r>
            <a:r>
              <a:rPr spc="20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operación</a:t>
            </a:r>
            <a:r>
              <a:rPr spc="8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del</a:t>
            </a:r>
            <a:r>
              <a:rPr spc="8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relé</a:t>
            </a:r>
            <a:r>
              <a:rPr spc="8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introducirá</a:t>
            </a:r>
            <a:r>
              <a:rPr spc="9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una</a:t>
            </a:r>
            <a:r>
              <a:rPr spc="8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variación</a:t>
            </a:r>
            <a:r>
              <a:rPr spc="8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9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corriente</a:t>
            </a:r>
            <a:r>
              <a:rPr spc="8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8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ese</a:t>
            </a:r>
            <a:r>
              <a:rPr spc="8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error</a:t>
            </a:r>
            <a:r>
              <a:rPr spc="9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deseado</a:t>
            </a:r>
            <a:r>
              <a:rPr spc="8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y</a:t>
            </a:r>
            <a:r>
              <a:rPr spc="8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potencial</a:t>
            </a:r>
            <a:r>
              <a:rPr spc="9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en</a:t>
            </a:r>
            <a:r>
              <a:rPr spc="8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los</a:t>
            </a:r>
            <a:r>
              <a:rPr spc="8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resultados</a:t>
            </a:r>
            <a:r>
              <a:rPr spc="8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9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la</a:t>
            </a:r>
            <a:r>
              <a:rPr spc="8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prueba</a:t>
            </a:r>
            <a:r>
              <a:rPr dirty="0" smtClean="0">
                <a:latin typeface="Arial Unicode MS"/>
                <a:cs typeface="Arial Unicode MS"/>
              </a:rPr>
              <a:t>.</a:t>
            </a:r>
            <a:r>
              <a:rPr spc="85" dirty="0" smtClean="0">
                <a:latin typeface="Arial Unicode MS"/>
                <a:cs typeface="Arial Unicode MS"/>
              </a:rPr>
              <a:t> </a:t>
            </a:r>
            <a:r>
              <a:rPr spc="-30" dirty="0" smtClean="0">
                <a:latin typeface="Arial Unicode MS"/>
                <a:cs typeface="Arial Unicode MS"/>
              </a:rPr>
              <a:t>El</a:t>
            </a:r>
            <a:r>
              <a:rPr spc="9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tiempo</a:t>
            </a:r>
            <a:r>
              <a:rPr spc="8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8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operación</a:t>
            </a:r>
            <a:r>
              <a:rPr spc="90" dirty="0" smtClean="0">
                <a:latin typeface="Arial Unicode MS"/>
                <a:cs typeface="Arial Unicode MS"/>
              </a:rPr>
              <a:t> </a:t>
            </a:r>
            <a:r>
              <a:rPr spc="-25" dirty="0" smtClean="0">
                <a:latin typeface="Arial Unicode MS"/>
                <a:cs typeface="Arial Unicode MS"/>
              </a:rPr>
              <a:t>del</a:t>
            </a:r>
            <a:r>
              <a:rPr spc="40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relé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protección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puede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ser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más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alto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7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lo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esperado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(</a:t>
            </a:r>
            <a:r>
              <a:rPr dirty="0" err="1" smtClean="0">
                <a:latin typeface="Arial Unicode MS"/>
                <a:cs typeface="Arial Unicode MS"/>
              </a:rPr>
              <a:t>nunca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menos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lo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esperado</a:t>
            </a:r>
            <a:r>
              <a:rPr dirty="0" smtClean="0">
                <a:latin typeface="Arial Unicode MS"/>
                <a:cs typeface="Arial Unicode MS"/>
              </a:rPr>
              <a:t>)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o</a:t>
            </a:r>
            <a:r>
              <a:rPr spc="7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puede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ocurrir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una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"</a:t>
            </a:r>
            <a:r>
              <a:rPr dirty="0" err="1" smtClean="0">
                <a:latin typeface="Arial Unicode MS"/>
                <a:cs typeface="Arial Unicode MS"/>
              </a:rPr>
              <a:t>charla</a:t>
            </a:r>
            <a:r>
              <a:rPr dirty="0" smtClean="0">
                <a:latin typeface="Arial Unicode MS"/>
                <a:cs typeface="Arial Unicode MS"/>
              </a:rPr>
              <a:t>"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del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relé</a:t>
            </a:r>
            <a:r>
              <a:rPr dirty="0" smtClean="0">
                <a:latin typeface="Arial Unicode MS"/>
                <a:cs typeface="Arial Unicode MS"/>
              </a:rPr>
              <a:t>.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spc="-50" dirty="0" err="1" smtClean="0">
                <a:latin typeface="Arial Unicode MS"/>
                <a:cs typeface="Arial Unicode MS"/>
              </a:rPr>
              <a:t>Es</a:t>
            </a:r>
            <a:r>
              <a:rPr spc="7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bastante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típico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que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spc="-10" dirty="0" err="1" smtClean="0">
                <a:latin typeface="Arial Unicode MS"/>
                <a:cs typeface="Arial Unicode MS"/>
              </a:rPr>
              <a:t>dichos</a:t>
            </a:r>
            <a:r>
              <a:rPr spc="20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errores</a:t>
            </a:r>
            <a:r>
              <a:rPr spc="7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se</a:t>
            </a:r>
            <a:r>
              <a:rPr spc="7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detecten</a:t>
            </a:r>
            <a:r>
              <a:rPr spc="8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más</a:t>
            </a:r>
            <a:r>
              <a:rPr spc="7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tarde</a:t>
            </a:r>
            <a:r>
              <a:rPr dirty="0" smtClean="0">
                <a:latin typeface="Arial Unicode MS"/>
                <a:cs typeface="Arial Unicode MS"/>
              </a:rPr>
              <a:t>,</a:t>
            </a:r>
            <a:r>
              <a:rPr spc="7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después</a:t>
            </a:r>
            <a:r>
              <a:rPr spc="8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7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que</a:t>
            </a:r>
            <a:r>
              <a:rPr spc="7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una</a:t>
            </a:r>
            <a:r>
              <a:rPr spc="8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falla</a:t>
            </a:r>
            <a:r>
              <a:rPr spc="7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haya</a:t>
            </a:r>
            <a:r>
              <a:rPr spc="8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causado</a:t>
            </a:r>
            <a:r>
              <a:rPr spc="7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un</a:t>
            </a:r>
            <a:r>
              <a:rPr spc="7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daño</a:t>
            </a:r>
            <a:r>
              <a:rPr spc="8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significativo</a:t>
            </a:r>
            <a:r>
              <a:rPr spc="7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al</a:t>
            </a:r>
            <a:r>
              <a:rPr spc="7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equipo</a:t>
            </a:r>
            <a:r>
              <a:rPr spc="8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debido</a:t>
            </a:r>
            <a:r>
              <a:rPr spc="7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a</a:t>
            </a:r>
            <a:r>
              <a:rPr spc="7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la</a:t>
            </a:r>
            <a:r>
              <a:rPr spc="8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falla</a:t>
            </a:r>
            <a:r>
              <a:rPr spc="7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8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la</a:t>
            </a:r>
            <a:r>
              <a:rPr spc="7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protección</a:t>
            </a:r>
            <a:r>
              <a:rPr spc="7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primaria</a:t>
            </a:r>
            <a:r>
              <a:rPr dirty="0" smtClean="0">
                <a:latin typeface="Arial Unicode MS"/>
                <a:cs typeface="Arial Unicode MS"/>
              </a:rPr>
              <a:t>.</a:t>
            </a:r>
            <a:r>
              <a:rPr spc="80" dirty="0" smtClean="0">
                <a:latin typeface="Arial Unicode MS"/>
                <a:cs typeface="Arial Unicode MS"/>
              </a:rPr>
              <a:t> </a:t>
            </a:r>
            <a:r>
              <a:rPr spc="-25" dirty="0" smtClean="0">
                <a:latin typeface="Arial Unicode MS"/>
                <a:cs typeface="Arial Unicode MS"/>
              </a:rPr>
              <a:t>La</a:t>
            </a:r>
            <a:r>
              <a:rPr spc="20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investigación</a:t>
            </a:r>
            <a:r>
              <a:rPr spc="10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11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fallas</a:t>
            </a:r>
            <a:r>
              <a:rPr spc="10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indica</a:t>
            </a:r>
            <a:r>
              <a:rPr spc="11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entonces</a:t>
            </a:r>
            <a:r>
              <a:rPr spc="10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que</a:t>
            </a:r>
            <a:r>
              <a:rPr spc="11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el</a:t>
            </a:r>
            <a:r>
              <a:rPr spc="10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motivo</a:t>
            </a:r>
            <a:r>
              <a:rPr spc="11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10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la</a:t>
            </a:r>
            <a:r>
              <a:rPr spc="11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operación</a:t>
            </a:r>
            <a:r>
              <a:rPr spc="10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11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protección</a:t>
            </a:r>
            <a:r>
              <a:rPr spc="10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primaria</a:t>
            </a:r>
            <a:r>
              <a:rPr spc="11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es</a:t>
            </a:r>
            <a:r>
              <a:rPr spc="10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un</a:t>
            </a:r>
            <a:r>
              <a:rPr spc="11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relé</a:t>
            </a:r>
            <a:r>
              <a:rPr spc="10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11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protección</a:t>
            </a:r>
            <a:r>
              <a:rPr spc="10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configurado</a:t>
            </a:r>
            <a:r>
              <a:rPr spc="11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incorrectamente</a:t>
            </a:r>
            <a:r>
              <a:rPr dirty="0" smtClean="0">
                <a:latin typeface="Arial Unicode MS"/>
                <a:cs typeface="Arial Unicode MS"/>
              </a:rPr>
              <a:t>.</a:t>
            </a:r>
            <a:r>
              <a:rPr spc="105" dirty="0" smtClean="0">
                <a:latin typeface="Arial Unicode MS"/>
                <a:cs typeface="Arial Unicode MS"/>
              </a:rPr>
              <a:t> </a:t>
            </a:r>
            <a:r>
              <a:rPr spc="-25" dirty="0" smtClean="0">
                <a:latin typeface="Arial Unicode MS"/>
                <a:cs typeface="Arial Unicode MS"/>
              </a:rPr>
              <a:t>La</a:t>
            </a:r>
            <a:r>
              <a:rPr spc="20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Figura</a:t>
            </a:r>
            <a:r>
              <a:rPr spc="6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19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presenta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formas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onda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comunes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que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resultan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la</a:t>
            </a:r>
            <a:r>
              <a:rPr spc="6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aplicación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la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salida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corriente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del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equipo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prueba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que</a:t>
            </a:r>
            <a:r>
              <a:rPr spc="6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es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una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fuente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spc="-10" dirty="0" err="1" smtClean="0">
                <a:latin typeface="Arial Unicode MS"/>
                <a:cs typeface="Arial Unicode MS"/>
              </a:rPr>
              <a:t>voltaje</a:t>
            </a:r>
            <a:r>
              <a:rPr spc="-10" dirty="0" smtClean="0">
                <a:latin typeface="Arial Unicode MS"/>
                <a:cs typeface="Arial Unicode MS"/>
              </a:rPr>
              <a:t>.</a:t>
            </a:r>
            <a:r>
              <a:rPr spc="40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La</a:t>
            </a:r>
            <a:r>
              <a:rPr spc="10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forma</a:t>
            </a:r>
            <a:r>
              <a:rPr spc="10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10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onda</a:t>
            </a:r>
            <a:r>
              <a:rPr spc="10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10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corriente</a:t>
            </a:r>
            <a:r>
              <a:rPr spc="10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10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la</a:t>
            </a:r>
            <a:r>
              <a:rPr spc="10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bobina</a:t>
            </a:r>
            <a:r>
              <a:rPr spc="10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del</a:t>
            </a:r>
            <a:r>
              <a:rPr spc="10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relé</a:t>
            </a:r>
            <a:r>
              <a:rPr spc="10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10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protección</a:t>
            </a:r>
            <a:r>
              <a:rPr spc="10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distorsionada</a:t>
            </a:r>
            <a:r>
              <a:rPr spc="10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introduce</a:t>
            </a:r>
            <a:r>
              <a:rPr spc="10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un</a:t>
            </a:r>
            <a:r>
              <a:rPr spc="10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tiempo</a:t>
            </a:r>
            <a:r>
              <a:rPr spc="10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10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operación</a:t>
            </a:r>
            <a:r>
              <a:rPr spc="10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prolongado</a:t>
            </a:r>
            <a:r>
              <a:rPr spc="10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en</a:t>
            </a:r>
            <a:r>
              <a:rPr spc="10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comparación</a:t>
            </a:r>
            <a:r>
              <a:rPr spc="10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con</a:t>
            </a:r>
            <a:r>
              <a:rPr spc="105" dirty="0" smtClean="0">
                <a:latin typeface="Arial Unicode MS"/>
                <a:cs typeface="Arial Unicode MS"/>
              </a:rPr>
              <a:t> </a:t>
            </a:r>
            <a:r>
              <a:rPr spc="-25" dirty="0" smtClean="0">
                <a:latin typeface="Arial Unicode MS"/>
                <a:cs typeface="Arial Unicode MS"/>
              </a:rPr>
              <a:t>el</a:t>
            </a:r>
            <a:r>
              <a:rPr spc="20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valor</a:t>
            </a:r>
            <a:r>
              <a:rPr spc="7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esperado</a:t>
            </a:r>
            <a:r>
              <a:rPr dirty="0" smtClean="0">
                <a:latin typeface="Arial Unicode MS"/>
                <a:cs typeface="Arial Unicode MS"/>
              </a:rPr>
              <a:t>.</a:t>
            </a:r>
            <a:r>
              <a:rPr spc="8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después</a:t>
            </a:r>
            <a:r>
              <a:rPr spc="8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8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que</a:t>
            </a:r>
            <a:r>
              <a:rPr spc="7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una</a:t>
            </a:r>
            <a:r>
              <a:rPr spc="8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falla</a:t>
            </a:r>
            <a:r>
              <a:rPr spc="8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haya</a:t>
            </a:r>
            <a:r>
              <a:rPr spc="8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causado</a:t>
            </a:r>
            <a:r>
              <a:rPr spc="7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un</a:t>
            </a:r>
            <a:r>
              <a:rPr spc="8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daño</a:t>
            </a:r>
            <a:r>
              <a:rPr spc="8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significativo</a:t>
            </a:r>
            <a:r>
              <a:rPr spc="8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al</a:t>
            </a:r>
            <a:r>
              <a:rPr spc="8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equipo</a:t>
            </a:r>
            <a:r>
              <a:rPr spc="7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debido</a:t>
            </a:r>
            <a:r>
              <a:rPr spc="8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a</a:t>
            </a:r>
            <a:r>
              <a:rPr spc="8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la</a:t>
            </a:r>
            <a:r>
              <a:rPr spc="8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falla</a:t>
            </a:r>
            <a:r>
              <a:rPr spc="7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8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la</a:t>
            </a:r>
            <a:r>
              <a:rPr spc="8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protección</a:t>
            </a:r>
            <a:r>
              <a:rPr spc="8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primaria</a:t>
            </a:r>
            <a:r>
              <a:rPr dirty="0" smtClean="0">
                <a:latin typeface="Arial Unicode MS"/>
                <a:cs typeface="Arial Unicode MS"/>
              </a:rPr>
              <a:t>.</a:t>
            </a:r>
            <a:r>
              <a:rPr spc="7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La</a:t>
            </a:r>
            <a:r>
              <a:rPr spc="8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investigación</a:t>
            </a:r>
            <a:r>
              <a:rPr spc="80" dirty="0" smtClean="0">
                <a:latin typeface="Arial Unicode MS"/>
                <a:cs typeface="Arial Unicode MS"/>
              </a:rPr>
              <a:t> </a:t>
            </a:r>
            <a:r>
              <a:rPr spc="-25" dirty="0" smtClean="0">
                <a:latin typeface="Arial Unicode MS"/>
                <a:cs typeface="Arial Unicode MS"/>
              </a:rPr>
              <a:t>de</a:t>
            </a:r>
            <a:r>
              <a:rPr spc="20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fallas</a:t>
            </a:r>
            <a:r>
              <a:rPr spc="9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indica</a:t>
            </a:r>
            <a:r>
              <a:rPr spc="10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entonces</a:t>
            </a:r>
            <a:r>
              <a:rPr spc="10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que</a:t>
            </a:r>
            <a:r>
              <a:rPr spc="10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el</a:t>
            </a:r>
            <a:r>
              <a:rPr spc="10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motivo</a:t>
            </a:r>
            <a:r>
              <a:rPr spc="10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9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la</a:t>
            </a:r>
            <a:r>
              <a:rPr spc="10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operación</a:t>
            </a:r>
            <a:r>
              <a:rPr spc="10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10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protección</a:t>
            </a:r>
            <a:r>
              <a:rPr spc="10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primaria</a:t>
            </a:r>
            <a:r>
              <a:rPr spc="10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es</a:t>
            </a:r>
            <a:r>
              <a:rPr spc="9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un</a:t>
            </a:r>
            <a:r>
              <a:rPr spc="10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relé</a:t>
            </a:r>
            <a:r>
              <a:rPr spc="10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10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protección</a:t>
            </a:r>
            <a:r>
              <a:rPr spc="10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configurado</a:t>
            </a:r>
            <a:r>
              <a:rPr spc="10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incorrectamente</a:t>
            </a:r>
            <a:r>
              <a:rPr dirty="0" smtClean="0">
                <a:latin typeface="Arial Unicode MS"/>
                <a:cs typeface="Arial Unicode MS"/>
              </a:rPr>
              <a:t>.</a:t>
            </a:r>
            <a:r>
              <a:rPr spc="10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La</a:t>
            </a:r>
            <a:r>
              <a:rPr spc="9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Figura</a:t>
            </a:r>
            <a:r>
              <a:rPr spc="100" dirty="0" smtClean="0">
                <a:latin typeface="Arial Unicode MS"/>
                <a:cs typeface="Arial Unicode MS"/>
              </a:rPr>
              <a:t> </a:t>
            </a:r>
            <a:r>
              <a:rPr spc="-25" dirty="0" smtClean="0">
                <a:latin typeface="Arial Unicode MS"/>
                <a:cs typeface="Arial Unicode MS"/>
              </a:rPr>
              <a:t>19</a:t>
            </a:r>
            <a:r>
              <a:rPr spc="40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presenta</a:t>
            </a:r>
            <a:r>
              <a:rPr spc="6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formas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onda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comunes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que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resultan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la</a:t>
            </a:r>
            <a:r>
              <a:rPr spc="6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aplicación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la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salida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corriente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del</a:t>
            </a:r>
            <a:r>
              <a:rPr spc="6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equipo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prueba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que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es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una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fuente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6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voltaje</a:t>
            </a:r>
            <a:r>
              <a:rPr dirty="0" smtClean="0">
                <a:latin typeface="Arial Unicode MS"/>
                <a:cs typeface="Arial Unicode MS"/>
              </a:rPr>
              <a:t>.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La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spc="-10" dirty="0" smtClean="0">
                <a:latin typeface="Arial Unicode MS"/>
                <a:cs typeface="Arial Unicode MS"/>
              </a:rPr>
              <a:t>forma</a:t>
            </a:r>
            <a:r>
              <a:rPr spc="40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10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onda</a:t>
            </a:r>
            <a:r>
              <a:rPr spc="10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10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corriente</a:t>
            </a:r>
            <a:r>
              <a:rPr spc="10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10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la</a:t>
            </a:r>
            <a:r>
              <a:rPr spc="10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bobina</a:t>
            </a:r>
            <a:r>
              <a:rPr spc="10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del</a:t>
            </a:r>
            <a:r>
              <a:rPr spc="10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relé</a:t>
            </a:r>
            <a:r>
              <a:rPr spc="10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10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protección</a:t>
            </a:r>
            <a:r>
              <a:rPr spc="10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distorsionada</a:t>
            </a:r>
            <a:r>
              <a:rPr spc="10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introduce</a:t>
            </a:r>
            <a:r>
              <a:rPr spc="10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un</a:t>
            </a:r>
            <a:r>
              <a:rPr spc="10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tiempo</a:t>
            </a:r>
            <a:r>
              <a:rPr spc="10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10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operación</a:t>
            </a:r>
            <a:r>
              <a:rPr spc="10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prolongado</a:t>
            </a:r>
            <a:r>
              <a:rPr spc="10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en</a:t>
            </a:r>
            <a:r>
              <a:rPr spc="10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comparación</a:t>
            </a:r>
            <a:r>
              <a:rPr spc="10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con</a:t>
            </a:r>
            <a:r>
              <a:rPr spc="10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el</a:t>
            </a:r>
            <a:r>
              <a:rPr spc="105" dirty="0" smtClean="0">
                <a:latin typeface="Arial Unicode MS"/>
                <a:cs typeface="Arial Unicode MS"/>
              </a:rPr>
              <a:t> </a:t>
            </a:r>
            <a:r>
              <a:rPr spc="-10" dirty="0" smtClean="0">
                <a:latin typeface="Arial Unicode MS"/>
                <a:cs typeface="Arial Unicode MS"/>
              </a:rPr>
              <a:t>valor</a:t>
            </a:r>
            <a:r>
              <a:rPr spc="20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esperado</a:t>
            </a:r>
            <a:r>
              <a:rPr dirty="0" smtClean="0">
                <a:latin typeface="Arial Unicode MS"/>
                <a:cs typeface="Arial Unicode MS"/>
              </a:rPr>
              <a:t>.</a:t>
            </a:r>
            <a:r>
              <a:rPr spc="7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después</a:t>
            </a:r>
            <a:r>
              <a:rPr spc="7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7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que</a:t>
            </a:r>
            <a:r>
              <a:rPr spc="7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una</a:t>
            </a:r>
            <a:r>
              <a:rPr spc="7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falla</a:t>
            </a:r>
            <a:r>
              <a:rPr spc="8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haya</a:t>
            </a:r>
            <a:r>
              <a:rPr spc="7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causado</a:t>
            </a:r>
            <a:r>
              <a:rPr spc="7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un</a:t>
            </a:r>
            <a:r>
              <a:rPr spc="7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daño</a:t>
            </a:r>
            <a:r>
              <a:rPr spc="7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significativo</a:t>
            </a:r>
            <a:r>
              <a:rPr spc="8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al</a:t>
            </a:r>
            <a:r>
              <a:rPr spc="7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equipo</a:t>
            </a:r>
            <a:r>
              <a:rPr spc="7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debido</a:t>
            </a:r>
            <a:r>
              <a:rPr spc="7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a</a:t>
            </a:r>
            <a:r>
              <a:rPr spc="7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la</a:t>
            </a:r>
            <a:r>
              <a:rPr spc="7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falla</a:t>
            </a:r>
            <a:r>
              <a:rPr spc="8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7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la</a:t>
            </a:r>
            <a:r>
              <a:rPr spc="7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protección</a:t>
            </a:r>
            <a:r>
              <a:rPr spc="7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primaria</a:t>
            </a:r>
            <a:r>
              <a:rPr dirty="0" smtClean="0">
                <a:latin typeface="Arial Unicode MS"/>
                <a:cs typeface="Arial Unicode MS"/>
              </a:rPr>
              <a:t>.</a:t>
            </a:r>
            <a:r>
              <a:rPr spc="7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La</a:t>
            </a:r>
            <a:r>
              <a:rPr spc="8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investigación</a:t>
            </a:r>
            <a:r>
              <a:rPr spc="7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75" dirty="0" smtClean="0">
                <a:latin typeface="Arial Unicode MS"/>
                <a:cs typeface="Arial Unicode MS"/>
              </a:rPr>
              <a:t> </a:t>
            </a:r>
            <a:r>
              <a:rPr spc="-10" dirty="0" err="1" smtClean="0">
                <a:latin typeface="Arial Unicode MS"/>
                <a:cs typeface="Arial Unicode MS"/>
              </a:rPr>
              <a:t>fallas</a:t>
            </a:r>
            <a:r>
              <a:rPr spc="20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indica</a:t>
            </a:r>
            <a:r>
              <a:rPr spc="9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entonces</a:t>
            </a:r>
            <a:r>
              <a:rPr spc="9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que</a:t>
            </a:r>
            <a:r>
              <a:rPr spc="9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el</a:t>
            </a:r>
            <a:r>
              <a:rPr spc="10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motivo</a:t>
            </a:r>
            <a:r>
              <a:rPr spc="9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9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la</a:t>
            </a:r>
            <a:r>
              <a:rPr spc="10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operación</a:t>
            </a:r>
            <a:r>
              <a:rPr spc="9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9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protección</a:t>
            </a:r>
            <a:r>
              <a:rPr spc="10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primaria</a:t>
            </a:r>
            <a:r>
              <a:rPr spc="9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es</a:t>
            </a:r>
            <a:r>
              <a:rPr spc="9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un</a:t>
            </a:r>
            <a:r>
              <a:rPr spc="9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relé</a:t>
            </a:r>
            <a:r>
              <a:rPr spc="10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9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protección</a:t>
            </a:r>
            <a:r>
              <a:rPr spc="9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configurado</a:t>
            </a:r>
            <a:r>
              <a:rPr spc="10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incorrectamente</a:t>
            </a:r>
            <a:r>
              <a:rPr dirty="0" smtClean="0">
                <a:latin typeface="Arial Unicode MS"/>
                <a:cs typeface="Arial Unicode MS"/>
              </a:rPr>
              <a:t>.</a:t>
            </a:r>
            <a:r>
              <a:rPr spc="9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La</a:t>
            </a:r>
            <a:r>
              <a:rPr spc="9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Figura</a:t>
            </a:r>
            <a:r>
              <a:rPr spc="10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19</a:t>
            </a:r>
            <a:r>
              <a:rPr spc="95" dirty="0" smtClean="0">
                <a:latin typeface="Arial Unicode MS"/>
                <a:cs typeface="Arial Unicode MS"/>
              </a:rPr>
              <a:t> </a:t>
            </a:r>
            <a:r>
              <a:rPr spc="-10" dirty="0" err="1" smtClean="0">
                <a:latin typeface="Arial Unicode MS"/>
                <a:cs typeface="Arial Unicode MS"/>
              </a:rPr>
              <a:t>presenta</a:t>
            </a:r>
            <a:r>
              <a:rPr spc="20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formas</a:t>
            </a:r>
            <a:r>
              <a:rPr spc="6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onda</a:t>
            </a:r>
            <a:r>
              <a:rPr spc="6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comunes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que</a:t>
            </a:r>
            <a:r>
              <a:rPr spc="6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resultan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6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la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aplicación</a:t>
            </a:r>
            <a:r>
              <a:rPr spc="6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la</a:t>
            </a:r>
            <a:r>
              <a:rPr spc="6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salida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6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corriente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del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equipo</a:t>
            </a:r>
            <a:r>
              <a:rPr spc="6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prueba</a:t>
            </a:r>
            <a:r>
              <a:rPr spc="6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que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es</a:t>
            </a:r>
            <a:r>
              <a:rPr spc="6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una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fuente</a:t>
            </a:r>
            <a:r>
              <a:rPr spc="6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voltaje</a:t>
            </a:r>
            <a:r>
              <a:rPr dirty="0" smtClean="0">
                <a:latin typeface="Arial Unicode MS"/>
                <a:cs typeface="Arial Unicode MS"/>
              </a:rPr>
              <a:t>.</a:t>
            </a:r>
            <a:r>
              <a:rPr spc="6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La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forma</a:t>
            </a:r>
            <a:r>
              <a:rPr spc="6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70" dirty="0" smtClean="0">
                <a:latin typeface="Arial Unicode MS"/>
                <a:cs typeface="Arial Unicode MS"/>
              </a:rPr>
              <a:t> </a:t>
            </a:r>
            <a:r>
              <a:rPr spc="-20" dirty="0" err="1" smtClean="0">
                <a:latin typeface="Arial Unicode MS"/>
                <a:cs typeface="Arial Unicode MS"/>
              </a:rPr>
              <a:t>onda</a:t>
            </a:r>
            <a:r>
              <a:rPr spc="200" dirty="0" smtClean="0">
                <a:latin typeface="Arial Unicode MS"/>
                <a:cs typeface="Arial Unicode MS"/>
              </a:rPr>
              <a:t> 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10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corriente</a:t>
            </a:r>
            <a:r>
              <a:rPr spc="11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11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la</a:t>
            </a:r>
            <a:r>
              <a:rPr spc="11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bobina</a:t>
            </a:r>
            <a:r>
              <a:rPr spc="10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del</a:t>
            </a:r>
            <a:r>
              <a:rPr spc="11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relé</a:t>
            </a:r>
            <a:r>
              <a:rPr spc="11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11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protección</a:t>
            </a:r>
            <a:r>
              <a:rPr spc="11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distorsionada</a:t>
            </a:r>
            <a:r>
              <a:rPr spc="10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introduce</a:t>
            </a:r>
            <a:r>
              <a:rPr spc="11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un</a:t>
            </a:r>
            <a:r>
              <a:rPr spc="11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tiempo</a:t>
            </a:r>
            <a:r>
              <a:rPr spc="11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de</a:t>
            </a:r>
            <a:r>
              <a:rPr spc="11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operación</a:t>
            </a:r>
            <a:r>
              <a:rPr spc="10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prolongado</a:t>
            </a:r>
            <a:r>
              <a:rPr spc="11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en</a:t>
            </a:r>
            <a:r>
              <a:rPr spc="110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comparación</a:t>
            </a:r>
            <a:r>
              <a:rPr spc="11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con</a:t>
            </a:r>
            <a:r>
              <a:rPr spc="11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el</a:t>
            </a:r>
            <a:r>
              <a:rPr spc="105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valor</a:t>
            </a:r>
            <a:r>
              <a:rPr spc="110" dirty="0" smtClean="0">
                <a:latin typeface="Arial Unicode MS"/>
                <a:cs typeface="Arial Unicode MS"/>
              </a:rPr>
              <a:t> </a:t>
            </a:r>
            <a:r>
              <a:rPr spc="-10" dirty="0" err="1" smtClean="0">
                <a:latin typeface="Arial Unicode MS"/>
                <a:cs typeface="Arial Unicode MS"/>
              </a:rPr>
              <a:t>esperado</a:t>
            </a:r>
            <a:r>
              <a:rPr spc="-10" dirty="0" smtClean="0">
                <a:latin typeface="Arial Unicode MS"/>
                <a:cs typeface="Arial Unicode MS"/>
              </a:rPr>
              <a:t>.</a:t>
            </a:r>
            <a:r>
              <a:rPr lang="es-ES" spc="-10" dirty="0" smtClean="0">
                <a:latin typeface="Arial Unicode MS"/>
                <a:cs typeface="Arial Unicode MS"/>
              </a:rPr>
              <a:t> </a:t>
            </a:r>
          </a:p>
          <a:p>
            <a:pPr marL="12700" algn="just">
              <a:lnSpc>
                <a:spcPts val="1800"/>
              </a:lnSpc>
              <a:spcBef>
                <a:spcPts val="100"/>
              </a:spcBef>
            </a:pPr>
            <a:r>
              <a:rPr lang="es-ES" dirty="0" smtClean="0">
                <a:latin typeface="Arial Unicode MS"/>
                <a:cs typeface="Arial Unicode MS"/>
              </a:rPr>
              <a:t>Los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equipos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prueba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modernos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están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basados</a:t>
            </a:r>
            <a:r>
              <a:rPr lang="es-ES" spc="260" dirty="0" smtClean="0">
                <a:latin typeface="Arial Unicode MS"/>
                <a:cs typeface="Arial Unicode MS"/>
              </a:rPr>
              <a:t> 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10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computadora.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Usan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una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spc="-70" dirty="0" smtClean="0">
                <a:latin typeface="Arial Unicode MS"/>
                <a:cs typeface="Arial Unicode MS"/>
              </a:rPr>
              <a:t>PC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estándar</a:t>
            </a:r>
            <a:r>
              <a:rPr lang="es-ES" spc="9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95" dirty="0" smtClean="0">
                <a:latin typeface="Arial Unicode MS"/>
                <a:cs typeface="Arial Unicode MS"/>
              </a:rPr>
              <a:t> </a:t>
            </a:r>
            <a:r>
              <a:rPr lang="es-ES" spc="25" dirty="0" smtClean="0">
                <a:latin typeface="Arial Unicode MS"/>
                <a:cs typeface="Arial Unicode MS"/>
              </a:rPr>
              <a:t>un </a:t>
            </a:r>
            <a:r>
              <a:rPr lang="es-ES" dirty="0" smtClean="0">
                <a:latin typeface="Arial Unicode MS"/>
                <a:cs typeface="Arial Unicode MS"/>
              </a:rPr>
              <a:t>amplificador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potencia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que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toma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las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salidas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bajo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nivel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spc="-70" dirty="0" smtClean="0">
                <a:latin typeface="Arial Unicode MS"/>
                <a:cs typeface="Arial Unicode MS"/>
              </a:rPr>
              <a:t>PC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las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amplifica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señales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voltaje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spc="-50" dirty="0" smtClean="0">
                <a:latin typeface="Arial Unicode MS"/>
                <a:cs typeface="Arial Unicode MS"/>
              </a:rPr>
              <a:t>y</a:t>
            </a:r>
            <a:r>
              <a:rPr lang="es-ES" dirty="0" smtClean="0">
                <a:latin typeface="Arial Unicode MS"/>
                <a:cs typeface="Arial Unicode MS"/>
              </a:rPr>
              <a:t> corriente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adecuadas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para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aplicarlas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a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las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entradas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spc="-55" dirty="0" smtClean="0">
                <a:latin typeface="Arial Unicode MS"/>
                <a:cs typeface="Arial Unicode MS"/>
              </a:rPr>
              <a:t>TT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y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spc="-70" dirty="0" smtClean="0">
                <a:latin typeface="Arial Unicode MS"/>
                <a:cs typeface="Arial Unicode MS"/>
              </a:rPr>
              <a:t>CT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del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relé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protección.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spc="-30" dirty="0" smtClean="0">
                <a:latin typeface="Arial Unicode MS"/>
                <a:cs typeface="Arial Unicode MS"/>
              </a:rPr>
              <a:t>El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ángulo</a:t>
            </a:r>
            <a:r>
              <a:rPr lang="es-ES" spc="85" dirty="0" smtClean="0">
                <a:latin typeface="Arial Unicode MS"/>
                <a:cs typeface="Arial Unicode MS"/>
              </a:rPr>
              <a:t> </a:t>
            </a:r>
            <a:r>
              <a:rPr lang="es-ES" dirty="0" smtClean="0">
                <a:latin typeface="Arial Unicode MS"/>
                <a:cs typeface="Arial Unicode MS"/>
              </a:rPr>
              <a:t>de</a:t>
            </a:r>
            <a:r>
              <a:rPr lang="es-ES" spc="80" dirty="0" smtClean="0">
                <a:latin typeface="Arial Unicode MS"/>
                <a:cs typeface="Arial Unicode MS"/>
              </a:rPr>
              <a:t> </a:t>
            </a:r>
            <a:r>
              <a:rPr lang="es-ES" spc="-20" dirty="0" smtClean="0">
                <a:latin typeface="Arial Unicode MS"/>
                <a:cs typeface="Arial Unicode MS"/>
              </a:rPr>
              <a:t>fase</a:t>
            </a:r>
            <a:endParaRPr lang="es-ES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1800"/>
              </a:lnSpc>
            </a:pPr>
            <a:endParaRPr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/>
          <p:nvPr/>
        </p:nvSpPr>
        <p:spPr>
          <a:xfrm>
            <a:off x="609600" y="860297"/>
            <a:ext cx="12268200" cy="232114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2000"/>
              </a:lnSpc>
              <a:spcBef>
                <a:spcPts val="100"/>
              </a:spcBef>
            </a:pPr>
            <a:r>
              <a:rPr dirty="0">
                <a:latin typeface="Arial Unicode MS"/>
                <a:cs typeface="Arial Unicode MS"/>
              </a:rPr>
              <a:t>entre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las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salidas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voltaje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corriente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será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ajustable,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al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igual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que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ángulos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fase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entre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los</a:t>
            </a:r>
            <a:endParaRPr dirty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2000"/>
              </a:lnSpc>
            </a:pPr>
            <a:r>
              <a:rPr dirty="0">
                <a:latin typeface="Arial Unicode MS"/>
                <a:cs typeface="Arial Unicode MS"/>
              </a:rPr>
              <a:t>voltajes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corrientes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individuales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que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componen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spc="55" dirty="0">
                <a:latin typeface="Arial Unicode MS"/>
                <a:cs typeface="Arial Unicode MS"/>
              </a:rPr>
              <a:t>un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conjunto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salida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trifásica.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spc="-70" dirty="0">
                <a:latin typeface="Arial Unicode MS"/>
                <a:cs typeface="Arial Unicode MS"/>
              </a:rPr>
              <a:t>Es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posible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una </a:t>
            </a:r>
            <a:r>
              <a:rPr dirty="0">
                <a:latin typeface="Arial Unicode MS"/>
                <a:cs typeface="Arial Unicode MS"/>
              </a:rPr>
              <a:t>precisión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mucho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mayor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ajustes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spc="50" dirty="0">
                <a:latin typeface="Arial Unicode MS"/>
                <a:cs typeface="Arial Unicode MS"/>
              </a:rPr>
              <a:t>magnitud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ángulo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fase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comparación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los </a:t>
            </a:r>
            <a:r>
              <a:rPr dirty="0">
                <a:latin typeface="Arial Unicode MS"/>
                <a:cs typeface="Arial Unicode MS"/>
              </a:rPr>
              <a:t>conjuntos</a:t>
            </a:r>
            <a:r>
              <a:rPr spc="19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2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prueba</a:t>
            </a:r>
            <a:r>
              <a:rPr spc="2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tradicionales.</a:t>
            </a:r>
            <a:r>
              <a:rPr spc="20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También</a:t>
            </a:r>
            <a:r>
              <a:rPr spc="2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2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pueden</a:t>
            </a:r>
            <a:r>
              <a:rPr spc="20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proporcionar</a:t>
            </a:r>
            <a:r>
              <a:rPr spc="2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señales</a:t>
            </a:r>
            <a:r>
              <a:rPr spc="2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digitales</a:t>
            </a:r>
            <a:r>
              <a:rPr spc="204" dirty="0">
                <a:latin typeface="Arial Unicode MS"/>
                <a:cs typeface="Arial Unicode MS"/>
              </a:rPr>
              <a:t> </a:t>
            </a:r>
            <a:r>
              <a:rPr spc="-20" dirty="0">
                <a:latin typeface="Arial Unicode MS"/>
                <a:cs typeface="Arial Unicode MS"/>
              </a:rPr>
              <a:t>para </a:t>
            </a:r>
            <a:r>
              <a:rPr dirty="0">
                <a:latin typeface="Arial Unicode MS"/>
                <a:cs typeface="Arial Unicode MS"/>
              </a:rPr>
              <a:t>ejercer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lógica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interna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relé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protección.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Las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salidas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alarma</a:t>
            </a:r>
            <a:r>
              <a:rPr spc="1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disparo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relé</a:t>
            </a:r>
            <a:r>
              <a:rPr spc="105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de </a:t>
            </a:r>
            <a:r>
              <a:rPr dirty="0">
                <a:latin typeface="Arial Unicode MS"/>
                <a:cs typeface="Arial Unicode MS"/>
              </a:rPr>
              <a:t>protección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están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conectadas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las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entradas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digitales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spc="-80" dirty="0">
                <a:latin typeface="Arial Unicode MS"/>
                <a:cs typeface="Arial Unicode MS"/>
              </a:rPr>
              <a:t>PC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para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que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operación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correcta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del </a:t>
            </a:r>
            <a:r>
              <a:rPr dirty="0">
                <a:latin typeface="Arial Unicode MS"/>
                <a:cs typeface="Arial Unicode MS"/>
              </a:rPr>
              <a:t>relé,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incluida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precisión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característica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disparo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relé,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pueda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monitorearse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spc="-50" dirty="0">
                <a:latin typeface="Arial Unicode MS"/>
                <a:cs typeface="Arial Unicode MS"/>
              </a:rPr>
              <a:t>y</a:t>
            </a:r>
            <a:r>
              <a:rPr spc="2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mostrarse</a:t>
            </a:r>
            <a:r>
              <a:rPr spc="1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1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pantalla,</a:t>
            </a:r>
            <a:r>
              <a:rPr spc="1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guardarse</a:t>
            </a:r>
            <a:r>
              <a:rPr spc="1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para</a:t>
            </a:r>
            <a:r>
              <a:rPr spc="2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incluirse</a:t>
            </a:r>
            <a:r>
              <a:rPr spc="1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1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informes</a:t>
            </a:r>
            <a:r>
              <a:rPr spc="1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</a:t>
            </a:r>
            <a:r>
              <a:rPr spc="20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imprimirse</a:t>
            </a:r>
            <a:r>
              <a:rPr spc="19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para</a:t>
            </a:r>
            <a:r>
              <a:rPr spc="195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una</a:t>
            </a:r>
            <a:r>
              <a:rPr spc="200" dirty="0">
                <a:latin typeface="Arial Unicode MS"/>
                <a:cs typeface="Arial Unicode MS"/>
              </a:rPr>
              <a:t>  </a:t>
            </a:r>
            <a:r>
              <a:rPr dirty="0">
                <a:latin typeface="Arial Unicode MS"/>
                <a:cs typeface="Arial Unicode MS"/>
              </a:rPr>
              <a:t>presentación</a:t>
            </a:r>
            <a:r>
              <a:rPr spc="2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inmediata.</a:t>
            </a:r>
            <a:r>
              <a:rPr spc="2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Las</a:t>
            </a:r>
            <a:r>
              <a:rPr spc="2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características</a:t>
            </a:r>
            <a:r>
              <a:rPr spc="2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adicionales</a:t>
            </a:r>
            <a:r>
              <a:rPr spc="229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pueden</a:t>
            </a:r>
            <a:r>
              <a:rPr spc="2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incluir</a:t>
            </a:r>
            <a:r>
              <a:rPr spc="2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elementos</a:t>
            </a:r>
            <a:r>
              <a:rPr spc="225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de </a:t>
            </a:r>
            <a:r>
              <a:rPr dirty="0">
                <a:latin typeface="Arial Unicode MS"/>
                <a:cs typeface="Arial Unicode MS"/>
              </a:rPr>
              <a:t>sincronización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spc="50" dirty="0">
                <a:latin typeface="Arial Unicode MS"/>
                <a:cs typeface="Arial Unicode MS"/>
              </a:rPr>
              <a:t>tiempo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spc="50" dirty="0">
                <a:latin typeface="Arial Unicode MS"/>
                <a:cs typeface="Arial Unicode MS"/>
              </a:rPr>
              <a:t>por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spc="-80" dirty="0">
                <a:latin typeface="Arial Unicode MS"/>
                <a:cs typeface="Arial Unicode MS"/>
              </a:rPr>
              <a:t>GPS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y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amplificadores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remotos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instalados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para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facilitar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las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pruebas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configuración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protección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unidad</a:t>
            </a:r>
            <a:r>
              <a:rPr spc="-10" dirty="0">
                <a:latin typeface="Arial Unicode MS"/>
                <a:cs typeface="Arial Unicode MS"/>
              </a:rPr>
              <a:t>,</a:t>
            </a:r>
            <a:endParaRPr dirty="0">
              <a:latin typeface="Arial Unicode MS"/>
              <a:cs typeface="Arial Unicode MS"/>
            </a:endParaRPr>
          </a:p>
        </p:txBody>
      </p:sp>
      <p:grpSp>
        <p:nvGrpSpPr>
          <p:cNvPr id="21" name="Grupo 20"/>
          <p:cNvGrpSpPr/>
          <p:nvPr/>
        </p:nvGrpSpPr>
        <p:grpSpPr>
          <a:xfrm>
            <a:off x="2348738" y="3181445"/>
            <a:ext cx="9401940" cy="4784571"/>
            <a:chOff x="4711445" y="3930397"/>
            <a:chExt cx="7026278" cy="3784920"/>
          </a:xfrm>
        </p:grpSpPr>
        <p:grpSp>
          <p:nvGrpSpPr>
            <p:cNvPr id="2" name="object 2"/>
            <p:cNvGrpSpPr/>
            <p:nvPr/>
          </p:nvGrpSpPr>
          <p:grpSpPr>
            <a:xfrm>
              <a:off x="4711445" y="5894832"/>
              <a:ext cx="2409190" cy="1788160"/>
              <a:chOff x="1892045" y="5894832"/>
              <a:chExt cx="2409190" cy="1788160"/>
            </a:xfrm>
          </p:grpSpPr>
          <p:pic>
            <p:nvPicPr>
              <p:cNvPr id="3" name="object 3"/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1892045" y="6163818"/>
                <a:ext cx="2229611" cy="1309877"/>
              </a:xfrm>
              <a:prstGeom prst="rect">
                <a:avLst/>
              </a:prstGeom>
            </p:spPr>
          </p:pic>
          <p:sp>
            <p:nvSpPr>
              <p:cNvPr id="4" name="object 4"/>
              <p:cNvSpPr/>
              <p:nvPr/>
            </p:nvSpPr>
            <p:spPr>
              <a:xfrm>
                <a:off x="1892046" y="5894831"/>
                <a:ext cx="2361565" cy="1788160"/>
              </a:xfrm>
              <a:custGeom>
                <a:avLst/>
                <a:gdLst/>
                <a:ahLst/>
                <a:cxnLst/>
                <a:rect l="l" t="t" r="r" b="b"/>
                <a:pathLst>
                  <a:path w="2361565" h="1788159">
                    <a:moveTo>
                      <a:pt x="2361438" y="886218"/>
                    </a:moveTo>
                    <a:lnTo>
                      <a:pt x="9906" y="886218"/>
                    </a:lnTo>
                    <a:lnTo>
                      <a:pt x="9906" y="0"/>
                    </a:lnTo>
                    <a:lnTo>
                      <a:pt x="0" y="0"/>
                    </a:lnTo>
                    <a:lnTo>
                      <a:pt x="0" y="1787652"/>
                    </a:lnTo>
                    <a:lnTo>
                      <a:pt x="9906" y="1787652"/>
                    </a:lnTo>
                    <a:lnTo>
                      <a:pt x="9906" y="896124"/>
                    </a:lnTo>
                    <a:lnTo>
                      <a:pt x="2361438" y="896124"/>
                    </a:lnTo>
                    <a:lnTo>
                      <a:pt x="2361438" y="886218"/>
                    </a:lnTo>
                    <a:close/>
                  </a:path>
                </a:pathLst>
              </a:custGeom>
              <a:solidFill>
                <a:srgbClr val="4A7EB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" name="object 5"/>
              <p:cNvSpPr/>
              <p:nvPr/>
            </p:nvSpPr>
            <p:spPr>
              <a:xfrm>
                <a:off x="3473195" y="7354824"/>
                <a:ext cx="454659" cy="118110"/>
              </a:xfrm>
              <a:custGeom>
                <a:avLst/>
                <a:gdLst/>
                <a:ahLst/>
                <a:cxnLst/>
                <a:rect l="l" t="t" r="r" b="b"/>
                <a:pathLst>
                  <a:path w="454660" h="118109">
                    <a:moveTo>
                      <a:pt x="71649" y="29735"/>
                    </a:moveTo>
                    <a:lnTo>
                      <a:pt x="69315" y="41155"/>
                    </a:lnTo>
                    <a:lnTo>
                      <a:pt x="451865" y="118109"/>
                    </a:lnTo>
                    <a:lnTo>
                      <a:pt x="454151" y="106679"/>
                    </a:lnTo>
                    <a:lnTo>
                      <a:pt x="71649" y="29735"/>
                    </a:lnTo>
                    <a:close/>
                  </a:path>
                  <a:path w="454660" h="118109">
                    <a:moveTo>
                      <a:pt x="77723" y="0"/>
                    </a:moveTo>
                    <a:lnTo>
                      <a:pt x="0" y="21335"/>
                    </a:lnTo>
                    <a:lnTo>
                      <a:pt x="63245" y="70865"/>
                    </a:lnTo>
                    <a:lnTo>
                      <a:pt x="69315" y="41155"/>
                    </a:lnTo>
                    <a:lnTo>
                      <a:pt x="57911" y="38861"/>
                    </a:lnTo>
                    <a:lnTo>
                      <a:pt x="60197" y="27431"/>
                    </a:lnTo>
                    <a:lnTo>
                      <a:pt x="72119" y="27431"/>
                    </a:lnTo>
                    <a:lnTo>
                      <a:pt x="77723" y="0"/>
                    </a:lnTo>
                    <a:close/>
                  </a:path>
                  <a:path w="454660" h="118109">
                    <a:moveTo>
                      <a:pt x="60197" y="27431"/>
                    </a:moveTo>
                    <a:lnTo>
                      <a:pt x="57911" y="38861"/>
                    </a:lnTo>
                    <a:lnTo>
                      <a:pt x="69315" y="41155"/>
                    </a:lnTo>
                    <a:lnTo>
                      <a:pt x="71649" y="29735"/>
                    </a:lnTo>
                    <a:lnTo>
                      <a:pt x="60197" y="27431"/>
                    </a:lnTo>
                    <a:close/>
                  </a:path>
                  <a:path w="454660" h="118109">
                    <a:moveTo>
                      <a:pt x="72119" y="27431"/>
                    </a:moveTo>
                    <a:lnTo>
                      <a:pt x="60197" y="27431"/>
                    </a:lnTo>
                    <a:lnTo>
                      <a:pt x="71649" y="29735"/>
                    </a:lnTo>
                    <a:lnTo>
                      <a:pt x="72119" y="27431"/>
                    </a:lnTo>
                    <a:close/>
                  </a:path>
                </a:pathLst>
              </a:custGeom>
              <a:solidFill>
                <a:srgbClr val="00B05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" name="object 6"/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4134611" y="6162294"/>
                <a:ext cx="166115" cy="71627"/>
              </a:xfrm>
              <a:prstGeom prst="rect">
                <a:avLst/>
              </a:prstGeom>
            </p:spPr>
          </p:pic>
        </p:grpSp>
        <p:grpSp>
          <p:nvGrpSpPr>
            <p:cNvPr id="7" name="object 7"/>
            <p:cNvGrpSpPr/>
            <p:nvPr/>
          </p:nvGrpSpPr>
          <p:grpSpPr>
            <a:xfrm>
              <a:off x="4711445" y="3930397"/>
              <a:ext cx="2600960" cy="1773555"/>
              <a:chOff x="1892045" y="3930396"/>
              <a:chExt cx="2600960" cy="1773555"/>
            </a:xfrm>
          </p:grpSpPr>
          <p:pic>
            <p:nvPicPr>
              <p:cNvPr id="8" name="object 8"/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1892807" y="4016248"/>
                <a:ext cx="2242566" cy="1549400"/>
              </a:xfrm>
              <a:prstGeom prst="rect">
                <a:avLst/>
              </a:prstGeom>
            </p:spPr>
          </p:pic>
          <p:sp>
            <p:nvSpPr>
              <p:cNvPr id="9" name="object 9"/>
              <p:cNvSpPr/>
              <p:nvPr/>
            </p:nvSpPr>
            <p:spPr>
              <a:xfrm>
                <a:off x="1892046" y="3930395"/>
                <a:ext cx="2295525" cy="1773555"/>
              </a:xfrm>
              <a:custGeom>
                <a:avLst/>
                <a:gdLst/>
                <a:ahLst/>
                <a:cxnLst/>
                <a:rect l="l" t="t" r="r" b="b"/>
                <a:pathLst>
                  <a:path w="2295525" h="1773554">
                    <a:moveTo>
                      <a:pt x="2295144" y="849630"/>
                    </a:moveTo>
                    <a:lnTo>
                      <a:pt x="2282939" y="843534"/>
                    </a:lnTo>
                    <a:lnTo>
                      <a:pt x="2223516" y="813816"/>
                    </a:lnTo>
                    <a:lnTo>
                      <a:pt x="2223516" y="843534"/>
                    </a:lnTo>
                    <a:lnTo>
                      <a:pt x="9906" y="843534"/>
                    </a:lnTo>
                    <a:lnTo>
                      <a:pt x="9906" y="0"/>
                    </a:lnTo>
                    <a:lnTo>
                      <a:pt x="0" y="0"/>
                    </a:lnTo>
                    <a:lnTo>
                      <a:pt x="0" y="1773174"/>
                    </a:lnTo>
                    <a:lnTo>
                      <a:pt x="9906" y="1773174"/>
                    </a:lnTo>
                    <a:lnTo>
                      <a:pt x="9906" y="855738"/>
                    </a:lnTo>
                    <a:lnTo>
                      <a:pt x="2223516" y="855738"/>
                    </a:lnTo>
                    <a:lnTo>
                      <a:pt x="2223516" y="885444"/>
                    </a:lnTo>
                    <a:lnTo>
                      <a:pt x="2282939" y="855738"/>
                    </a:lnTo>
                    <a:lnTo>
                      <a:pt x="2295144" y="849630"/>
                    </a:lnTo>
                    <a:close/>
                  </a:path>
                </a:pathLst>
              </a:custGeom>
              <a:solidFill>
                <a:srgbClr val="4A7EB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0" name="object 10"/>
              <p:cNvSpPr/>
              <p:nvPr/>
            </p:nvSpPr>
            <p:spPr>
              <a:xfrm>
                <a:off x="3874008" y="4126991"/>
                <a:ext cx="619125" cy="1046480"/>
              </a:xfrm>
              <a:custGeom>
                <a:avLst/>
                <a:gdLst/>
                <a:ahLst/>
                <a:cxnLst/>
                <a:rect l="l" t="t" r="r" b="b"/>
                <a:pathLst>
                  <a:path w="619125" h="1046479">
                    <a:moveTo>
                      <a:pt x="539496" y="499872"/>
                    </a:moveTo>
                    <a:lnTo>
                      <a:pt x="237744" y="499872"/>
                    </a:lnTo>
                    <a:lnTo>
                      <a:pt x="237744" y="469392"/>
                    </a:lnTo>
                    <a:lnTo>
                      <a:pt x="166116" y="505206"/>
                    </a:lnTo>
                    <a:lnTo>
                      <a:pt x="237744" y="541020"/>
                    </a:lnTo>
                    <a:lnTo>
                      <a:pt x="237744" y="511302"/>
                    </a:lnTo>
                    <a:lnTo>
                      <a:pt x="539496" y="511302"/>
                    </a:lnTo>
                    <a:lnTo>
                      <a:pt x="539496" y="499872"/>
                    </a:lnTo>
                    <a:close/>
                  </a:path>
                  <a:path w="619125" h="1046479">
                    <a:moveTo>
                      <a:pt x="616458" y="1004316"/>
                    </a:moveTo>
                    <a:lnTo>
                      <a:pt x="71628" y="1004316"/>
                    </a:lnTo>
                    <a:lnTo>
                      <a:pt x="71628" y="974598"/>
                    </a:lnTo>
                    <a:lnTo>
                      <a:pt x="0" y="1010412"/>
                    </a:lnTo>
                    <a:lnTo>
                      <a:pt x="71628" y="1046226"/>
                    </a:lnTo>
                    <a:lnTo>
                      <a:pt x="71628" y="1016508"/>
                    </a:lnTo>
                    <a:lnTo>
                      <a:pt x="616458" y="1016508"/>
                    </a:lnTo>
                    <a:lnTo>
                      <a:pt x="616458" y="1004316"/>
                    </a:lnTo>
                    <a:close/>
                  </a:path>
                  <a:path w="619125" h="1046479">
                    <a:moveTo>
                      <a:pt x="618744" y="29718"/>
                    </a:moveTo>
                    <a:lnTo>
                      <a:pt x="316230" y="29718"/>
                    </a:lnTo>
                    <a:lnTo>
                      <a:pt x="316230" y="0"/>
                    </a:lnTo>
                    <a:lnTo>
                      <a:pt x="244602" y="35814"/>
                    </a:lnTo>
                    <a:lnTo>
                      <a:pt x="316230" y="71628"/>
                    </a:lnTo>
                    <a:lnTo>
                      <a:pt x="316230" y="41922"/>
                    </a:lnTo>
                    <a:lnTo>
                      <a:pt x="618744" y="41922"/>
                    </a:lnTo>
                    <a:lnTo>
                      <a:pt x="618744" y="29718"/>
                    </a:lnTo>
                    <a:close/>
                  </a:path>
                </a:pathLst>
              </a:custGeom>
              <a:solidFill>
                <a:srgbClr val="00B05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12" name="object 12"/>
            <p:cNvSpPr txBox="1"/>
            <p:nvPr/>
          </p:nvSpPr>
          <p:spPr>
            <a:xfrm>
              <a:off x="7388604" y="4102102"/>
              <a:ext cx="1905130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200" dirty="0">
                  <a:latin typeface="Arial Unicode MS"/>
                  <a:cs typeface="Arial Unicode MS"/>
                </a:rPr>
                <a:t>Relé/fuente</a:t>
              </a:r>
              <a:r>
                <a:rPr sz="1200" spc="165" dirty="0">
                  <a:latin typeface="Arial Unicode MS"/>
                  <a:cs typeface="Arial Unicode MS"/>
                </a:rPr>
                <a:t> </a:t>
              </a:r>
              <a:r>
                <a:rPr sz="1200" spc="-50" dirty="0">
                  <a:latin typeface="Arial Unicode MS"/>
                  <a:cs typeface="Arial Unicode MS"/>
                </a:rPr>
                <a:t>V</a:t>
              </a:r>
              <a:endParaRPr sz="1200" dirty="0">
                <a:latin typeface="Arial Unicode MS"/>
                <a:cs typeface="Arial Unicode MS"/>
              </a:endParaRPr>
            </a:p>
          </p:txBody>
        </p:sp>
        <p:sp>
          <p:nvSpPr>
            <p:cNvPr id="13" name="object 13"/>
            <p:cNvSpPr txBox="1"/>
            <p:nvPr/>
          </p:nvSpPr>
          <p:spPr>
            <a:xfrm>
              <a:off x="7312533" y="4464592"/>
              <a:ext cx="4425190" cy="53360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5080">
                <a:lnSpc>
                  <a:spcPct val="140700"/>
                </a:lnSpc>
                <a:spcBef>
                  <a:spcPts val="100"/>
                </a:spcBef>
              </a:pPr>
              <a:r>
                <a:rPr sz="1200" dirty="0">
                  <a:latin typeface="Arial Unicode MS"/>
                  <a:cs typeface="Arial Unicode MS"/>
                </a:rPr>
                <a:t>Nivel</a:t>
              </a:r>
              <a:r>
                <a:rPr sz="1200" spc="55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de</a:t>
              </a:r>
              <a:r>
                <a:rPr sz="1200" spc="55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saturación</a:t>
              </a:r>
              <a:r>
                <a:rPr sz="1200" spc="55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del</a:t>
              </a:r>
              <a:r>
                <a:rPr sz="1200" spc="55" dirty="0">
                  <a:latin typeface="Arial Unicode MS"/>
                  <a:cs typeface="Arial Unicode MS"/>
                </a:rPr>
                <a:t> </a:t>
              </a:r>
              <a:r>
                <a:rPr sz="1200" spc="-10" dirty="0">
                  <a:latin typeface="Arial Unicode MS"/>
                  <a:cs typeface="Arial Unicode MS"/>
                </a:rPr>
                <a:t>circuito</a:t>
              </a:r>
              <a:r>
                <a:rPr sz="1200" spc="200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magnético</a:t>
              </a:r>
              <a:r>
                <a:rPr sz="1200" spc="150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(corriente)</a:t>
              </a:r>
              <a:r>
                <a:rPr sz="1200" spc="150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limitado</a:t>
              </a:r>
              <a:r>
                <a:rPr sz="1200" spc="150" dirty="0">
                  <a:latin typeface="Arial Unicode MS"/>
                  <a:cs typeface="Arial Unicode MS"/>
                </a:rPr>
                <a:t> </a:t>
              </a:r>
              <a:r>
                <a:rPr sz="1200" spc="-20" dirty="0">
                  <a:latin typeface="Arial Unicode MS"/>
                  <a:cs typeface="Arial Unicode MS"/>
                </a:rPr>
                <a:t>solo</a:t>
              </a:r>
              <a:r>
                <a:rPr sz="1200" spc="200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por</a:t>
              </a:r>
              <a:r>
                <a:rPr sz="1200" spc="30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la</a:t>
              </a:r>
              <a:r>
                <a:rPr sz="1200" spc="30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resistencia</a:t>
              </a:r>
              <a:r>
                <a:rPr sz="1200" spc="30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de</a:t>
              </a:r>
              <a:r>
                <a:rPr sz="1200" spc="30" dirty="0">
                  <a:latin typeface="Arial Unicode MS"/>
                  <a:cs typeface="Arial Unicode MS"/>
                </a:rPr>
                <a:t> </a:t>
              </a:r>
              <a:r>
                <a:rPr sz="1200" spc="-50" dirty="0">
                  <a:latin typeface="Arial Unicode MS"/>
                  <a:cs typeface="Arial Unicode MS"/>
                </a:rPr>
                <a:t>CC</a:t>
              </a:r>
              <a:r>
                <a:rPr sz="1200" spc="30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de</a:t>
              </a:r>
              <a:r>
                <a:rPr sz="1200" spc="35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la</a:t>
              </a:r>
              <a:r>
                <a:rPr sz="1200" spc="30" dirty="0">
                  <a:latin typeface="Arial Unicode MS"/>
                  <a:cs typeface="Arial Unicode MS"/>
                </a:rPr>
                <a:t> </a:t>
              </a:r>
              <a:r>
                <a:rPr sz="1200" spc="-10" dirty="0">
                  <a:latin typeface="Arial Unicode MS"/>
                  <a:cs typeface="Arial Unicode MS"/>
                </a:rPr>
                <a:t>bobina</a:t>
              </a:r>
              <a:r>
                <a:rPr sz="1200" spc="200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del</a:t>
              </a:r>
              <a:r>
                <a:rPr sz="1200" spc="30" dirty="0">
                  <a:latin typeface="Arial Unicode MS"/>
                  <a:cs typeface="Arial Unicode MS"/>
                </a:rPr>
                <a:t> </a:t>
              </a:r>
              <a:r>
                <a:rPr sz="1200" spc="-20" dirty="0">
                  <a:latin typeface="Arial Unicode MS"/>
                  <a:cs typeface="Arial Unicode MS"/>
                </a:rPr>
                <a:t>relé</a:t>
              </a:r>
              <a:endParaRPr sz="1200" dirty="0">
                <a:latin typeface="Arial Unicode MS"/>
                <a:cs typeface="Arial Unicode MS"/>
              </a:endParaRPr>
            </a:p>
          </p:txBody>
        </p:sp>
        <p:sp>
          <p:nvSpPr>
            <p:cNvPr id="14" name="object 14"/>
            <p:cNvSpPr txBox="1"/>
            <p:nvPr/>
          </p:nvSpPr>
          <p:spPr>
            <a:xfrm>
              <a:off x="6871208" y="4865879"/>
              <a:ext cx="205104" cy="7437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400" spc="-10" dirty="0">
                  <a:latin typeface="Arial Unicode MS"/>
                  <a:cs typeface="Arial Unicode MS"/>
                </a:rPr>
                <a:t>Tiempo</a:t>
              </a:r>
              <a:endParaRPr sz="400" dirty="0">
                <a:latin typeface="Arial Unicode MS"/>
                <a:cs typeface="Arial Unicode MS"/>
              </a:endParaRPr>
            </a:p>
          </p:txBody>
        </p:sp>
        <p:sp>
          <p:nvSpPr>
            <p:cNvPr id="15" name="object 15"/>
            <p:cNvSpPr txBox="1"/>
            <p:nvPr/>
          </p:nvSpPr>
          <p:spPr>
            <a:xfrm>
              <a:off x="7319621" y="5128275"/>
              <a:ext cx="4269233" cy="222497"/>
            </a:xfrm>
            <a:prstGeom prst="rect">
              <a:avLst/>
            </a:prstGeom>
          </p:spPr>
          <p:txBody>
            <a:bodyPr vert="horz" wrap="square" lIns="0" tIns="17145" rIns="0" bIns="0" rtlCol="0">
              <a:spAutoFit/>
            </a:bodyPr>
            <a:lstStyle/>
            <a:p>
              <a:pPr marL="12700" marR="5080">
                <a:lnSpc>
                  <a:spcPts val="760"/>
                </a:lnSpc>
                <a:spcBef>
                  <a:spcPts val="135"/>
                </a:spcBef>
              </a:pPr>
              <a:r>
                <a:rPr sz="1200" spc="-10" dirty="0">
                  <a:latin typeface="Arial Unicode MS"/>
                  <a:cs typeface="Arial Unicode MS"/>
                </a:rPr>
                <a:t>Relé</a:t>
              </a:r>
              <a:r>
                <a:rPr sz="1200" spc="65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con</a:t>
              </a:r>
              <a:r>
                <a:rPr sz="1200" spc="65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saturación</a:t>
              </a:r>
              <a:r>
                <a:rPr sz="1200" spc="65" dirty="0">
                  <a:latin typeface="Arial Unicode MS"/>
                  <a:cs typeface="Arial Unicode MS"/>
                </a:rPr>
                <a:t> </a:t>
              </a:r>
              <a:r>
                <a:rPr sz="1200" spc="-25" dirty="0">
                  <a:latin typeface="Arial Unicode MS"/>
                  <a:cs typeface="Arial Unicode MS"/>
                </a:rPr>
                <a:t>de</a:t>
              </a:r>
              <a:r>
                <a:rPr sz="1200" spc="200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circuito</a:t>
              </a:r>
              <a:r>
                <a:rPr sz="1200" spc="165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magnético</a:t>
              </a:r>
              <a:r>
                <a:rPr sz="1200" spc="170" dirty="0">
                  <a:latin typeface="Arial Unicode MS"/>
                  <a:cs typeface="Arial Unicode MS"/>
                </a:rPr>
                <a:t> </a:t>
              </a:r>
              <a:r>
                <a:rPr sz="1200" spc="-25" dirty="0">
                  <a:latin typeface="Arial Unicode MS"/>
                  <a:cs typeface="Arial Unicode MS"/>
                </a:rPr>
                <a:t>CDG</a:t>
              </a:r>
              <a:r>
                <a:rPr sz="1200" spc="200" dirty="0">
                  <a:latin typeface="Arial Unicode MS"/>
                  <a:cs typeface="Arial Unicode MS"/>
                </a:rPr>
                <a:t> </a:t>
              </a:r>
              <a:r>
                <a:rPr sz="1200" spc="-10" dirty="0">
                  <a:latin typeface="Arial Unicode MS"/>
                  <a:cs typeface="Arial Unicode MS"/>
                </a:rPr>
                <a:t>(se</a:t>
              </a:r>
              <a:r>
                <a:rPr sz="1200" spc="45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muestra</a:t>
              </a:r>
              <a:r>
                <a:rPr sz="1200" spc="45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el</a:t>
              </a:r>
              <a:r>
                <a:rPr sz="1200" spc="45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cambio</a:t>
              </a:r>
              <a:r>
                <a:rPr sz="1200" spc="45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de</a:t>
              </a:r>
              <a:r>
                <a:rPr sz="1200" spc="45" dirty="0">
                  <a:latin typeface="Arial Unicode MS"/>
                  <a:cs typeface="Arial Unicode MS"/>
                </a:rPr>
                <a:t> </a:t>
              </a:r>
              <a:r>
                <a:rPr sz="1200" spc="-20" dirty="0">
                  <a:latin typeface="Arial Unicode MS"/>
                  <a:cs typeface="Arial Unicode MS"/>
                </a:rPr>
                <a:t>fase</a:t>
              </a:r>
              <a:r>
                <a:rPr sz="1200" spc="200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de</a:t>
              </a:r>
              <a:r>
                <a:rPr sz="1200" spc="50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la</a:t>
              </a:r>
              <a:r>
                <a:rPr sz="1200" spc="50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carga</a:t>
              </a:r>
              <a:r>
                <a:rPr sz="1200" spc="50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inductiva</a:t>
              </a:r>
              <a:r>
                <a:rPr sz="1200" spc="50" dirty="0">
                  <a:latin typeface="Arial Unicode MS"/>
                  <a:cs typeface="Arial Unicode MS"/>
                </a:rPr>
                <a:t> </a:t>
              </a:r>
              <a:r>
                <a:rPr sz="1200" spc="-10" dirty="0">
                  <a:latin typeface="Arial Unicode MS"/>
                  <a:cs typeface="Arial Unicode MS"/>
                </a:rPr>
                <a:t>CDG).</a:t>
              </a:r>
              <a:endParaRPr sz="1200" dirty="0">
                <a:latin typeface="Arial Unicode MS"/>
                <a:cs typeface="Arial Unicode MS"/>
              </a:endParaRPr>
            </a:p>
          </p:txBody>
        </p:sp>
        <p:sp>
          <p:nvSpPr>
            <p:cNvPr id="16" name="object 16"/>
            <p:cNvSpPr txBox="1"/>
            <p:nvPr/>
          </p:nvSpPr>
          <p:spPr>
            <a:xfrm>
              <a:off x="7149338" y="6022600"/>
              <a:ext cx="3366262" cy="635046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36195" marR="5080" indent="-24130">
                <a:lnSpc>
                  <a:spcPct val="114500"/>
                </a:lnSpc>
                <a:spcBef>
                  <a:spcPts val="100"/>
                </a:spcBef>
              </a:pPr>
              <a:r>
                <a:rPr sz="1200" dirty="0">
                  <a:latin typeface="Arial Unicode MS"/>
                  <a:cs typeface="Arial Unicode MS"/>
                </a:rPr>
                <a:t>La</a:t>
              </a:r>
              <a:r>
                <a:rPr sz="1200" spc="90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corriente</a:t>
              </a:r>
              <a:r>
                <a:rPr sz="1200" spc="95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sinusoidal</a:t>
              </a:r>
              <a:r>
                <a:rPr sz="1200" spc="95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cuando</a:t>
              </a:r>
              <a:r>
                <a:rPr sz="1200" spc="90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cambia</a:t>
              </a:r>
              <a:r>
                <a:rPr sz="1200" spc="95" dirty="0">
                  <a:latin typeface="Arial Unicode MS"/>
                  <a:cs typeface="Arial Unicode MS"/>
                </a:rPr>
                <a:t> </a:t>
              </a:r>
              <a:r>
                <a:rPr sz="1200" spc="-25" dirty="0">
                  <a:latin typeface="Arial Unicode MS"/>
                  <a:cs typeface="Arial Unicode MS"/>
                </a:rPr>
                <a:t>la</a:t>
              </a:r>
              <a:r>
                <a:rPr sz="1200" spc="200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impedancia</a:t>
              </a:r>
              <a:r>
                <a:rPr sz="1200" spc="75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del</a:t>
              </a:r>
              <a:r>
                <a:rPr sz="1200" spc="75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relé</a:t>
              </a:r>
              <a:r>
                <a:rPr sz="1200" spc="75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se</a:t>
              </a:r>
              <a:r>
                <a:rPr sz="1200" spc="75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inunda</a:t>
              </a:r>
              <a:r>
                <a:rPr sz="1200" spc="80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por</a:t>
              </a:r>
              <a:r>
                <a:rPr sz="1200" spc="75" dirty="0">
                  <a:latin typeface="Arial Unicode MS"/>
                  <a:cs typeface="Arial Unicode MS"/>
                </a:rPr>
                <a:t> </a:t>
              </a:r>
              <a:r>
                <a:rPr sz="1200" spc="-25" dirty="0">
                  <a:latin typeface="Arial Unicode MS"/>
                  <a:cs typeface="Arial Unicode MS"/>
                </a:rPr>
                <a:t>la</a:t>
              </a:r>
              <a:endParaRPr sz="1200" dirty="0">
                <a:latin typeface="Arial Unicode MS"/>
                <a:cs typeface="Arial Unicode MS"/>
              </a:endParaRPr>
            </a:p>
            <a:p>
              <a:pPr marL="12700">
                <a:spcBef>
                  <a:spcPts val="95"/>
                </a:spcBef>
              </a:pPr>
              <a:r>
                <a:rPr sz="1200" dirty="0">
                  <a:latin typeface="Arial Unicode MS"/>
                  <a:cs typeface="Arial Unicode MS"/>
                </a:rPr>
                <a:t>alta</a:t>
              </a:r>
              <a:r>
                <a:rPr sz="1200" spc="60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impedancia</a:t>
              </a:r>
              <a:r>
                <a:rPr sz="1200" spc="60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de</a:t>
              </a:r>
              <a:r>
                <a:rPr sz="1200" spc="60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la</a:t>
              </a:r>
              <a:r>
                <a:rPr sz="1200" spc="60" dirty="0">
                  <a:latin typeface="Arial Unicode MS"/>
                  <a:cs typeface="Arial Unicode MS"/>
                </a:rPr>
                <a:t> </a:t>
              </a:r>
              <a:r>
                <a:rPr sz="1200" spc="-10" dirty="0">
                  <a:latin typeface="Arial Unicode MS"/>
                  <a:cs typeface="Arial Unicode MS"/>
                </a:rPr>
                <a:t>fuente</a:t>
              </a:r>
              <a:endParaRPr sz="1200" dirty="0">
                <a:latin typeface="Arial Unicode MS"/>
                <a:cs typeface="Arial Unicode MS"/>
              </a:endParaRPr>
            </a:p>
          </p:txBody>
        </p:sp>
        <p:sp>
          <p:nvSpPr>
            <p:cNvPr id="17" name="object 17"/>
            <p:cNvSpPr txBox="1"/>
            <p:nvPr/>
          </p:nvSpPr>
          <p:spPr>
            <a:xfrm>
              <a:off x="6893305" y="6873747"/>
              <a:ext cx="205104" cy="7437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400" spc="-10" dirty="0">
                  <a:latin typeface="Arial Unicode MS"/>
                  <a:cs typeface="Arial Unicode MS"/>
                </a:rPr>
                <a:t>Tiempo</a:t>
              </a:r>
              <a:endParaRPr sz="400">
                <a:latin typeface="Arial Unicode MS"/>
                <a:cs typeface="Arial Unicode MS"/>
              </a:endParaRPr>
            </a:p>
          </p:txBody>
        </p:sp>
        <p:sp>
          <p:nvSpPr>
            <p:cNvPr id="18" name="object 18"/>
            <p:cNvSpPr txBox="1"/>
            <p:nvPr/>
          </p:nvSpPr>
          <p:spPr>
            <a:xfrm>
              <a:off x="6743700" y="7181709"/>
              <a:ext cx="4978656" cy="53360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5080">
                <a:lnSpc>
                  <a:spcPct val="140600"/>
                </a:lnSpc>
                <a:spcBef>
                  <a:spcPts val="100"/>
                </a:spcBef>
              </a:pPr>
              <a:r>
                <a:rPr sz="1200" dirty="0">
                  <a:latin typeface="Arial Unicode MS"/>
                  <a:cs typeface="Arial Unicode MS"/>
                </a:rPr>
                <a:t>Forma</a:t>
              </a:r>
              <a:r>
                <a:rPr sz="1200" spc="40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de</a:t>
              </a:r>
              <a:r>
                <a:rPr sz="1200" spc="40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onda</a:t>
              </a:r>
              <a:r>
                <a:rPr sz="1200" spc="45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de</a:t>
              </a:r>
              <a:r>
                <a:rPr sz="1200" spc="40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voltaje</a:t>
              </a:r>
              <a:r>
                <a:rPr sz="1200" spc="45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típica</a:t>
              </a:r>
              <a:r>
                <a:rPr sz="1200" spc="40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que</a:t>
              </a:r>
              <a:r>
                <a:rPr sz="1200" spc="45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aparece</a:t>
              </a:r>
              <a:r>
                <a:rPr sz="1200" spc="40" dirty="0">
                  <a:latin typeface="Arial Unicode MS"/>
                  <a:cs typeface="Arial Unicode MS"/>
                </a:rPr>
                <a:t> </a:t>
              </a:r>
              <a:r>
                <a:rPr sz="1200" spc="-25" dirty="0">
                  <a:latin typeface="Arial Unicode MS"/>
                  <a:cs typeface="Arial Unicode MS"/>
                </a:rPr>
                <a:t>en</a:t>
              </a:r>
              <a:r>
                <a:rPr sz="1200" spc="200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las</a:t>
              </a:r>
              <a:r>
                <a:rPr sz="1200" spc="45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bobinas</a:t>
              </a:r>
              <a:r>
                <a:rPr sz="1200" spc="45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de</a:t>
              </a:r>
              <a:r>
                <a:rPr sz="1200" spc="50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corriente</a:t>
              </a:r>
              <a:r>
                <a:rPr sz="1200" spc="45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del</a:t>
              </a:r>
              <a:r>
                <a:rPr sz="1200" spc="50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relé</a:t>
              </a:r>
              <a:r>
                <a:rPr sz="1200" spc="45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con</a:t>
              </a:r>
              <a:r>
                <a:rPr sz="1200" spc="45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I</a:t>
              </a:r>
              <a:r>
                <a:rPr sz="1200" spc="50" dirty="0">
                  <a:latin typeface="Arial Unicode MS"/>
                  <a:cs typeface="Arial Unicode MS"/>
                </a:rPr>
                <a:t> </a:t>
              </a:r>
              <a:r>
                <a:rPr sz="1200" spc="-10" dirty="0">
                  <a:latin typeface="Arial Unicode MS"/>
                  <a:cs typeface="Arial Unicode MS"/>
                </a:rPr>
                <a:t>sinusoidal</a:t>
              </a:r>
              <a:r>
                <a:rPr sz="1200" spc="200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por</a:t>
              </a:r>
              <a:r>
                <a:rPr sz="1200" spc="50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encima</a:t>
              </a:r>
              <a:r>
                <a:rPr sz="1200" spc="50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del</a:t>
              </a:r>
              <a:r>
                <a:rPr sz="1200" spc="50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ajuste</a:t>
              </a:r>
              <a:r>
                <a:rPr sz="1200" spc="55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del</a:t>
              </a:r>
              <a:r>
                <a:rPr sz="1200" spc="50" dirty="0">
                  <a:latin typeface="Arial Unicode MS"/>
                  <a:cs typeface="Arial Unicode MS"/>
                </a:rPr>
                <a:t> </a:t>
              </a:r>
              <a:r>
                <a:rPr sz="1200" spc="-20" dirty="0">
                  <a:latin typeface="Arial Unicode MS"/>
                  <a:cs typeface="Arial Unicode MS"/>
                </a:rPr>
                <a:t>relé</a:t>
              </a:r>
              <a:endParaRPr sz="1200" dirty="0">
                <a:latin typeface="Arial Unicode MS"/>
                <a:cs typeface="Arial Unicode MS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2348738" y="7966017"/>
            <a:ext cx="9601200" cy="11156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latin typeface="Arial Unicode MS"/>
                <a:cs typeface="Arial Unicode MS"/>
              </a:rPr>
              <a:t>Figura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19.</a:t>
            </a:r>
            <a:r>
              <a:rPr sz="1400" spc="7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Formas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7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onda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7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la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bobina</a:t>
            </a:r>
            <a:r>
              <a:rPr sz="1400" spc="7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corriente</a:t>
            </a:r>
            <a:r>
              <a:rPr sz="1400" spc="7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del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relé</a:t>
            </a:r>
            <a:r>
              <a:rPr sz="1400" spc="7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dirty="0" err="1">
                <a:latin typeface="Arial Unicode MS"/>
                <a:cs typeface="Arial Unicode MS"/>
              </a:rPr>
              <a:t>protección</a:t>
            </a:r>
            <a:r>
              <a:rPr sz="1400" spc="75" dirty="0">
                <a:latin typeface="Arial Unicode MS"/>
                <a:cs typeface="Arial Unicode MS"/>
              </a:rPr>
              <a:t> </a:t>
            </a:r>
            <a:endParaRPr lang="es-ES" sz="1400" spc="75" dirty="0" smtClean="0">
              <a:latin typeface="Arial Unicode MS"/>
              <a:cs typeface="Arial Unicode MS"/>
            </a:endParaRPr>
          </a:p>
          <a:p>
            <a:pPr marL="12700">
              <a:spcBef>
                <a:spcPts val="100"/>
              </a:spcBef>
            </a:pPr>
            <a:r>
              <a:rPr sz="1400" spc="-10" dirty="0" smtClean="0">
                <a:latin typeface="Arial Unicode MS"/>
                <a:cs typeface="Arial Unicode MS"/>
              </a:rPr>
              <a:t>(</a:t>
            </a:r>
            <a:r>
              <a:rPr sz="1400" spc="-10" dirty="0">
                <a:latin typeface="Arial Unicode MS"/>
                <a:cs typeface="Arial Unicode MS"/>
              </a:rPr>
              <a:t>a)</a:t>
            </a:r>
            <a:r>
              <a:rPr sz="1400" spc="7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Forma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7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onda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7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la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bobina</a:t>
            </a:r>
            <a:r>
              <a:rPr sz="1400" spc="7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70" dirty="0">
                <a:latin typeface="Arial Unicode MS"/>
                <a:cs typeface="Arial Unicode MS"/>
              </a:rPr>
              <a:t> </a:t>
            </a:r>
            <a:r>
              <a:rPr sz="1400" dirty="0" err="1">
                <a:latin typeface="Arial Unicode MS"/>
                <a:cs typeface="Arial Unicode MS"/>
              </a:rPr>
              <a:t>corriente</a:t>
            </a:r>
            <a:r>
              <a:rPr sz="1400" spc="75" dirty="0">
                <a:latin typeface="Arial Unicode MS"/>
                <a:cs typeface="Arial Unicode MS"/>
              </a:rPr>
              <a:t> </a:t>
            </a:r>
            <a:r>
              <a:rPr sz="1400" spc="-25" dirty="0" smtClean="0">
                <a:latin typeface="Arial Unicode MS"/>
                <a:cs typeface="Arial Unicode MS"/>
              </a:rPr>
              <a:t>del</a:t>
            </a:r>
            <a:r>
              <a:rPr lang="es-ES" sz="1400" spc="-25" dirty="0" smtClean="0">
                <a:latin typeface="Arial Unicode MS"/>
                <a:cs typeface="Arial Unicode MS"/>
              </a:rPr>
              <a:t> </a:t>
            </a:r>
            <a:r>
              <a:rPr sz="1400" dirty="0" err="1" smtClean="0">
                <a:latin typeface="Arial Unicode MS"/>
                <a:cs typeface="Arial Unicode MS"/>
              </a:rPr>
              <a:t>relé</a:t>
            </a:r>
            <a:r>
              <a:rPr sz="1400" spc="90" dirty="0" smtClean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9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protección</a:t>
            </a:r>
            <a:r>
              <a:rPr sz="1400" spc="9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distorsionada</a:t>
            </a:r>
            <a:r>
              <a:rPr sz="1400" spc="9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debido</a:t>
            </a:r>
            <a:r>
              <a:rPr sz="1400" spc="9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al</a:t>
            </a:r>
            <a:r>
              <a:rPr sz="1400" spc="9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uso</a:t>
            </a:r>
            <a:r>
              <a:rPr sz="1400" spc="9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9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una</a:t>
            </a:r>
            <a:r>
              <a:rPr sz="1400" spc="9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fuente</a:t>
            </a:r>
            <a:r>
              <a:rPr sz="1400" spc="9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90" dirty="0">
                <a:latin typeface="Arial Unicode MS"/>
                <a:cs typeface="Arial Unicode MS"/>
              </a:rPr>
              <a:t> </a:t>
            </a:r>
            <a:r>
              <a:rPr sz="1400" dirty="0" err="1">
                <a:latin typeface="Arial Unicode MS"/>
                <a:cs typeface="Arial Unicode MS"/>
              </a:rPr>
              <a:t>tensión</a:t>
            </a:r>
            <a:r>
              <a:rPr sz="1400" spc="95" dirty="0">
                <a:latin typeface="Arial Unicode MS"/>
                <a:cs typeface="Arial Unicode MS"/>
              </a:rPr>
              <a:t> </a:t>
            </a:r>
            <a:endParaRPr lang="es-ES" sz="1400" spc="95" dirty="0" smtClean="0">
              <a:latin typeface="Arial Unicode MS"/>
              <a:cs typeface="Arial Unicode MS"/>
            </a:endParaRPr>
          </a:p>
          <a:p>
            <a:pPr marL="12700">
              <a:spcBef>
                <a:spcPts val="100"/>
              </a:spcBef>
            </a:pPr>
            <a:r>
              <a:rPr sz="1400" dirty="0" smtClean="0">
                <a:latin typeface="Arial Unicode MS"/>
                <a:cs typeface="Arial Unicode MS"/>
              </a:rPr>
              <a:t>(</a:t>
            </a:r>
            <a:r>
              <a:rPr sz="1400" dirty="0">
                <a:latin typeface="Arial Unicode MS"/>
                <a:cs typeface="Arial Unicode MS"/>
              </a:rPr>
              <a:t>b)</a:t>
            </a:r>
            <a:r>
              <a:rPr sz="1400" spc="90" dirty="0">
                <a:latin typeface="Arial Unicode MS"/>
                <a:cs typeface="Arial Unicode MS"/>
              </a:rPr>
              <a:t> </a:t>
            </a:r>
            <a:r>
              <a:rPr sz="1400" spc="-10" dirty="0">
                <a:latin typeface="Arial Unicode MS"/>
                <a:cs typeface="Arial Unicode MS"/>
              </a:rPr>
              <a:t>Relé</a:t>
            </a:r>
            <a:r>
              <a:rPr sz="1400" spc="9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9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protección</a:t>
            </a:r>
            <a:r>
              <a:rPr sz="1400" spc="9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sin</a:t>
            </a:r>
            <a:r>
              <a:rPr sz="1400" spc="90" dirty="0">
                <a:latin typeface="Arial Unicode MS"/>
                <a:cs typeface="Arial Unicode MS"/>
              </a:rPr>
              <a:t> </a:t>
            </a:r>
            <a:r>
              <a:rPr sz="1400" spc="-10" dirty="0" err="1" smtClean="0">
                <a:latin typeface="Arial Unicode MS"/>
                <a:cs typeface="Arial Unicode MS"/>
              </a:rPr>
              <a:t>distorsión</a:t>
            </a:r>
            <a:r>
              <a:rPr lang="es-ES" sz="1400" spc="-10" dirty="0" smtClean="0">
                <a:latin typeface="Arial Unicode MS"/>
                <a:cs typeface="Arial Unicode MS"/>
              </a:rPr>
              <a:t> de la c</a:t>
            </a:r>
            <a:r>
              <a:rPr sz="1400" dirty="0" err="1" smtClean="0">
                <a:latin typeface="Arial Unicode MS"/>
                <a:cs typeface="Arial Unicode MS"/>
              </a:rPr>
              <a:t>orriente</a:t>
            </a:r>
            <a:r>
              <a:rPr sz="1400" spc="95" dirty="0" smtClean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9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la</a:t>
            </a:r>
            <a:r>
              <a:rPr sz="1400" spc="9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bobina</a:t>
            </a:r>
            <a:r>
              <a:rPr sz="1400" spc="9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9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corriente</a:t>
            </a:r>
            <a:r>
              <a:rPr sz="1400" spc="9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distorsionada</a:t>
            </a:r>
            <a:r>
              <a:rPr sz="1400" spc="9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debido</a:t>
            </a:r>
            <a:r>
              <a:rPr sz="1400" spc="9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al</a:t>
            </a:r>
            <a:r>
              <a:rPr sz="1400" spc="9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uso</a:t>
            </a:r>
            <a:r>
              <a:rPr sz="1400" spc="9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9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una</a:t>
            </a:r>
            <a:r>
              <a:rPr sz="1400" spc="9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fuente</a:t>
            </a:r>
            <a:r>
              <a:rPr sz="1400" spc="95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95" dirty="0">
                <a:latin typeface="Arial Unicode MS"/>
                <a:cs typeface="Arial Unicode MS"/>
              </a:rPr>
              <a:t> </a:t>
            </a:r>
            <a:r>
              <a:rPr sz="1400" spc="-10" dirty="0">
                <a:latin typeface="Arial Unicode MS"/>
                <a:cs typeface="Arial Unicode MS"/>
              </a:rPr>
              <a:t>corriente</a:t>
            </a:r>
            <a:r>
              <a:rPr sz="1400" spc="-10" dirty="0">
                <a:latin typeface="Arial Unicode MS"/>
                <a:cs typeface="Arial Unicode MS"/>
              </a:rPr>
              <a:t>.</a:t>
            </a:r>
            <a:endParaRPr sz="1400" dirty="0">
              <a:latin typeface="Arial Unicode MS"/>
              <a:cs typeface="Arial Unicode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55254" y="9189586"/>
            <a:ext cx="122682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Arial Unicode MS"/>
                <a:cs typeface="Arial Unicode MS"/>
              </a:rPr>
              <a:t>Algunos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equipos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prueba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proporcionan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 err="1">
                <a:latin typeface="Arial Unicode MS"/>
                <a:cs typeface="Arial Unicode MS"/>
              </a:rPr>
              <a:t>una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interfaz</a:t>
            </a:r>
            <a:r>
              <a:rPr lang="es-ES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digital</a:t>
            </a:r>
            <a:r>
              <a:rPr spc="120" dirty="0" smtClean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para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supervisión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spc="-40" dirty="0">
                <a:latin typeface="Arial Unicode MS"/>
                <a:cs typeface="Arial Unicode MS"/>
              </a:rPr>
              <a:t>E/S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spc="-55" dirty="0">
                <a:latin typeface="Arial Unicode MS"/>
                <a:cs typeface="Arial Unicode MS"/>
              </a:rPr>
              <a:t>GOOSE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IEC61850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y</a:t>
            </a:r>
            <a:r>
              <a:rPr lang="es-ES" dirty="0" smtClean="0">
                <a:latin typeface="Arial Unicode MS"/>
                <a:cs typeface="Arial Unicode MS"/>
              </a:rPr>
              <a:t> </a:t>
            </a:r>
            <a:r>
              <a:rPr spc="-20" dirty="0" smtClean="0">
                <a:latin typeface="Arial Unicode MS"/>
                <a:cs typeface="Arial Unicode MS"/>
              </a:rPr>
              <a:t>para</a:t>
            </a:r>
            <a:r>
              <a:rPr lang="es-ES" spc="-20" dirty="0" smtClean="0">
                <a:latin typeface="Arial Unicode MS"/>
                <a:cs typeface="Arial Unicode MS"/>
              </a:rPr>
              <a:t> </a:t>
            </a:r>
            <a:r>
              <a:rPr dirty="0" smtClean="0">
                <a:latin typeface="Arial Unicode MS"/>
                <a:cs typeface="Arial Unicode MS"/>
              </a:rPr>
              <a:t>la</a:t>
            </a:r>
            <a:r>
              <a:rPr spc="110" dirty="0" smtClean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"</a:t>
            </a:r>
            <a:r>
              <a:rPr dirty="0">
                <a:latin typeface="Arial Unicode MS"/>
                <a:cs typeface="Arial Unicode MS"/>
              </a:rPr>
              <a:t>inyección"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virtual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valores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muestreados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spc="-45" dirty="0">
                <a:latin typeface="Arial Unicode MS"/>
                <a:cs typeface="Arial Unicode MS"/>
              </a:rPr>
              <a:t>IEC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61850-9-2.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spc="-30" dirty="0">
                <a:latin typeface="Arial Unicode MS"/>
                <a:cs typeface="Arial Unicode MS"/>
              </a:rPr>
              <a:t>El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software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para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prueba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moderna</a:t>
            </a:r>
            <a:endParaRPr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38600" y="3505200"/>
            <a:ext cx="5562600" cy="55626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43280" y="588747"/>
            <a:ext cx="12725400" cy="28341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2160"/>
              </a:lnSpc>
              <a:spcBef>
                <a:spcPts val="100"/>
              </a:spcBef>
            </a:pPr>
            <a:r>
              <a:rPr sz="2000" dirty="0">
                <a:latin typeface="Arial Unicode MS"/>
                <a:cs typeface="Arial Unicode MS"/>
              </a:rPr>
              <a:t>sets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capaz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probar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funcionalidad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una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amplia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gama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relés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protección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spc="-10" dirty="0" err="1" smtClean="0">
                <a:latin typeface="Arial Unicode MS"/>
                <a:cs typeface="Arial Unicode MS"/>
              </a:rPr>
              <a:t>completar</a:t>
            </a:r>
            <a:r>
              <a:rPr lang="es-ES" sz="2000" spc="-10" dirty="0" smtClean="0">
                <a:latin typeface="Arial Unicode MS"/>
                <a:cs typeface="Arial Unicode MS"/>
              </a:rPr>
              <a:t> </a:t>
            </a:r>
            <a:r>
              <a:rPr sz="2000" dirty="0" err="1" smtClean="0">
                <a:latin typeface="Arial Unicode MS"/>
                <a:cs typeface="Arial Unicode MS"/>
              </a:rPr>
              <a:t>automáticamente</a:t>
            </a:r>
            <a:r>
              <a:rPr sz="2000" spc="175" dirty="0" smtClean="0">
                <a:latin typeface="Arial Unicode MS"/>
                <a:cs typeface="Arial Unicode MS"/>
              </a:rPr>
              <a:t> </a:t>
            </a:r>
            <a:r>
              <a:rPr sz="2000" spc="55" dirty="0">
                <a:latin typeface="Arial Unicode MS"/>
                <a:cs typeface="Arial Unicode MS"/>
              </a:rPr>
              <a:t>un</a:t>
            </a:r>
            <a:r>
              <a:rPr sz="2000" spc="1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conjunto</a:t>
            </a:r>
            <a:r>
              <a:rPr sz="2000" spc="1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pruebas.</a:t>
            </a:r>
            <a:r>
              <a:rPr sz="2000" spc="1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Dichos</a:t>
            </a:r>
            <a:r>
              <a:rPr sz="2000" spc="1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conjuntos</a:t>
            </a:r>
            <a:r>
              <a:rPr sz="2000" spc="1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facilitan</a:t>
            </a:r>
            <a:r>
              <a:rPr sz="2000" spc="1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las</a:t>
            </a:r>
            <a:r>
              <a:rPr sz="2000" spc="1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tareas</a:t>
            </a:r>
            <a:r>
              <a:rPr sz="2000" spc="1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1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ingeniero</a:t>
            </a:r>
            <a:r>
              <a:rPr sz="2000" spc="180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de </a:t>
            </a:r>
            <a:r>
              <a:rPr sz="2000" dirty="0">
                <a:latin typeface="Arial Unicode MS"/>
                <a:cs typeface="Arial Unicode MS"/>
              </a:rPr>
              <a:t>puesta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marcha.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spc="-30" dirty="0">
                <a:latin typeface="Arial Unicode MS"/>
                <a:cs typeface="Arial Unicode MS"/>
              </a:rPr>
              <a:t>El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software</a:t>
            </a:r>
            <a:r>
              <a:rPr sz="2000" spc="1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normalmente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proporcionará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opciones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para</a:t>
            </a:r>
            <a:r>
              <a:rPr sz="2000" spc="1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prueba,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van</a:t>
            </a:r>
            <a:r>
              <a:rPr sz="2000" spc="17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desde </a:t>
            </a:r>
            <a:r>
              <a:rPr sz="2000" dirty="0">
                <a:latin typeface="Arial Unicode MS"/>
                <a:cs typeface="Arial Unicode MS"/>
              </a:rPr>
              <a:t>una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prueba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completada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spc="55" dirty="0">
                <a:latin typeface="Arial Unicode MS"/>
                <a:cs typeface="Arial Unicode MS"/>
              </a:rPr>
              <a:t>un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spc="50" dirty="0">
                <a:latin typeface="Arial Unicode MS"/>
                <a:cs typeface="Arial Unicode MS"/>
              </a:rPr>
              <a:t>punto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particular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característica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hasta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determinación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completa</a:t>
            </a:r>
            <a:r>
              <a:rPr sz="2000" spc="4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automática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característica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disparo.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Esta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opción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puede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ser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útil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si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existe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alguna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razón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spc="-20" dirty="0">
                <a:latin typeface="Arial Unicode MS"/>
                <a:cs typeface="Arial Unicode MS"/>
              </a:rPr>
              <a:t>para </a:t>
            </a:r>
            <a:r>
              <a:rPr sz="2000" dirty="0">
                <a:latin typeface="Arial Unicode MS"/>
                <a:cs typeface="Arial Unicode MS"/>
              </a:rPr>
              <a:t>dudar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relé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protección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esté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funcionando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correctamente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característica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disparo </a:t>
            </a:r>
            <a:r>
              <a:rPr sz="2000" dirty="0">
                <a:latin typeface="Arial Unicode MS"/>
                <a:cs typeface="Arial Unicode MS"/>
              </a:rPr>
              <a:t>especificada.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Figura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20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presenta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spc="55" dirty="0">
                <a:latin typeface="Arial Unicode MS"/>
                <a:cs typeface="Arial Unicode MS"/>
              </a:rPr>
              <a:t>un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equipo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prueba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spc="50" dirty="0">
                <a:latin typeface="Arial Unicode MS"/>
                <a:cs typeface="Arial Unicode MS"/>
              </a:rPr>
              <a:t>moderno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basado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spc="-55" dirty="0">
                <a:latin typeface="Arial Unicode MS"/>
                <a:cs typeface="Arial Unicode MS"/>
              </a:rPr>
              <a:t>PC.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equipos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de </a:t>
            </a:r>
            <a:r>
              <a:rPr sz="2000" dirty="0">
                <a:latin typeface="Arial Unicode MS"/>
                <a:cs typeface="Arial Unicode MS"/>
              </a:rPr>
              <a:t>prueba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tradicionales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utilizan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una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disposición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spc="45" dirty="0">
                <a:latin typeface="Arial Unicode MS"/>
                <a:cs typeface="Arial Unicode MS"/>
              </a:rPr>
              <a:t>transformador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ajustable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reactores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para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brindar </a:t>
            </a:r>
            <a:r>
              <a:rPr sz="2000" dirty="0">
                <a:latin typeface="Arial Unicode MS"/>
                <a:cs typeface="Arial Unicode MS"/>
              </a:rPr>
              <a:t>control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corriente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voltaje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sin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incurrir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una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disipación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alta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potencia.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Algunos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relés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de </a:t>
            </a:r>
            <a:r>
              <a:rPr sz="2000" dirty="0">
                <a:latin typeface="Arial Unicode MS"/>
                <a:cs typeface="Arial Unicode MS"/>
              </a:rPr>
              <a:t>protección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requieren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ajuste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fase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entre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las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tensiones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corrientes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inyectadas.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Por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tanto</a:t>
            </a:r>
            <a:r>
              <a:rPr sz="2000" spc="-10" dirty="0">
                <a:latin typeface="Arial Unicode MS"/>
                <a:cs typeface="Arial Unicode MS"/>
              </a:rPr>
              <a:t>,</a:t>
            </a:r>
            <a:endParaRPr sz="2000" dirty="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76600" y="9525000"/>
            <a:ext cx="551561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Arial Unicode MS"/>
                <a:cs typeface="Arial Unicode MS"/>
              </a:rPr>
              <a:t>Figura</a:t>
            </a:r>
            <a:r>
              <a:rPr sz="1200" spc="110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20.</a:t>
            </a:r>
            <a:r>
              <a:rPr sz="1200" spc="110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Equipo</a:t>
            </a:r>
            <a:r>
              <a:rPr sz="1200" spc="110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moderno</a:t>
            </a:r>
            <a:r>
              <a:rPr sz="1200" spc="110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de</a:t>
            </a:r>
            <a:r>
              <a:rPr sz="1200" spc="110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prueba</a:t>
            </a:r>
            <a:r>
              <a:rPr sz="1200" spc="110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de</a:t>
            </a:r>
            <a:r>
              <a:rPr sz="1200" spc="110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inyección</a:t>
            </a:r>
            <a:r>
              <a:rPr sz="1200" spc="110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secundaria</a:t>
            </a:r>
            <a:r>
              <a:rPr sz="1200" spc="110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basado</a:t>
            </a:r>
            <a:r>
              <a:rPr sz="1200" spc="110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en</a:t>
            </a:r>
            <a:r>
              <a:rPr sz="1200" spc="110" dirty="0">
                <a:latin typeface="Arial Unicode MS"/>
                <a:cs typeface="Arial Unicode MS"/>
              </a:rPr>
              <a:t> </a:t>
            </a:r>
            <a:r>
              <a:rPr sz="1200" spc="-25" dirty="0">
                <a:latin typeface="Arial Unicode MS"/>
                <a:cs typeface="Arial Unicode MS"/>
              </a:rPr>
              <a:t>PC</a:t>
            </a:r>
            <a:endParaRPr sz="1200"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upo 47"/>
          <p:cNvGrpSpPr/>
          <p:nvPr/>
        </p:nvGrpSpPr>
        <p:grpSpPr>
          <a:xfrm>
            <a:off x="2206556" y="609600"/>
            <a:ext cx="7547044" cy="6104687"/>
            <a:chOff x="3845434" y="943862"/>
            <a:chExt cx="5442329" cy="4999463"/>
          </a:xfrm>
        </p:grpSpPr>
        <p:sp>
          <p:nvSpPr>
            <p:cNvPr id="2" name="object 2"/>
            <p:cNvSpPr/>
            <p:nvPr/>
          </p:nvSpPr>
          <p:spPr>
            <a:xfrm>
              <a:off x="7445502" y="3518915"/>
              <a:ext cx="118110" cy="12700"/>
            </a:xfrm>
            <a:custGeom>
              <a:avLst/>
              <a:gdLst/>
              <a:ahLst/>
              <a:cxnLst/>
              <a:rect l="l" t="t" r="r" b="b"/>
              <a:pathLst>
                <a:path w="118110" h="12700">
                  <a:moveTo>
                    <a:pt x="118110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118110" y="12192"/>
                  </a:lnTo>
                  <a:lnTo>
                    <a:pt x="118110" y="0"/>
                  </a:lnTo>
                  <a:close/>
                </a:path>
              </a:pathLst>
            </a:custGeom>
            <a:solidFill>
              <a:srgbClr val="4A7E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" name="object 3"/>
            <p:cNvSpPr/>
            <p:nvPr/>
          </p:nvSpPr>
          <p:spPr>
            <a:xfrm>
              <a:off x="5379721" y="1630679"/>
              <a:ext cx="47625" cy="2098040"/>
            </a:xfrm>
            <a:custGeom>
              <a:avLst/>
              <a:gdLst/>
              <a:ahLst/>
              <a:cxnLst/>
              <a:rect l="l" t="t" r="r" b="b"/>
              <a:pathLst>
                <a:path w="47625" h="2098040">
                  <a:moveTo>
                    <a:pt x="17525" y="2051786"/>
                  </a:moveTo>
                  <a:lnTo>
                    <a:pt x="14466" y="2052411"/>
                  </a:lnTo>
                  <a:lnTo>
                    <a:pt x="6953" y="2057495"/>
                  </a:lnTo>
                  <a:lnTo>
                    <a:pt x="1869" y="2065008"/>
                  </a:lnTo>
                  <a:lnTo>
                    <a:pt x="0" y="2074164"/>
                  </a:lnTo>
                  <a:lnTo>
                    <a:pt x="1869" y="2083319"/>
                  </a:lnTo>
                  <a:lnTo>
                    <a:pt x="6953" y="2090832"/>
                  </a:lnTo>
                  <a:lnTo>
                    <a:pt x="14466" y="2095916"/>
                  </a:lnTo>
                  <a:lnTo>
                    <a:pt x="23622" y="2097786"/>
                  </a:lnTo>
                  <a:lnTo>
                    <a:pt x="32777" y="2095916"/>
                  </a:lnTo>
                  <a:lnTo>
                    <a:pt x="40290" y="2090832"/>
                  </a:lnTo>
                  <a:lnTo>
                    <a:pt x="45374" y="2083319"/>
                  </a:lnTo>
                  <a:lnTo>
                    <a:pt x="47243" y="2074164"/>
                  </a:lnTo>
                  <a:lnTo>
                    <a:pt x="17525" y="2074164"/>
                  </a:lnTo>
                  <a:lnTo>
                    <a:pt x="17525" y="2051786"/>
                  </a:lnTo>
                  <a:close/>
                </a:path>
                <a:path w="47625" h="2098040">
                  <a:moveTo>
                    <a:pt x="23622" y="2050542"/>
                  </a:moveTo>
                  <a:lnTo>
                    <a:pt x="17526" y="2051786"/>
                  </a:lnTo>
                  <a:lnTo>
                    <a:pt x="17525" y="2074164"/>
                  </a:lnTo>
                  <a:lnTo>
                    <a:pt x="29717" y="2074164"/>
                  </a:lnTo>
                  <a:lnTo>
                    <a:pt x="29717" y="2051786"/>
                  </a:lnTo>
                  <a:lnTo>
                    <a:pt x="23622" y="2050542"/>
                  </a:lnTo>
                  <a:close/>
                </a:path>
                <a:path w="47625" h="2098040">
                  <a:moveTo>
                    <a:pt x="29717" y="2051786"/>
                  </a:moveTo>
                  <a:lnTo>
                    <a:pt x="29717" y="2074164"/>
                  </a:lnTo>
                  <a:lnTo>
                    <a:pt x="47243" y="2074164"/>
                  </a:lnTo>
                  <a:lnTo>
                    <a:pt x="45374" y="2065008"/>
                  </a:lnTo>
                  <a:lnTo>
                    <a:pt x="40290" y="2057495"/>
                  </a:lnTo>
                  <a:lnTo>
                    <a:pt x="32777" y="2052411"/>
                  </a:lnTo>
                  <a:lnTo>
                    <a:pt x="29717" y="2051786"/>
                  </a:lnTo>
                  <a:close/>
                </a:path>
                <a:path w="47625" h="2098040">
                  <a:moveTo>
                    <a:pt x="17525" y="46753"/>
                  </a:moveTo>
                  <a:lnTo>
                    <a:pt x="17525" y="2051786"/>
                  </a:lnTo>
                  <a:lnTo>
                    <a:pt x="23622" y="2050542"/>
                  </a:lnTo>
                  <a:lnTo>
                    <a:pt x="29717" y="2050542"/>
                  </a:lnTo>
                  <a:lnTo>
                    <a:pt x="29717" y="48005"/>
                  </a:lnTo>
                  <a:lnTo>
                    <a:pt x="23622" y="48005"/>
                  </a:lnTo>
                  <a:lnTo>
                    <a:pt x="17525" y="46753"/>
                  </a:lnTo>
                  <a:close/>
                </a:path>
                <a:path w="47625" h="2098040">
                  <a:moveTo>
                    <a:pt x="29717" y="2050542"/>
                  </a:moveTo>
                  <a:lnTo>
                    <a:pt x="23622" y="2050542"/>
                  </a:lnTo>
                  <a:lnTo>
                    <a:pt x="29717" y="2051786"/>
                  </a:lnTo>
                  <a:lnTo>
                    <a:pt x="29717" y="2050542"/>
                  </a:lnTo>
                  <a:close/>
                </a:path>
                <a:path w="47625" h="2098040">
                  <a:moveTo>
                    <a:pt x="29717" y="23622"/>
                  </a:moveTo>
                  <a:lnTo>
                    <a:pt x="17525" y="23622"/>
                  </a:lnTo>
                  <a:lnTo>
                    <a:pt x="17526" y="46753"/>
                  </a:lnTo>
                  <a:lnTo>
                    <a:pt x="23622" y="48005"/>
                  </a:lnTo>
                  <a:lnTo>
                    <a:pt x="29717" y="46753"/>
                  </a:lnTo>
                  <a:lnTo>
                    <a:pt x="29717" y="23622"/>
                  </a:lnTo>
                  <a:close/>
                </a:path>
                <a:path w="47625" h="2098040">
                  <a:moveTo>
                    <a:pt x="29717" y="46753"/>
                  </a:moveTo>
                  <a:lnTo>
                    <a:pt x="23622" y="48005"/>
                  </a:lnTo>
                  <a:lnTo>
                    <a:pt x="29717" y="48005"/>
                  </a:lnTo>
                  <a:lnTo>
                    <a:pt x="29717" y="46753"/>
                  </a:lnTo>
                  <a:close/>
                </a:path>
                <a:path w="47625" h="2098040">
                  <a:moveTo>
                    <a:pt x="47243" y="23622"/>
                  </a:moveTo>
                  <a:lnTo>
                    <a:pt x="29717" y="23622"/>
                  </a:lnTo>
                  <a:lnTo>
                    <a:pt x="29717" y="46753"/>
                  </a:lnTo>
                  <a:lnTo>
                    <a:pt x="32777" y="46124"/>
                  </a:lnTo>
                  <a:lnTo>
                    <a:pt x="40290" y="40957"/>
                  </a:lnTo>
                  <a:lnTo>
                    <a:pt x="45374" y="33218"/>
                  </a:lnTo>
                  <a:lnTo>
                    <a:pt x="47243" y="23622"/>
                  </a:lnTo>
                  <a:close/>
                </a:path>
                <a:path w="47625" h="2098040">
                  <a:moveTo>
                    <a:pt x="23622" y="0"/>
                  </a:moveTo>
                  <a:lnTo>
                    <a:pt x="14466" y="1869"/>
                  </a:lnTo>
                  <a:lnTo>
                    <a:pt x="6953" y="6953"/>
                  </a:lnTo>
                  <a:lnTo>
                    <a:pt x="1869" y="14466"/>
                  </a:lnTo>
                  <a:lnTo>
                    <a:pt x="0" y="23622"/>
                  </a:lnTo>
                  <a:lnTo>
                    <a:pt x="1869" y="33218"/>
                  </a:lnTo>
                  <a:lnTo>
                    <a:pt x="6953" y="40957"/>
                  </a:lnTo>
                  <a:lnTo>
                    <a:pt x="14466" y="46124"/>
                  </a:lnTo>
                  <a:lnTo>
                    <a:pt x="17525" y="46753"/>
                  </a:lnTo>
                  <a:lnTo>
                    <a:pt x="17525" y="23622"/>
                  </a:lnTo>
                  <a:lnTo>
                    <a:pt x="47243" y="23622"/>
                  </a:lnTo>
                  <a:lnTo>
                    <a:pt x="45374" y="14466"/>
                  </a:lnTo>
                  <a:lnTo>
                    <a:pt x="40290" y="6953"/>
                  </a:lnTo>
                  <a:lnTo>
                    <a:pt x="32777" y="1869"/>
                  </a:lnTo>
                  <a:lnTo>
                    <a:pt x="23622" y="0"/>
                  </a:lnTo>
                  <a:close/>
                </a:path>
              </a:pathLst>
            </a:custGeom>
            <a:solidFill>
              <a:srgbClr val="4A7E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209795" y="1476755"/>
              <a:ext cx="47625" cy="2228850"/>
            </a:xfrm>
            <a:custGeom>
              <a:avLst/>
              <a:gdLst/>
              <a:ahLst/>
              <a:cxnLst/>
              <a:rect l="l" t="t" r="r" b="b"/>
              <a:pathLst>
                <a:path w="47625" h="2228850">
                  <a:moveTo>
                    <a:pt x="17525" y="2182088"/>
                  </a:moveTo>
                  <a:lnTo>
                    <a:pt x="14466" y="2182713"/>
                  </a:lnTo>
                  <a:lnTo>
                    <a:pt x="6953" y="2187797"/>
                  </a:lnTo>
                  <a:lnTo>
                    <a:pt x="1869" y="2195310"/>
                  </a:lnTo>
                  <a:lnTo>
                    <a:pt x="0" y="2204466"/>
                  </a:lnTo>
                  <a:lnTo>
                    <a:pt x="1869" y="2214062"/>
                  </a:lnTo>
                  <a:lnTo>
                    <a:pt x="6953" y="2221801"/>
                  </a:lnTo>
                  <a:lnTo>
                    <a:pt x="14466" y="2226968"/>
                  </a:lnTo>
                  <a:lnTo>
                    <a:pt x="23622" y="2228850"/>
                  </a:lnTo>
                  <a:lnTo>
                    <a:pt x="32777" y="2226968"/>
                  </a:lnTo>
                  <a:lnTo>
                    <a:pt x="40290" y="2221801"/>
                  </a:lnTo>
                  <a:lnTo>
                    <a:pt x="45374" y="2214062"/>
                  </a:lnTo>
                  <a:lnTo>
                    <a:pt x="47243" y="2204466"/>
                  </a:lnTo>
                  <a:lnTo>
                    <a:pt x="17525" y="2204466"/>
                  </a:lnTo>
                  <a:lnTo>
                    <a:pt x="17525" y="2182088"/>
                  </a:lnTo>
                  <a:close/>
                </a:path>
                <a:path w="47625" h="2228850">
                  <a:moveTo>
                    <a:pt x="23622" y="2180844"/>
                  </a:moveTo>
                  <a:lnTo>
                    <a:pt x="17525" y="2182088"/>
                  </a:lnTo>
                  <a:lnTo>
                    <a:pt x="17525" y="2204466"/>
                  </a:lnTo>
                  <a:lnTo>
                    <a:pt x="29718" y="2204466"/>
                  </a:lnTo>
                  <a:lnTo>
                    <a:pt x="29717" y="2182088"/>
                  </a:lnTo>
                  <a:lnTo>
                    <a:pt x="23622" y="2180844"/>
                  </a:lnTo>
                  <a:close/>
                </a:path>
                <a:path w="47625" h="2228850">
                  <a:moveTo>
                    <a:pt x="29718" y="2182088"/>
                  </a:moveTo>
                  <a:lnTo>
                    <a:pt x="29718" y="2204466"/>
                  </a:lnTo>
                  <a:lnTo>
                    <a:pt x="47243" y="2204466"/>
                  </a:lnTo>
                  <a:lnTo>
                    <a:pt x="45374" y="2195310"/>
                  </a:lnTo>
                  <a:lnTo>
                    <a:pt x="40290" y="2187797"/>
                  </a:lnTo>
                  <a:lnTo>
                    <a:pt x="32777" y="2182713"/>
                  </a:lnTo>
                  <a:lnTo>
                    <a:pt x="29718" y="2182088"/>
                  </a:lnTo>
                  <a:close/>
                </a:path>
                <a:path w="47625" h="2228850">
                  <a:moveTo>
                    <a:pt x="29718" y="2180844"/>
                  </a:moveTo>
                  <a:lnTo>
                    <a:pt x="23622" y="2180844"/>
                  </a:lnTo>
                  <a:lnTo>
                    <a:pt x="29718" y="2182088"/>
                  </a:lnTo>
                  <a:lnTo>
                    <a:pt x="29718" y="2180844"/>
                  </a:lnTo>
                  <a:close/>
                </a:path>
                <a:path w="47625" h="2228850">
                  <a:moveTo>
                    <a:pt x="17525" y="45999"/>
                  </a:moveTo>
                  <a:lnTo>
                    <a:pt x="17525" y="2182088"/>
                  </a:lnTo>
                  <a:lnTo>
                    <a:pt x="23622" y="2180844"/>
                  </a:lnTo>
                  <a:lnTo>
                    <a:pt x="29718" y="2180844"/>
                  </a:lnTo>
                  <a:lnTo>
                    <a:pt x="29718" y="47244"/>
                  </a:lnTo>
                  <a:lnTo>
                    <a:pt x="23622" y="47244"/>
                  </a:lnTo>
                  <a:lnTo>
                    <a:pt x="17525" y="45999"/>
                  </a:lnTo>
                  <a:close/>
                </a:path>
                <a:path w="47625" h="2228850">
                  <a:moveTo>
                    <a:pt x="29718" y="23622"/>
                  </a:moveTo>
                  <a:lnTo>
                    <a:pt x="17525" y="23622"/>
                  </a:lnTo>
                  <a:lnTo>
                    <a:pt x="17525" y="45999"/>
                  </a:lnTo>
                  <a:lnTo>
                    <a:pt x="23622" y="47244"/>
                  </a:lnTo>
                  <a:lnTo>
                    <a:pt x="29717" y="45999"/>
                  </a:lnTo>
                  <a:lnTo>
                    <a:pt x="29718" y="23622"/>
                  </a:lnTo>
                  <a:close/>
                </a:path>
                <a:path w="47625" h="2228850">
                  <a:moveTo>
                    <a:pt x="29718" y="45999"/>
                  </a:moveTo>
                  <a:lnTo>
                    <a:pt x="23622" y="47244"/>
                  </a:lnTo>
                  <a:lnTo>
                    <a:pt x="29718" y="47244"/>
                  </a:lnTo>
                  <a:lnTo>
                    <a:pt x="29718" y="45999"/>
                  </a:lnTo>
                  <a:close/>
                </a:path>
                <a:path w="47625" h="2228850">
                  <a:moveTo>
                    <a:pt x="23622" y="0"/>
                  </a:moveTo>
                  <a:lnTo>
                    <a:pt x="14466" y="1869"/>
                  </a:lnTo>
                  <a:lnTo>
                    <a:pt x="6953" y="6953"/>
                  </a:lnTo>
                  <a:lnTo>
                    <a:pt x="1869" y="14466"/>
                  </a:lnTo>
                  <a:lnTo>
                    <a:pt x="0" y="23622"/>
                  </a:lnTo>
                  <a:lnTo>
                    <a:pt x="1869" y="32777"/>
                  </a:lnTo>
                  <a:lnTo>
                    <a:pt x="6953" y="40290"/>
                  </a:lnTo>
                  <a:lnTo>
                    <a:pt x="14466" y="45374"/>
                  </a:lnTo>
                  <a:lnTo>
                    <a:pt x="17525" y="45999"/>
                  </a:lnTo>
                  <a:lnTo>
                    <a:pt x="17525" y="23622"/>
                  </a:lnTo>
                  <a:lnTo>
                    <a:pt x="47243" y="23622"/>
                  </a:lnTo>
                  <a:lnTo>
                    <a:pt x="45374" y="14466"/>
                  </a:lnTo>
                  <a:lnTo>
                    <a:pt x="40290" y="6953"/>
                  </a:lnTo>
                  <a:lnTo>
                    <a:pt x="32777" y="1869"/>
                  </a:lnTo>
                  <a:lnTo>
                    <a:pt x="23622" y="0"/>
                  </a:lnTo>
                  <a:close/>
                </a:path>
                <a:path w="47625" h="2228850">
                  <a:moveTo>
                    <a:pt x="47243" y="23622"/>
                  </a:moveTo>
                  <a:lnTo>
                    <a:pt x="29718" y="23622"/>
                  </a:lnTo>
                  <a:lnTo>
                    <a:pt x="29718" y="45999"/>
                  </a:lnTo>
                  <a:lnTo>
                    <a:pt x="32777" y="45374"/>
                  </a:lnTo>
                  <a:lnTo>
                    <a:pt x="40290" y="40290"/>
                  </a:lnTo>
                  <a:lnTo>
                    <a:pt x="45374" y="32777"/>
                  </a:lnTo>
                  <a:lnTo>
                    <a:pt x="47243" y="23622"/>
                  </a:lnTo>
                  <a:close/>
                </a:path>
              </a:pathLst>
            </a:custGeom>
            <a:solidFill>
              <a:srgbClr val="4A7E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" name="object 5"/>
            <p:cNvGrpSpPr/>
            <p:nvPr/>
          </p:nvGrpSpPr>
          <p:grpSpPr>
            <a:xfrm>
              <a:off x="4764785" y="1267206"/>
              <a:ext cx="3468370" cy="2463165"/>
              <a:chOff x="1945385" y="1267205"/>
              <a:chExt cx="3468370" cy="2463165"/>
            </a:xfrm>
          </p:grpSpPr>
          <p:sp>
            <p:nvSpPr>
              <p:cNvPr id="6" name="object 6"/>
              <p:cNvSpPr/>
              <p:nvPr/>
            </p:nvSpPr>
            <p:spPr>
              <a:xfrm>
                <a:off x="1945385" y="1267205"/>
                <a:ext cx="3468370" cy="2463165"/>
              </a:xfrm>
              <a:custGeom>
                <a:avLst/>
                <a:gdLst/>
                <a:ahLst/>
                <a:cxnLst/>
                <a:rect l="l" t="t" r="r" b="b"/>
                <a:pathLst>
                  <a:path w="3468370" h="2463165">
                    <a:moveTo>
                      <a:pt x="2290572" y="263652"/>
                    </a:moveTo>
                    <a:lnTo>
                      <a:pt x="2278380" y="263652"/>
                    </a:lnTo>
                    <a:lnTo>
                      <a:pt x="2278380" y="312420"/>
                    </a:lnTo>
                    <a:lnTo>
                      <a:pt x="2290572" y="312420"/>
                    </a:lnTo>
                    <a:lnTo>
                      <a:pt x="2290572" y="263652"/>
                    </a:lnTo>
                    <a:close/>
                  </a:path>
                  <a:path w="3468370" h="2463165">
                    <a:moveTo>
                      <a:pt x="2290572" y="92964"/>
                    </a:moveTo>
                    <a:lnTo>
                      <a:pt x="2278380" y="92964"/>
                    </a:lnTo>
                    <a:lnTo>
                      <a:pt x="2278380" y="141732"/>
                    </a:lnTo>
                    <a:lnTo>
                      <a:pt x="2290572" y="141732"/>
                    </a:lnTo>
                    <a:lnTo>
                      <a:pt x="2290572" y="92964"/>
                    </a:lnTo>
                    <a:close/>
                  </a:path>
                  <a:path w="3468370" h="2463165">
                    <a:moveTo>
                      <a:pt x="2369058" y="10668"/>
                    </a:moveTo>
                    <a:lnTo>
                      <a:pt x="2364486" y="0"/>
                    </a:lnTo>
                    <a:lnTo>
                      <a:pt x="2290572" y="31140"/>
                    </a:lnTo>
                    <a:lnTo>
                      <a:pt x="2290572" y="7620"/>
                    </a:lnTo>
                    <a:lnTo>
                      <a:pt x="2278380" y="7620"/>
                    </a:lnTo>
                    <a:lnTo>
                      <a:pt x="2278380" y="36283"/>
                    </a:lnTo>
                    <a:lnTo>
                      <a:pt x="2185416" y="75438"/>
                    </a:lnTo>
                    <a:lnTo>
                      <a:pt x="296430" y="75438"/>
                    </a:lnTo>
                    <a:lnTo>
                      <a:pt x="295300" y="69659"/>
                    </a:lnTo>
                    <a:lnTo>
                      <a:pt x="290220" y="61925"/>
                    </a:lnTo>
                    <a:lnTo>
                      <a:pt x="282702" y="56756"/>
                    </a:lnTo>
                    <a:lnTo>
                      <a:pt x="273558" y="54864"/>
                    </a:lnTo>
                    <a:lnTo>
                      <a:pt x="264401" y="56756"/>
                    </a:lnTo>
                    <a:lnTo>
                      <a:pt x="256882" y="61925"/>
                    </a:lnTo>
                    <a:lnTo>
                      <a:pt x="251802" y="69659"/>
                    </a:lnTo>
                    <a:lnTo>
                      <a:pt x="250672" y="75438"/>
                    </a:lnTo>
                    <a:lnTo>
                      <a:pt x="0" y="75438"/>
                    </a:lnTo>
                    <a:lnTo>
                      <a:pt x="0" y="87630"/>
                    </a:lnTo>
                    <a:lnTo>
                      <a:pt x="251637" y="87630"/>
                    </a:lnTo>
                    <a:lnTo>
                      <a:pt x="251802" y="88404"/>
                    </a:lnTo>
                    <a:lnTo>
                      <a:pt x="256882" y="95923"/>
                    </a:lnTo>
                    <a:lnTo>
                      <a:pt x="264401" y="101003"/>
                    </a:lnTo>
                    <a:lnTo>
                      <a:pt x="267462" y="101638"/>
                    </a:lnTo>
                    <a:lnTo>
                      <a:pt x="267462" y="233934"/>
                    </a:lnTo>
                    <a:lnTo>
                      <a:pt x="0" y="233934"/>
                    </a:lnTo>
                    <a:lnTo>
                      <a:pt x="0" y="246126"/>
                    </a:lnTo>
                    <a:lnTo>
                      <a:pt x="267462" y="246126"/>
                    </a:lnTo>
                    <a:lnTo>
                      <a:pt x="267462" y="391680"/>
                    </a:lnTo>
                    <a:lnTo>
                      <a:pt x="0" y="391680"/>
                    </a:lnTo>
                    <a:lnTo>
                      <a:pt x="0" y="403860"/>
                    </a:lnTo>
                    <a:lnTo>
                      <a:pt x="267462" y="403860"/>
                    </a:lnTo>
                    <a:lnTo>
                      <a:pt x="267462" y="549414"/>
                    </a:lnTo>
                    <a:lnTo>
                      <a:pt x="0" y="549414"/>
                    </a:lnTo>
                    <a:lnTo>
                      <a:pt x="0" y="561594"/>
                    </a:lnTo>
                    <a:lnTo>
                      <a:pt x="267462" y="561594"/>
                    </a:lnTo>
                    <a:lnTo>
                      <a:pt x="267462" y="2416022"/>
                    </a:lnTo>
                    <a:lnTo>
                      <a:pt x="264401" y="2416657"/>
                    </a:lnTo>
                    <a:lnTo>
                      <a:pt x="256882" y="2421737"/>
                    </a:lnTo>
                    <a:lnTo>
                      <a:pt x="251802" y="2429256"/>
                    </a:lnTo>
                    <a:lnTo>
                      <a:pt x="249936" y="2438400"/>
                    </a:lnTo>
                    <a:lnTo>
                      <a:pt x="251802" y="2448001"/>
                    </a:lnTo>
                    <a:lnTo>
                      <a:pt x="256882" y="2455735"/>
                    </a:lnTo>
                    <a:lnTo>
                      <a:pt x="264401" y="2460904"/>
                    </a:lnTo>
                    <a:lnTo>
                      <a:pt x="273558" y="2462784"/>
                    </a:lnTo>
                    <a:lnTo>
                      <a:pt x="282702" y="2460904"/>
                    </a:lnTo>
                    <a:lnTo>
                      <a:pt x="290220" y="2455735"/>
                    </a:lnTo>
                    <a:lnTo>
                      <a:pt x="295300" y="2448001"/>
                    </a:lnTo>
                    <a:lnTo>
                      <a:pt x="297180" y="2438400"/>
                    </a:lnTo>
                    <a:lnTo>
                      <a:pt x="295300" y="2429256"/>
                    </a:lnTo>
                    <a:lnTo>
                      <a:pt x="290220" y="2421737"/>
                    </a:lnTo>
                    <a:lnTo>
                      <a:pt x="282702" y="2416657"/>
                    </a:lnTo>
                    <a:lnTo>
                      <a:pt x="279654" y="2416022"/>
                    </a:lnTo>
                    <a:lnTo>
                      <a:pt x="279654" y="2414778"/>
                    </a:lnTo>
                    <a:lnTo>
                      <a:pt x="279654" y="561594"/>
                    </a:lnTo>
                    <a:lnTo>
                      <a:pt x="2187702" y="561594"/>
                    </a:lnTo>
                    <a:lnTo>
                      <a:pt x="2187702" y="549414"/>
                    </a:lnTo>
                    <a:lnTo>
                      <a:pt x="279654" y="549414"/>
                    </a:lnTo>
                    <a:lnTo>
                      <a:pt x="279654" y="403860"/>
                    </a:lnTo>
                    <a:lnTo>
                      <a:pt x="2187702" y="403860"/>
                    </a:lnTo>
                    <a:lnTo>
                      <a:pt x="2187702" y="397764"/>
                    </a:lnTo>
                    <a:lnTo>
                      <a:pt x="2189988" y="403098"/>
                    </a:lnTo>
                    <a:lnTo>
                      <a:pt x="2278380" y="365861"/>
                    </a:lnTo>
                    <a:lnTo>
                      <a:pt x="2278380" y="397764"/>
                    </a:lnTo>
                    <a:lnTo>
                      <a:pt x="2290572" y="397764"/>
                    </a:lnTo>
                    <a:lnTo>
                      <a:pt x="2290572" y="360730"/>
                    </a:lnTo>
                    <a:lnTo>
                      <a:pt x="2369058" y="327660"/>
                    </a:lnTo>
                    <a:lnTo>
                      <a:pt x="2364486" y="316230"/>
                    </a:lnTo>
                    <a:lnTo>
                      <a:pt x="2287473" y="348996"/>
                    </a:lnTo>
                    <a:lnTo>
                      <a:pt x="2278380" y="348996"/>
                    </a:lnTo>
                    <a:lnTo>
                      <a:pt x="2278380" y="352869"/>
                    </a:lnTo>
                    <a:lnTo>
                      <a:pt x="2187168" y="391680"/>
                    </a:lnTo>
                    <a:lnTo>
                      <a:pt x="279654" y="391680"/>
                    </a:lnTo>
                    <a:lnTo>
                      <a:pt x="279654" y="246126"/>
                    </a:lnTo>
                    <a:lnTo>
                      <a:pt x="2187702" y="246126"/>
                    </a:lnTo>
                    <a:lnTo>
                      <a:pt x="2187702" y="239268"/>
                    </a:lnTo>
                    <a:lnTo>
                      <a:pt x="2189988" y="244602"/>
                    </a:lnTo>
                    <a:lnTo>
                      <a:pt x="2278380" y="207365"/>
                    </a:lnTo>
                    <a:lnTo>
                      <a:pt x="2278380" y="227076"/>
                    </a:lnTo>
                    <a:lnTo>
                      <a:pt x="2290572" y="227076"/>
                    </a:lnTo>
                    <a:lnTo>
                      <a:pt x="2290572" y="202234"/>
                    </a:lnTo>
                    <a:lnTo>
                      <a:pt x="2369058" y="169164"/>
                    </a:lnTo>
                    <a:lnTo>
                      <a:pt x="2364486" y="157734"/>
                    </a:lnTo>
                    <a:lnTo>
                      <a:pt x="2290572" y="189191"/>
                    </a:lnTo>
                    <a:lnTo>
                      <a:pt x="2290572" y="178308"/>
                    </a:lnTo>
                    <a:lnTo>
                      <a:pt x="2278380" y="178308"/>
                    </a:lnTo>
                    <a:lnTo>
                      <a:pt x="2278380" y="194386"/>
                    </a:lnTo>
                    <a:lnTo>
                      <a:pt x="2185416" y="233934"/>
                    </a:lnTo>
                    <a:lnTo>
                      <a:pt x="279654" y="233934"/>
                    </a:lnTo>
                    <a:lnTo>
                      <a:pt x="279654" y="102870"/>
                    </a:lnTo>
                    <a:lnTo>
                      <a:pt x="279654" y="101638"/>
                    </a:lnTo>
                    <a:lnTo>
                      <a:pt x="273558" y="102870"/>
                    </a:lnTo>
                    <a:lnTo>
                      <a:pt x="279641" y="101638"/>
                    </a:lnTo>
                    <a:lnTo>
                      <a:pt x="279641" y="87630"/>
                    </a:lnTo>
                    <a:lnTo>
                      <a:pt x="279654" y="101638"/>
                    </a:lnTo>
                    <a:lnTo>
                      <a:pt x="282702" y="101003"/>
                    </a:lnTo>
                    <a:lnTo>
                      <a:pt x="290220" y="95923"/>
                    </a:lnTo>
                    <a:lnTo>
                      <a:pt x="295300" y="88404"/>
                    </a:lnTo>
                    <a:lnTo>
                      <a:pt x="295452" y="87630"/>
                    </a:lnTo>
                    <a:lnTo>
                      <a:pt x="2187702" y="87630"/>
                    </a:lnTo>
                    <a:lnTo>
                      <a:pt x="2187702" y="81153"/>
                    </a:lnTo>
                    <a:lnTo>
                      <a:pt x="2189988" y="86868"/>
                    </a:lnTo>
                    <a:lnTo>
                      <a:pt x="2278380" y="49263"/>
                    </a:lnTo>
                    <a:lnTo>
                      <a:pt x="2278380" y="56388"/>
                    </a:lnTo>
                    <a:lnTo>
                      <a:pt x="2290572" y="56388"/>
                    </a:lnTo>
                    <a:lnTo>
                      <a:pt x="2290572" y="44069"/>
                    </a:lnTo>
                    <a:lnTo>
                      <a:pt x="2369058" y="10668"/>
                    </a:lnTo>
                    <a:close/>
                  </a:path>
                  <a:path w="3468370" h="2463165">
                    <a:moveTo>
                      <a:pt x="3467862" y="549414"/>
                    </a:moveTo>
                    <a:lnTo>
                      <a:pt x="2401062" y="549414"/>
                    </a:lnTo>
                    <a:lnTo>
                      <a:pt x="2401062" y="561594"/>
                    </a:lnTo>
                    <a:lnTo>
                      <a:pt x="3467862" y="561594"/>
                    </a:lnTo>
                    <a:lnTo>
                      <a:pt x="3467862" y="549414"/>
                    </a:lnTo>
                    <a:close/>
                  </a:path>
                  <a:path w="3468370" h="2463165">
                    <a:moveTo>
                      <a:pt x="3467862" y="391680"/>
                    </a:moveTo>
                    <a:lnTo>
                      <a:pt x="2401062" y="391680"/>
                    </a:lnTo>
                    <a:lnTo>
                      <a:pt x="2401062" y="403860"/>
                    </a:lnTo>
                    <a:lnTo>
                      <a:pt x="3467862" y="403860"/>
                    </a:lnTo>
                    <a:lnTo>
                      <a:pt x="3467862" y="391680"/>
                    </a:lnTo>
                    <a:close/>
                  </a:path>
                  <a:path w="3468370" h="2463165">
                    <a:moveTo>
                      <a:pt x="3467862" y="233934"/>
                    </a:moveTo>
                    <a:lnTo>
                      <a:pt x="2401062" y="233934"/>
                    </a:lnTo>
                    <a:lnTo>
                      <a:pt x="2401062" y="246126"/>
                    </a:lnTo>
                    <a:lnTo>
                      <a:pt x="3467862" y="246126"/>
                    </a:lnTo>
                    <a:lnTo>
                      <a:pt x="3467862" y="233934"/>
                    </a:lnTo>
                    <a:close/>
                  </a:path>
                  <a:path w="3468370" h="2463165">
                    <a:moveTo>
                      <a:pt x="3467862" y="75438"/>
                    </a:moveTo>
                    <a:lnTo>
                      <a:pt x="2401062" y="75438"/>
                    </a:lnTo>
                    <a:lnTo>
                      <a:pt x="2401062" y="87630"/>
                    </a:lnTo>
                    <a:lnTo>
                      <a:pt x="3467862" y="87630"/>
                    </a:lnTo>
                    <a:lnTo>
                      <a:pt x="3467862" y="75438"/>
                    </a:lnTo>
                    <a:close/>
                  </a:path>
                </a:pathLst>
              </a:custGeom>
              <a:solidFill>
                <a:srgbClr val="4A7EB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7" name="object 7"/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4126991" y="1789937"/>
                <a:ext cx="225551" cy="65531"/>
              </a:xfrm>
              <a:prstGeom prst="rect">
                <a:avLst/>
              </a:prstGeom>
            </p:spPr>
          </p:pic>
          <p:sp>
            <p:nvSpPr>
              <p:cNvPr id="8" name="object 8"/>
              <p:cNvSpPr/>
              <p:nvPr/>
            </p:nvSpPr>
            <p:spPr>
              <a:xfrm>
                <a:off x="2909316" y="1482089"/>
                <a:ext cx="1386205" cy="1553210"/>
              </a:xfrm>
              <a:custGeom>
                <a:avLst/>
                <a:gdLst/>
                <a:ahLst/>
                <a:cxnLst/>
                <a:rect l="l" t="t" r="r" b="b"/>
                <a:pathLst>
                  <a:path w="1386204" h="1553210">
                    <a:moveTo>
                      <a:pt x="784085" y="811530"/>
                    </a:moveTo>
                    <a:lnTo>
                      <a:pt x="771906" y="811530"/>
                    </a:lnTo>
                    <a:lnTo>
                      <a:pt x="771906" y="1416558"/>
                    </a:lnTo>
                    <a:lnTo>
                      <a:pt x="784085" y="1416558"/>
                    </a:lnTo>
                    <a:lnTo>
                      <a:pt x="784085" y="811530"/>
                    </a:lnTo>
                    <a:close/>
                  </a:path>
                  <a:path w="1386204" h="1553210">
                    <a:moveTo>
                      <a:pt x="817613" y="811530"/>
                    </a:moveTo>
                    <a:lnTo>
                      <a:pt x="805434" y="811530"/>
                    </a:lnTo>
                    <a:lnTo>
                      <a:pt x="805434" y="1416558"/>
                    </a:lnTo>
                    <a:lnTo>
                      <a:pt x="817613" y="1416558"/>
                    </a:lnTo>
                    <a:lnTo>
                      <a:pt x="817613" y="811530"/>
                    </a:lnTo>
                    <a:close/>
                  </a:path>
                  <a:path w="1386204" h="1553210">
                    <a:moveTo>
                      <a:pt x="1386065" y="1519428"/>
                    </a:moveTo>
                    <a:lnTo>
                      <a:pt x="955954" y="1519428"/>
                    </a:lnTo>
                    <a:lnTo>
                      <a:pt x="950874" y="1511909"/>
                    </a:lnTo>
                    <a:lnTo>
                      <a:pt x="943356" y="1506829"/>
                    </a:lnTo>
                    <a:lnTo>
                      <a:pt x="940295" y="1506194"/>
                    </a:lnTo>
                    <a:lnTo>
                      <a:pt x="940295" y="1519428"/>
                    </a:lnTo>
                    <a:lnTo>
                      <a:pt x="940219" y="1506181"/>
                    </a:lnTo>
                    <a:lnTo>
                      <a:pt x="940295" y="1504950"/>
                    </a:lnTo>
                    <a:lnTo>
                      <a:pt x="940295" y="1420368"/>
                    </a:lnTo>
                    <a:lnTo>
                      <a:pt x="935202" y="1420368"/>
                    </a:lnTo>
                    <a:lnTo>
                      <a:pt x="935736" y="1411986"/>
                    </a:lnTo>
                    <a:lnTo>
                      <a:pt x="928116" y="1411986"/>
                    </a:lnTo>
                    <a:lnTo>
                      <a:pt x="889266" y="1393583"/>
                    </a:lnTo>
                    <a:lnTo>
                      <a:pt x="870026" y="1361097"/>
                    </a:lnTo>
                    <a:lnTo>
                      <a:pt x="870369" y="1324038"/>
                    </a:lnTo>
                    <a:lnTo>
                      <a:pt x="890244" y="1291869"/>
                    </a:lnTo>
                    <a:lnTo>
                      <a:pt x="929640" y="1274064"/>
                    </a:lnTo>
                    <a:lnTo>
                      <a:pt x="937260" y="1274064"/>
                    </a:lnTo>
                    <a:lnTo>
                      <a:pt x="936498" y="1261872"/>
                    </a:lnTo>
                    <a:lnTo>
                      <a:pt x="935672" y="1261948"/>
                    </a:lnTo>
                    <a:lnTo>
                      <a:pt x="935736" y="1261110"/>
                    </a:lnTo>
                    <a:lnTo>
                      <a:pt x="928116" y="1260348"/>
                    </a:lnTo>
                    <a:lnTo>
                      <a:pt x="889254" y="1242314"/>
                    </a:lnTo>
                    <a:lnTo>
                      <a:pt x="870127" y="1209535"/>
                    </a:lnTo>
                    <a:lnTo>
                      <a:pt x="870585" y="1171981"/>
                    </a:lnTo>
                    <a:lnTo>
                      <a:pt x="890473" y="1139621"/>
                    </a:lnTo>
                    <a:lnTo>
                      <a:pt x="929640" y="1122426"/>
                    </a:lnTo>
                    <a:lnTo>
                      <a:pt x="937260" y="1121664"/>
                    </a:lnTo>
                    <a:lnTo>
                      <a:pt x="937209" y="1120902"/>
                    </a:lnTo>
                    <a:lnTo>
                      <a:pt x="938022" y="1120902"/>
                    </a:lnTo>
                    <a:lnTo>
                      <a:pt x="938784" y="1108710"/>
                    </a:lnTo>
                    <a:lnTo>
                      <a:pt x="931164" y="1108710"/>
                    </a:lnTo>
                    <a:lnTo>
                      <a:pt x="892200" y="1090447"/>
                    </a:lnTo>
                    <a:lnTo>
                      <a:pt x="872998" y="1057871"/>
                    </a:lnTo>
                    <a:lnTo>
                      <a:pt x="873442" y="1020635"/>
                    </a:lnTo>
                    <a:lnTo>
                      <a:pt x="893381" y="988390"/>
                    </a:lnTo>
                    <a:lnTo>
                      <a:pt x="932688" y="970788"/>
                    </a:lnTo>
                    <a:lnTo>
                      <a:pt x="939546" y="970788"/>
                    </a:lnTo>
                    <a:lnTo>
                      <a:pt x="939431" y="969111"/>
                    </a:lnTo>
                    <a:lnTo>
                      <a:pt x="941070" y="969264"/>
                    </a:lnTo>
                    <a:lnTo>
                      <a:pt x="941832" y="957072"/>
                    </a:lnTo>
                    <a:lnTo>
                      <a:pt x="934212" y="956310"/>
                    </a:lnTo>
                    <a:lnTo>
                      <a:pt x="900404" y="942949"/>
                    </a:lnTo>
                    <a:lnTo>
                      <a:pt x="880325" y="917930"/>
                    </a:lnTo>
                    <a:lnTo>
                      <a:pt x="873887" y="887145"/>
                    </a:lnTo>
                    <a:lnTo>
                      <a:pt x="881024" y="856488"/>
                    </a:lnTo>
                    <a:lnTo>
                      <a:pt x="901661" y="831850"/>
                    </a:lnTo>
                    <a:lnTo>
                      <a:pt x="935736" y="819150"/>
                    </a:lnTo>
                    <a:lnTo>
                      <a:pt x="942594" y="818388"/>
                    </a:lnTo>
                    <a:lnTo>
                      <a:pt x="941832" y="806958"/>
                    </a:lnTo>
                    <a:lnTo>
                      <a:pt x="941819" y="48006"/>
                    </a:lnTo>
                    <a:lnTo>
                      <a:pt x="941819" y="46774"/>
                    </a:lnTo>
                    <a:lnTo>
                      <a:pt x="944880" y="46139"/>
                    </a:lnTo>
                    <a:lnTo>
                      <a:pt x="952398" y="41059"/>
                    </a:lnTo>
                    <a:lnTo>
                      <a:pt x="957478" y="33540"/>
                    </a:lnTo>
                    <a:lnTo>
                      <a:pt x="959358" y="24384"/>
                    </a:lnTo>
                    <a:lnTo>
                      <a:pt x="957478" y="14795"/>
                    </a:lnTo>
                    <a:lnTo>
                      <a:pt x="952398" y="7048"/>
                    </a:lnTo>
                    <a:lnTo>
                      <a:pt x="944880" y="1892"/>
                    </a:lnTo>
                    <a:lnTo>
                      <a:pt x="935736" y="0"/>
                    </a:lnTo>
                    <a:lnTo>
                      <a:pt x="926134" y="1892"/>
                    </a:lnTo>
                    <a:lnTo>
                      <a:pt x="918400" y="7048"/>
                    </a:lnTo>
                    <a:lnTo>
                      <a:pt x="913231" y="14795"/>
                    </a:lnTo>
                    <a:lnTo>
                      <a:pt x="911352" y="24384"/>
                    </a:lnTo>
                    <a:lnTo>
                      <a:pt x="913231" y="33540"/>
                    </a:lnTo>
                    <a:lnTo>
                      <a:pt x="918400" y="41059"/>
                    </a:lnTo>
                    <a:lnTo>
                      <a:pt x="926134" y="46139"/>
                    </a:lnTo>
                    <a:lnTo>
                      <a:pt x="929640" y="46824"/>
                    </a:lnTo>
                    <a:lnTo>
                      <a:pt x="929640" y="808545"/>
                    </a:lnTo>
                    <a:lnTo>
                      <a:pt x="898766" y="819226"/>
                    </a:lnTo>
                    <a:lnTo>
                      <a:pt x="875068" y="842276"/>
                    </a:lnTo>
                    <a:lnTo>
                      <a:pt x="863155" y="871816"/>
                    </a:lnTo>
                    <a:lnTo>
                      <a:pt x="863015" y="903516"/>
                    </a:lnTo>
                    <a:lnTo>
                      <a:pt x="874661" y="933081"/>
                    </a:lnTo>
                    <a:lnTo>
                      <a:pt x="898144" y="956183"/>
                    </a:lnTo>
                    <a:lnTo>
                      <a:pt x="919683" y="963714"/>
                    </a:lnTo>
                    <a:lnTo>
                      <a:pt x="891159" y="974509"/>
                    </a:lnTo>
                    <a:lnTo>
                      <a:pt x="867003" y="1003414"/>
                    </a:lnTo>
                    <a:lnTo>
                      <a:pt x="858761" y="1039291"/>
                    </a:lnTo>
                    <a:lnTo>
                      <a:pt x="866521" y="1075359"/>
                    </a:lnTo>
                    <a:lnTo>
                      <a:pt x="890371" y="1104823"/>
                    </a:lnTo>
                    <a:lnTo>
                      <a:pt x="915860" y="1115072"/>
                    </a:lnTo>
                    <a:lnTo>
                      <a:pt x="887907" y="1126096"/>
                    </a:lnTo>
                    <a:lnTo>
                      <a:pt x="863790" y="1155395"/>
                    </a:lnTo>
                    <a:lnTo>
                      <a:pt x="855726" y="1191425"/>
                    </a:lnTo>
                    <a:lnTo>
                      <a:pt x="863663" y="1227442"/>
                    </a:lnTo>
                    <a:lnTo>
                      <a:pt x="887552" y="1256728"/>
                    </a:lnTo>
                    <a:lnTo>
                      <a:pt x="915009" y="1267637"/>
                    </a:lnTo>
                    <a:lnTo>
                      <a:pt x="888022" y="1277937"/>
                    </a:lnTo>
                    <a:lnTo>
                      <a:pt x="863904" y="1306779"/>
                    </a:lnTo>
                    <a:lnTo>
                      <a:pt x="855776" y="1342517"/>
                    </a:lnTo>
                    <a:lnTo>
                      <a:pt x="863638" y="1378445"/>
                    </a:lnTo>
                    <a:lnTo>
                      <a:pt x="887488" y="1407896"/>
                    </a:lnTo>
                    <a:lnTo>
                      <a:pt x="927354" y="1424178"/>
                    </a:lnTo>
                    <a:lnTo>
                      <a:pt x="928116" y="1424178"/>
                    </a:lnTo>
                    <a:lnTo>
                      <a:pt x="928116" y="1506181"/>
                    </a:lnTo>
                    <a:lnTo>
                      <a:pt x="924928" y="1506829"/>
                    </a:lnTo>
                    <a:lnTo>
                      <a:pt x="917155" y="1511909"/>
                    </a:lnTo>
                    <a:lnTo>
                      <a:pt x="911809" y="1519428"/>
                    </a:lnTo>
                    <a:lnTo>
                      <a:pt x="911479" y="1520952"/>
                    </a:lnTo>
                    <a:lnTo>
                      <a:pt x="29705" y="1520952"/>
                    </a:lnTo>
                    <a:lnTo>
                      <a:pt x="29705" y="360426"/>
                    </a:lnTo>
                    <a:lnTo>
                      <a:pt x="29705" y="359194"/>
                    </a:lnTo>
                    <a:lnTo>
                      <a:pt x="32766" y="358559"/>
                    </a:lnTo>
                    <a:lnTo>
                      <a:pt x="40284" y="353479"/>
                    </a:lnTo>
                    <a:lnTo>
                      <a:pt x="45364" y="345960"/>
                    </a:lnTo>
                    <a:lnTo>
                      <a:pt x="47244" y="336804"/>
                    </a:lnTo>
                    <a:lnTo>
                      <a:pt x="45364" y="327215"/>
                    </a:lnTo>
                    <a:lnTo>
                      <a:pt x="40284" y="319468"/>
                    </a:lnTo>
                    <a:lnTo>
                      <a:pt x="32766" y="314312"/>
                    </a:lnTo>
                    <a:lnTo>
                      <a:pt x="23622" y="312420"/>
                    </a:lnTo>
                    <a:lnTo>
                      <a:pt x="14465" y="314312"/>
                    </a:lnTo>
                    <a:lnTo>
                      <a:pt x="6946" y="319468"/>
                    </a:lnTo>
                    <a:lnTo>
                      <a:pt x="1866" y="327215"/>
                    </a:lnTo>
                    <a:lnTo>
                      <a:pt x="0" y="336804"/>
                    </a:lnTo>
                    <a:lnTo>
                      <a:pt x="1866" y="345960"/>
                    </a:lnTo>
                    <a:lnTo>
                      <a:pt x="6946" y="353479"/>
                    </a:lnTo>
                    <a:lnTo>
                      <a:pt x="14465" y="358559"/>
                    </a:lnTo>
                    <a:lnTo>
                      <a:pt x="17526" y="359194"/>
                    </a:lnTo>
                    <a:lnTo>
                      <a:pt x="17526" y="1522476"/>
                    </a:lnTo>
                    <a:lnTo>
                      <a:pt x="23622" y="1522476"/>
                    </a:lnTo>
                    <a:lnTo>
                      <a:pt x="23622" y="1533144"/>
                    </a:lnTo>
                    <a:lnTo>
                      <a:pt x="910767" y="1533144"/>
                    </a:lnTo>
                    <a:lnTo>
                      <a:pt x="911809" y="1538173"/>
                    </a:lnTo>
                    <a:lnTo>
                      <a:pt x="917155" y="1545907"/>
                    </a:lnTo>
                    <a:lnTo>
                      <a:pt x="924928" y="1551076"/>
                    </a:lnTo>
                    <a:lnTo>
                      <a:pt x="934212" y="1552956"/>
                    </a:lnTo>
                    <a:lnTo>
                      <a:pt x="943356" y="1551076"/>
                    </a:lnTo>
                    <a:lnTo>
                      <a:pt x="950874" y="1545907"/>
                    </a:lnTo>
                    <a:lnTo>
                      <a:pt x="955954" y="1538173"/>
                    </a:lnTo>
                    <a:lnTo>
                      <a:pt x="957237" y="1531620"/>
                    </a:lnTo>
                    <a:lnTo>
                      <a:pt x="1386065" y="1531620"/>
                    </a:lnTo>
                    <a:lnTo>
                      <a:pt x="1386065" y="1519428"/>
                    </a:lnTo>
                    <a:close/>
                  </a:path>
                </a:pathLst>
              </a:custGeom>
              <a:solidFill>
                <a:srgbClr val="4A7EB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9" name="object 9"/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4290059" y="3000755"/>
                <a:ext cx="452627" cy="90025"/>
              </a:xfrm>
              <a:prstGeom prst="rect">
                <a:avLst/>
              </a:prstGeom>
            </p:spPr>
          </p:pic>
          <p:sp>
            <p:nvSpPr>
              <p:cNvPr id="10" name="object 10"/>
              <p:cNvSpPr/>
              <p:nvPr/>
            </p:nvSpPr>
            <p:spPr>
              <a:xfrm>
                <a:off x="4301490" y="3119640"/>
                <a:ext cx="303530" cy="45085"/>
              </a:xfrm>
              <a:custGeom>
                <a:avLst/>
                <a:gdLst/>
                <a:ahLst/>
                <a:cxnLst/>
                <a:rect l="l" t="t" r="r" b="b"/>
                <a:pathLst>
                  <a:path w="303529" h="45085">
                    <a:moveTo>
                      <a:pt x="303276" y="32766"/>
                    </a:moveTo>
                    <a:lnTo>
                      <a:pt x="0" y="32766"/>
                    </a:lnTo>
                    <a:lnTo>
                      <a:pt x="0" y="44945"/>
                    </a:lnTo>
                    <a:lnTo>
                      <a:pt x="303276" y="44945"/>
                    </a:lnTo>
                    <a:lnTo>
                      <a:pt x="303276" y="32766"/>
                    </a:lnTo>
                    <a:close/>
                  </a:path>
                  <a:path w="303529" h="45085">
                    <a:moveTo>
                      <a:pt x="303276" y="0"/>
                    </a:moveTo>
                    <a:lnTo>
                      <a:pt x="0" y="0"/>
                    </a:lnTo>
                    <a:lnTo>
                      <a:pt x="0" y="12179"/>
                    </a:lnTo>
                    <a:lnTo>
                      <a:pt x="303276" y="12179"/>
                    </a:lnTo>
                    <a:lnTo>
                      <a:pt x="303276" y="0"/>
                    </a:lnTo>
                    <a:close/>
                  </a:path>
                </a:pathLst>
              </a:custGeom>
              <a:solidFill>
                <a:srgbClr val="4A7EB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1" name="object 11"/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3843527" y="2556509"/>
                <a:ext cx="249936" cy="71628"/>
              </a:xfrm>
              <a:prstGeom prst="rect">
                <a:avLst/>
              </a:prstGeom>
            </p:spPr>
          </p:pic>
          <p:sp>
            <p:nvSpPr>
              <p:cNvPr id="12" name="object 12"/>
              <p:cNvSpPr/>
              <p:nvPr/>
            </p:nvSpPr>
            <p:spPr>
              <a:xfrm>
                <a:off x="4088891" y="2290572"/>
                <a:ext cx="12700" cy="302260"/>
              </a:xfrm>
              <a:custGeom>
                <a:avLst/>
                <a:gdLst/>
                <a:ahLst/>
                <a:cxnLst/>
                <a:rect l="l" t="t" r="r" b="b"/>
                <a:pathLst>
                  <a:path w="12700" h="302260">
                    <a:moveTo>
                      <a:pt x="12192" y="0"/>
                    </a:moveTo>
                    <a:lnTo>
                      <a:pt x="0" y="0"/>
                    </a:lnTo>
                    <a:lnTo>
                      <a:pt x="0" y="301751"/>
                    </a:lnTo>
                    <a:lnTo>
                      <a:pt x="12192" y="301751"/>
                    </a:lnTo>
                    <a:lnTo>
                      <a:pt x="12192" y="0"/>
                    </a:lnTo>
                    <a:close/>
                  </a:path>
                </a:pathLst>
              </a:custGeom>
              <a:solidFill>
                <a:srgbClr val="4A7EB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3" name="object 13"/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4094987" y="2209333"/>
                <a:ext cx="483107" cy="87334"/>
              </a:xfrm>
              <a:prstGeom prst="rect">
                <a:avLst/>
              </a:prstGeom>
            </p:spPr>
          </p:pic>
          <p:sp>
            <p:nvSpPr>
              <p:cNvPr id="14" name="object 14"/>
              <p:cNvSpPr/>
              <p:nvPr/>
            </p:nvSpPr>
            <p:spPr>
              <a:xfrm>
                <a:off x="3848862" y="2147315"/>
                <a:ext cx="1032510" cy="1127760"/>
              </a:xfrm>
              <a:custGeom>
                <a:avLst/>
                <a:gdLst/>
                <a:ahLst/>
                <a:cxnLst/>
                <a:rect l="l" t="t" r="r" b="b"/>
                <a:pathLst>
                  <a:path w="1032510" h="1127760">
                    <a:moveTo>
                      <a:pt x="451866" y="1115580"/>
                    </a:moveTo>
                    <a:lnTo>
                      <a:pt x="0" y="1115580"/>
                    </a:lnTo>
                    <a:lnTo>
                      <a:pt x="0" y="1127760"/>
                    </a:lnTo>
                    <a:lnTo>
                      <a:pt x="451866" y="1127760"/>
                    </a:lnTo>
                    <a:lnTo>
                      <a:pt x="451866" y="1115580"/>
                    </a:lnTo>
                    <a:close/>
                  </a:path>
                  <a:path w="1032510" h="1127760">
                    <a:moveTo>
                      <a:pt x="722376" y="33528"/>
                    </a:moveTo>
                    <a:lnTo>
                      <a:pt x="419100" y="33528"/>
                    </a:lnTo>
                    <a:lnTo>
                      <a:pt x="419100" y="45720"/>
                    </a:lnTo>
                    <a:lnTo>
                      <a:pt x="722376" y="45720"/>
                    </a:lnTo>
                    <a:lnTo>
                      <a:pt x="722376" y="33528"/>
                    </a:lnTo>
                    <a:close/>
                  </a:path>
                  <a:path w="1032510" h="1127760">
                    <a:moveTo>
                      <a:pt x="722376" y="0"/>
                    </a:moveTo>
                    <a:lnTo>
                      <a:pt x="419100" y="0"/>
                    </a:lnTo>
                    <a:lnTo>
                      <a:pt x="419100" y="12192"/>
                    </a:lnTo>
                    <a:lnTo>
                      <a:pt x="722376" y="12192"/>
                    </a:lnTo>
                    <a:lnTo>
                      <a:pt x="722376" y="0"/>
                    </a:lnTo>
                    <a:close/>
                  </a:path>
                  <a:path w="1032510" h="1127760">
                    <a:moveTo>
                      <a:pt x="900684" y="604266"/>
                    </a:moveTo>
                    <a:lnTo>
                      <a:pt x="888492" y="604266"/>
                    </a:lnTo>
                    <a:lnTo>
                      <a:pt x="888492" y="862584"/>
                    </a:lnTo>
                    <a:lnTo>
                      <a:pt x="900684" y="862584"/>
                    </a:lnTo>
                    <a:lnTo>
                      <a:pt x="900684" y="604266"/>
                    </a:lnTo>
                    <a:close/>
                  </a:path>
                  <a:path w="1032510" h="1127760">
                    <a:moveTo>
                      <a:pt x="1032510" y="381000"/>
                    </a:moveTo>
                    <a:lnTo>
                      <a:pt x="1029462" y="378714"/>
                    </a:lnTo>
                    <a:lnTo>
                      <a:pt x="1020318" y="378714"/>
                    </a:lnTo>
                    <a:lnTo>
                      <a:pt x="1020318" y="390906"/>
                    </a:lnTo>
                    <a:lnTo>
                      <a:pt x="1020318" y="591312"/>
                    </a:lnTo>
                    <a:lnTo>
                      <a:pt x="765810" y="591312"/>
                    </a:lnTo>
                    <a:lnTo>
                      <a:pt x="765810" y="390906"/>
                    </a:lnTo>
                    <a:lnTo>
                      <a:pt x="1020318" y="390906"/>
                    </a:lnTo>
                    <a:lnTo>
                      <a:pt x="1020318" y="378714"/>
                    </a:lnTo>
                    <a:lnTo>
                      <a:pt x="899922" y="378714"/>
                    </a:lnTo>
                    <a:lnTo>
                      <a:pt x="899922" y="140208"/>
                    </a:lnTo>
                    <a:lnTo>
                      <a:pt x="893826" y="140208"/>
                    </a:lnTo>
                    <a:lnTo>
                      <a:pt x="893826" y="134124"/>
                    </a:lnTo>
                    <a:lnTo>
                      <a:pt x="720852" y="134124"/>
                    </a:lnTo>
                    <a:lnTo>
                      <a:pt x="720852" y="146304"/>
                    </a:lnTo>
                    <a:lnTo>
                      <a:pt x="887730" y="146304"/>
                    </a:lnTo>
                    <a:lnTo>
                      <a:pt x="887730" y="378714"/>
                    </a:lnTo>
                    <a:lnTo>
                      <a:pt x="755904" y="378714"/>
                    </a:lnTo>
                    <a:lnTo>
                      <a:pt x="753618" y="381000"/>
                    </a:lnTo>
                    <a:lnTo>
                      <a:pt x="753618" y="601218"/>
                    </a:lnTo>
                    <a:lnTo>
                      <a:pt x="755904" y="603504"/>
                    </a:lnTo>
                    <a:lnTo>
                      <a:pt x="1029462" y="603504"/>
                    </a:lnTo>
                    <a:lnTo>
                      <a:pt x="1032510" y="601218"/>
                    </a:lnTo>
                    <a:lnTo>
                      <a:pt x="1032510" y="597408"/>
                    </a:lnTo>
                    <a:lnTo>
                      <a:pt x="1032510" y="591312"/>
                    </a:lnTo>
                    <a:lnTo>
                      <a:pt x="1032510" y="390906"/>
                    </a:lnTo>
                    <a:lnTo>
                      <a:pt x="1032510" y="384810"/>
                    </a:lnTo>
                    <a:lnTo>
                      <a:pt x="1032510" y="381000"/>
                    </a:lnTo>
                    <a:close/>
                  </a:path>
                </a:pathLst>
              </a:custGeom>
              <a:solidFill>
                <a:srgbClr val="4A7EB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5" name="object 15"/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4290059" y="3181240"/>
                <a:ext cx="452627" cy="93835"/>
              </a:xfrm>
              <a:prstGeom prst="rect">
                <a:avLst/>
              </a:prstGeom>
            </p:spPr>
          </p:pic>
          <p:pic>
            <p:nvPicPr>
              <p:cNvPr id="16" name="object 16"/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4395215" y="3406249"/>
                <a:ext cx="235458" cy="233814"/>
              </a:xfrm>
              <a:prstGeom prst="rect">
                <a:avLst/>
              </a:prstGeom>
            </p:spPr>
          </p:pic>
          <p:pic>
            <p:nvPicPr>
              <p:cNvPr id="17" name="object 17"/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3992117" y="3406247"/>
                <a:ext cx="236220" cy="233935"/>
              </a:xfrm>
              <a:prstGeom prst="rect">
                <a:avLst/>
              </a:prstGeom>
            </p:spPr>
          </p:pic>
          <p:sp>
            <p:nvSpPr>
              <p:cNvPr id="18" name="object 18"/>
              <p:cNvSpPr/>
              <p:nvPr/>
            </p:nvSpPr>
            <p:spPr>
              <a:xfrm>
                <a:off x="3848862" y="3271265"/>
                <a:ext cx="901065" cy="262890"/>
              </a:xfrm>
              <a:custGeom>
                <a:avLst/>
                <a:gdLst/>
                <a:ahLst/>
                <a:cxnLst/>
                <a:rect l="l" t="t" r="r" b="b"/>
                <a:pathLst>
                  <a:path w="901064" h="262889">
                    <a:moveTo>
                      <a:pt x="149352" y="250698"/>
                    </a:moveTo>
                    <a:lnTo>
                      <a:pt x="12179" y="250698"/>
                    </a:lnTo>
                    <a:lnTo>
                      <a:pt x="12179" y="0"/>
                    </a:lnTo>
                    <a:lnTo>
                      <a:pt x="0" y="0"/>
                    </a:lnTo>
                    <a:lnTo>
                      <a:pt x="0" y="259080"/>
                    </a:lnTo>
                    <a:lnTo>
                      <a:pt x="6096" y="259080"/>
                    </a:lnTo>
                    <a:lnTo>
                      <a:pt x="6096" y="262890"/>
                    </a:lnTo>
                    <a:lnTo>
                      <a:pt x="149352" y="262890"/>
                    </a:lnTo>
                    <a:lnTo>
                      <a:pt x="149352" y="250698"/>
                    </a:lnTo>
                    <a:close/>
                  </a:path>
                  <a:path w="901064" h="262889">
                    <a:moveTo>
                      <a:pt x="552450" y="250698"/>
                    </a:moveTo>
                    <a:lnTo>
                      <a:pt x="380238" y="250698"/>
                    </a:lnTo>
                    <a:lnTo>
                      <a:pt x="380238" y="262890"/>
                    </a:lnTo>
                    <a:lnTo>
                      <a:pt x="552450" y="262890"/>
                    </a:lnTo>
                    <a:lnTo>
                      <a:pt x="552450" y="250698"/>
                    </a:lnTo>
                    <a:close/>
                  </a:path>
                  <a:path w="901064" h="262889">
                    <a:moveTo>
                      <a:pt x="900684" y="0"/>
                    </a:moveTo>
                    <a:lnTo>
                      <a:pt x="888492" y="0"/>
                    </a:lnTo>
                    <a:lnTo>
                      <a:pt x="888492" y="256794"/>
                    </a:lnTo>
                    <a:lnTo>
                      <a:pt x="900684" y="256794"/>
                    </a:lnTo>
                    <a:lnTo>
                      <a:pt x="900684" y="0"/>
                    </a:lnTo>
                    <a:close/>
                  </a:path>
                </a:pathLst>
              </a:custGeom>
              <a:solidFill>
                <a:srgbClr val="4A7EB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9" name="object 19"/>
            <p:cNvGrpSpPr/>
            <p:nvPr/>
          </p:nvGrpSpPr>
          <p:grpSpPr>
            <a:xfrm>
              <a:off x="7893559" y="3822953"/>
              <a:ext cx="235585" cy="762000"/>
              <a:chOff x="5074158" y="3822953"/>
              <a:chExt cx="235585" cy="762000"/>
            </a:xfrm>
          </p:grpSpPr>
          <p:pic>
            <p:nvPicPr>
              <p:cNvPr id="20" name="object 20"/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5074158" y="4088184"/>
                <a:ext cx="235458" cy="233022"/>
              </a:xfrm>
              <a:prstGeom prst="rect">
                <a:avLst/>
              </a:prstGeom>
            </p:spPr>
          </p:pic>
          <p:sp>
            <p:nvSpPr>
              <p:cNvPr id="21" name="object 21"/>
              <p:cNvSpPr/>
              <p:nvPr/>
            </p:nvSpPr>
            <p:spPr>
              <a:xfrm>
                <a:off x="5167884" y="3822953"/>
                <a:ext cx="53340" cy="762000"/>
              </a:xfrm>
              <a:custGeom>
                <a:avLst/>
                <a:gdLst/>
                <a:ahLst/>
                <a:cxnLst/>
                <a:rect l="l" t="t" r="r" b="b"/>
                <a:pathLst>
                  <a:path w="53339" h="762000">
                    <a:moveTo>
                      <a:pt x="48006" y="23622"/>
                    </a:moveTo>
                    <a:lnTo>
                      <a:pt x="46113" y="14478"/>
                    </a:lnTo>
                    <a:lnTo>
                      <a:pt x="40957" y="6959"/>
                    </a:lnTo>
                    <a:lnTo>
                      <a:pt x="33210" y="1879"/>
                    </a:lnTo>
                    <a:lnTo>
                      <a:pt x="23622" y="0"/>
                    </a:lnTo>
                    <a:lnTo>
                      <a:pt x="14465" y="1879"/>
                    </a:lnTo>
                    <a:lnTo>
                      <a:pt x="6946" y="6959"/>
                    </a:lnTo>
                    <a:lnTo>
                      <a:pt x="1866" y="14478"/>
                    </a:lnTo>
                    <a:lnTo>
                      <a:pt x="0" y="23622"/>
                    </a:lnTo>
                    <a:lnTo>
                      <a:pt x="1866" y="33223"/>
                    </a:lnTo>
                    <a:lnTo>
                      <a:pt x="6946" y="40957"/>
                    </a:lnTo>
                    <a:lnTo>
                      <a:pt x="14465" y="46126"/>
                    </a:lnTo>
                    <a:lnTo>
                      <a:pt x="17526" y="46761"/>
                    </a:lnTo>
                    <a:lnTo>
                      <a:pt x="17526" y="275082"/>
                    </a:lnTo>
                    <a:lnTo>
                      <a:pt x="29705" y="275082"/>
                    </a:lnTo>
                    <a:lnTo>
                      <a:pt x="29705" y="48006"/>
                    </a:lnTo>
                    <a:lnTo>
                      <a:pt x="29705" y="46812"/>
                    </a:lnTo>
                    <a:lnTo>
                      <a:pt x="33210" y="46126"/>
                    </a:lnTo>
                    <a:lnTo>
                      <a:pt x="40957" y="40957"/>
                    </a:lnTo>
                    <a:lnTo>
                      <a:pt x="46113" y="33223"/>
                    </a:lnTo>
                    <a:lnTo>
                      <a:pt x="48006" y="23622"/>
                    </a:lnTo>
                    <a:close/>
                  </a:path>
                  <a:path w="53339" h="762000">
                    <a:moveTo>
                      <a:pt x="53340" y="738378"/>
                    </a:moveTo>
                    <a:lnTo>
                      <a:pt x="51460" y="728789"/>
                    </a:lnTo>
                    <a:lnTo>
                      <a:pt x="46380" y="721042"/>
                    </a:lnTo>
                    <a:lnTo>
                      <a:pt x="38862" y="715886"/>
                    </a:lnTo>
                    <a:lnTo>
                      <a:pt x="35814" y="715251"/>
                    </a:lnTo>
                    <a:lnTo>
                      <a:pt x="35814" y="713994"/>
                    </a:lnTo>
                    <a:lnTo>
                      <a:pt x="35814" y="486918"/>
                    </a:lnTo>
                    <a:lnTo>
                      <a:pt x="23622" y="486918"/>
                    </a:lnTo>
                    <a:lnTo>
                      <a:pt x="23622" y="715251"/>
                    </a:lnTo>
                    <a:lnTo>
                      <a:pt x="20561" y="715886"/>
                    </a:lnTo>
                    <a:lnTo>
                      <a:pt x="13042" y="721042"/>
                    </a:lnTo>
                    <a:lnTo>
                      <a:pt x="7962" y="728789"/>
                    </a:lnTo>
                    <a:lnTo>
                      <a:pt x="6096" y="738378"/>
                    </a:lnTo>
                    <a:lnTo>
                      <a:pt x="7962" y="747534"/>
                    </a:lnTo>
                    <a:lnTo>
                      <a:pt x="13042" y="755053"/>
                    </a:lnTo>
                    <a:lnTo>
                      <a:pt x="20561" y="760133"/>
                    </a:lnTo>
                    <a:lnTo>
                      <a:pt x="29718" y="762000"/>
                    </a:lnTo>
                    <a:lnTo>
                      <a:pt x="38862" y="760133"/>
                    </a:lnTo>
                    <a:lnTo>
                      <a:pt x="46380" y="755053"/>
                    </a:lnTo>
                    <a:lnTo>
                      <a:pt x="51460" y="747534"/>
                    </a:lnTo>
                    <a:lnTo>
                      <a:pt x="53340" y="738378"/>
                    </a:lnTo>
                    <a:close/>
                  </a:path>
                </a:pathLst>
              </a:custGeom>
              <a:solidFill>
                <a:srgbClr val="4A7EB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22" name="object 22"/>
            <p:cNvGrpSpPr/>
            <p:nvPr/>
          </p:nvGrpSpPr>
          <p:grpSpPr>
            <a:xfrm>
              <a:off x="4367023" y="3678174"/>
              <a:ext cx="4204335" cy="2098675"/>
              <a:chOff x="1547622" y="3678173"/>
              <a:chExt cx="4204335" cy="2098675"/>
            </a:xfrm>
          </p:grpSpPr>
          <p:sp>
            <p:nvSpPr>
              <p:cNvPr id="23" name="object 23"/>
              <p:cNvSpPr/>
              <p:nvPr/>
            </p:nvSpPr>
            <p:spPr>
              <a:xfrm>
                <a:off x="2404110" y="3843527"/>
                <a:ext cx="3171190" cy="746760"/>
              </a:xfrm>
              <a:custGeom>
                <a:avLst/>
                <a:gdLst/>
                <a:ahLst/>
                <a:cxnLst/>
                <a:rect l="l" t="t" r="r" b="b"/>
                <a:pathLst>
                  <a:path w="3171190" h="746760">
                    <a:moveTo>
                      <a:pt x="2121395" y="6096"/>
                    </a:moveTo>
                    <a:lnTo>
                      <a:pt x="2109216" y="6096"/>
                    </a:lnTo>
                    <a:lnTo>
                      <a:pt x="2109216" y="611124"/>
                    </a:lnTo>
                    <a:lnTo>
                      <a:pt x="2121395" y="611124"/>
                    </a:lnTo>
                    <a:lnTo>
                      <a:pt x="2121395" y="6096"/>
                    </a:lnTo>
                    <a:close/>
                  </a:path>
                  <a:path w="3171190" h="746760">
                    <a:moveTo>
                      <a:pt x="2154936" y="6096"/>
                    </a:moveTo>
                    <a:lnTo>
                      <a:pt x="2142744" y="6096"/>
                    </a:lnTo>
                    <a:lnTo>
                      <a:pt x="2142744" y="611124"/>
                    </a:lnTo>
                    <a:lnTo>
                      <a:pt x="2154936" y="611124"/>
                    </a:lnTo>
                    <a:lnTo>
                      <a:pt x="2154936" y="6096"/>
                    </a:lnTo>
                    <a:close/>
                  </a:path>
                  <a:path w="3171190" h="746760">
                    <a:moveTo>
                      <a:pt x="2279904" y="12192"/>
                    </a:moveTo>
                    <a:lnTo>
                      <a:pt x="2279142" y="0"/>
                    </a:lnTo>
                    <a:lnTo>
                      <a:pt x="2271522" y="762"/>
                    </a:lnTo>
                    <a:lnTo>
                      <a:pt x="2231555" y="15875"/>
                    </a:lnTo>
                    <a:lnTo>
                      <a:pt x="2207425" y="44856"/>
                    </a:lnTo>
                    <a:lnTo>
                      <a:pt x="2199195" y="80873"/>
                    </a:lnTo>
                    <a:lnTo>
                      <a:pt x="2206955" y="117030"/>
                    </a:lnTo>
                    <a:lnTo>
                      <a:pt x="2230780" y="146469"/>
                    </a:lnTo>
                    <a:lnTo>
                      <a:pt x="2253958" y="155663"/>
                    </a:lnTo>
                    <a:lnTo>
                      <a:pt x="2225827" y="166649"/>
                    </a:lnTo>
                    <a:lnTo>
                      <a:pt x="2201557" y="195834"/>
                    </a:lnTo>
                    <a:lnTo>
                      <a:pt x="2193379" y="231724"/>
                    </a:lnTo>
                    <a:lnTo>
                      <a:pt x="2201303" y="267589"/>
                    </a:lnTo>
                    <a:lnTo>
                      <a:pt x="2225306" y="296735"/>
                    </a:lnTo>
                    <a:lnTo>
                      <a:pt x="2249322" y="306133"/>
                    </a:lnTo>
                    <a:lnTo>
                      <a:pt x="2220899" y="316928"/>
                    </a:lnTo>
                    <a:lnTo>
                      <a:pt x="2196769" y="345960"/>
                    </a:lnTo>
                    <a:lnTo>
                      <a:pt x="2188540" y="381990"/>
                    </a:lnTo>
                    <a:lnTo>
                      <a:pt x="2196300" y="418134"/>
                    </a:lnTo>
                    <a:lnTo>
                      <a:pt x="2220125" y="447535"/>
                    </a:lnTo>
                    <a:lnTo>
                      <a:pt x="2245995" y="457746"/>
                    </a:lnTo>
                    <a:lnTo>
                      <a:pt x="2220696" y="467753"/>
                    </a:lnTo>
                    <a:lnTo>
                      <a:pt x="2196541" y="496874"/>
                    </a:lnTo>
                    <a:lnTo>
                      <a:pt x="2188375" y="532650"/>
                    </a:lnTo>
                    <a:lnTo>
                      <a:pt x="2196236" y="568515"/>
                    </a:lnTo>
                    <a:lnTo>
                      <a:pt x="2220137" y="597877"/>
                    </a:lnTo>
                    <a:lnTo>
                      <a:pt x="2260092" y="614172"/>
                    </a:lnTo>
                    <a:lnTo>
                      <a:pt x="2267712" y="614172"/>
                    </a:lnTo>
                    <a:lnTo>
                      <a:pt x="2268474" y="601980"/>
                    </a:lnTo>
                    <a:lnTo>
                      <a:pt x="2260854" y="601980"/>
                    </a:lnTo>
                    <a:lnTo>
                      <a:pt x="2221954" y="583793"/>
                    </a:lnTo>
                    <a:lnTo>
                      <a:pt x="2202789" y="551129"/>
                    </a:lnTo>
                    <a:lnTo>
                      <a:pt x="2203221" y="513778"/>
                    </a:lnTo>
                    <a:lnTo>
                      <a:pt x="2223122" y="481507"/>
                    </a:lnTo>
                    <a:lnTo>
                      <a:pt x="2262378" y="464058"/>
                    </a:lnTo>
                    <a:lnTo>
                      <a:pt x="2267712" y="464058"/>
                    </a:lnTo>
                    <a:lnTo>
                      <a:pt x="2269236" y="464058"/>
                    </a:lnTo>
                    <a:lnTo>
                      <a:pt x="2268474" y="451866"/>
                    </a:lnTo>
                    <a:lnTo>
                      <a:pt x="2260854" y="451104"/>
                    </a:lnTo>
                    <a:lnTo>
                      <a:pt x="2227097" y="437553"/>
                    </a:lnTo>
                    <a:lnTo>
                      <a:pt x="2207056" y="412445"/>
                    </a:lnTo>
                    <a:lnTo>
                      <a:pt x="2200630" y="381660"/>
                    </a:lnTo>
                    <a:lnTo>
                      <a:pt x="2207755" y="351078"/>
                    </a:lnTo>
                    <a:lnTo>
                      <a:pt x="2228367" y="326555"/>
                    </a:lnTo>
                    <a:lnTo>
                      <a:pt x="2262378" y="313944"/>
                    </a:lnTo>
                    <a:lnTo>
                      <a:pt x="2269236" y="313182"/>
                    </a:lnTo>
                    <a:lnTo>
                      <a:pt x="2269210" y="312801"/>
                    </a:lnTo>
                    <a:lnTo>
                      <a:pt x="2273046" y="313182"/>
                    </a:lnTo>
                    <a:lnTo>
                      <a:pt x="2273808" y="300990"/>
                    </a:lnTo>
                    <a:lnTo>
                      <a:pt x="2268474" y="300990"/>
                    </a:lnTo>
                    <a:lnTo>
                      <a:pt x="2266188" y="300990"/>
                    </a:lnTo>
                    <a:lnTo>
                      <a:pt x="2227084" y="282613"/>
                    </a:lnTo>
                    <a:lnTo>
                      <a:pt x="2207793" y="249885"/>
                    </a:lnTo>
                    <a:lnTo>
                      <a:pt x="2208212" y="212572"/>
                    </a:lnTo>
                    <a:lnTo>
                      <a:pt x="2228215" y="180390"/>
                    </a:lnTo>
                    <a:lnTo>
                      <a:pt x="2267712" y="163068"/>
                    </a:lnTo>
                    <a:lnTo>
                      <a:pt x="2274570" y="163068"/>
                    </a:lnTo>
                    <a:lnTo>
                      <a:pt x="2274544" y="162687"/>
                    </a:lnTo>
                    <a:lnTo>
                      <a:pt x="2278380" y="163068"/>
                    </a:lnTo>
                    <a:lnTo>
                      <a:pt x="2279142" y="150876"/>
                    </a:lnTo>
                    <a:lnTo>
                      <a:pt x="2271522" y="150114"/>
                    </a:lnTo>
                    <a:lnTo>
                      <a:pt x="2232596" y="131991"/>
                    </a:lnTo>
                    <a:lnTo>
                      <a:pt x="2213432" y="99275"/>
                    </a:lnTo>
                    <a:lnTo>
                      <a:pt x="2213864" y="61912"/>
                    </a:lnTo>
                    <a:lnTo>
                      <a:pt x="2233777" y="29832"/>
                    </a:lnTo>
                    <a:lnTo>
                      <a:pt x="2273046" y="12954"/>
                    </a:lnTo>
                    <a:lnTo>
                      <a:pt x="2279904" y="12192"/>
                    </a:lnTo>
                    <a:close/>
                  </a:path>
                  <a:path w="3171190" h="746760">
                    <a:moveTo>
                      <a:pt x="3170682" y="709434"/>
                    </a:moveTo>
                    <a:lnTo>
                      <a:pt x="2290178" y="709434"/>
                    </a:lnTo>
                    <a:lnTo>
                      <a:pt x="2288184" y="706475"/>
                    </a:lnTo>
                    <a:lnTo>
                      <a:pt x="2280666" y="701395"/>
                    </a:lnTo>
                    <a:lnTo>
                      <a:pt x="2277618" y="700773"/>
                    </a:lnTo>
                    <a:lnTo>
                      <a:pt x="2277618" y="699516"/>
                    </a:lnTo>
                    <a:lnTo>
                      <a:pt x="2277618" y="614934"/>
                    </a:lnTo>
                    <a:lnTo>
                      <a:pt x="2265426" y="614934"/>
                    </a:lnTo>
                    <a:lnTo>
                      <a:pt x="2265426" y="700760"/>
                    </a:lnTo>
                    <a:lnTo>
                      <a:pt x="2262365" y="701395"/>
                    </a:lnTo>
                    <a:lnTo>
                      <a:pt x="2254847" y="706475"/>
                    </a:lnTo>
                    <a:lnTo>
                      <a:pt x="2249767" y="713994"/>
                    </a:lnTo>
                    <a:lnTo>
                      <a:pt x="2249601" y="714756"/>
                    </a:lnTo>
                    <a:lnTo>
                      <a:pt x="46761" y="714756"/>
                    </a:lnTo>
                    <a:lnTo>
                      <a:pt x="46126" y="711708"/>
                    </a:lnTo>
                    <a:lnTo>
                      <a:pt x="41046" y="704189"/>
                    </a:lnTo>
                    <a:lnTo>
                      <a:pt x="33528" y="699109"/>
                    </a:lnTo>
                    <a:lnTo>
                      <a:pt x="24384" y="697230"/>
                    </a:lnTo>
                    <a:lnTo>
                      <a:pt x="14782" y="699109"/>
                    </a:lnTo>
                    <a:lnTo>
                      <a:pt x="7048" y="704189"/>
                    </a:lnTo>
                    <a:lnTo>
                      <a:pt x="1879" y="711708"/>
                    </a:lnTo>
                    <a:lnTo>
                      <a:pt x="0" y="720852"/>
                    </a:lnTo>
                    <a:lnTo>
                      <a:pt x="1879" y="730008"/>
                    </a:lnTo>
                    <a:lnTo>
                      <a:pt x="7048" y="737527"/>
                    </a:lnTo>
                    <a:lnTo>
                      <a:pt x="14782" y="742607"/>
                    </a:lnTo>
                    <a:lnTo>
                      <a:pt x="24384" y="744474"/>
                    </a:lnTo>
                    <a:lnTo>
                      <a:pt x="33528" y="742607"/>
                    </a:lnTo>
                    <a:lnTo>
                      <a:pt x="41046" y="737527"/>
                    </a:lnTo>
                    <a:lnTo>
                      <a:pt x="46126" y="730008"/>
                    </a:lnTo>
                    <a:lnTo>
                      <a:pt x="46761" y="726948"/>
                    </a:lnTo>
                    <a:lnTo>
                      <a:pt x="2248674" y="726948"/>
                    </a:lnTo>
                    <a:lnTo>
                      <a:pt x="2249767" y="732294"/>
                    </a:lnTo>
                    <a:lnTo>
                      <a:pt x="2254847" y="739813"/>
                    </a:lnTo>
                    <a:lnTo>
                      <a:pt x="2262365" y="744893"/>
                    </a:lnTo>
                    <a:lnTo>
                      <a:pt x="2271522" y="746760"/>
                    </a:lnTo>
                    <a:lnTo>
                      <a:pt x="2280666" y="744893"/>
                    </a:lnTo>
                    <a:lnTo>
                      <a:pt x="2288184" y="739813"/>
                    </a:lnTo>
                    <a:lnTo>
                      <a:pt x="2293264" y="732294"/>
                    </a:lnTo>
                    <a:lnTo>
                      <a:pt x="2295144" y="723138"/>
                    </a:lnTo>
                    <a:lnTo>
                      <a:pt x="2294826" y="721614"/>
                    </a:lnTo>
                    <a:lnTo>
                      <a:pt x="3170682" y="721614"/>
                    </a:lnTo>
                    <a:lnTo>
                      <a:pt x="3170682" y="709434"/>
                    </a:lnTo>
                    <a:close/>
                  </a:path>
                </a:pathLst>
              </a:custGeom>
              <a:solidFill>
                <a:srgbClr val="4A7EB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24" name="object 24"/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4675632" y="4110227"/>
                <a:ext cx="249935" cy="71627"/>
              </a:xfrm>
              <a:prstGeom prst="rect">
                <a:avLst/>
              </a:prstGeom>
            </p:spPr>
          </p:pic>
          <p:sp>
            <p:nvSpPr>
              <p:cNvPr id="25" name="object 25"/>
              <p:cNvSpPr/>
              <p:nvPr/>
            </p:nvSpPr>
            <p:spPr>
              <a:xfrm>
                <a:off x="2390394" y="3707891"/>
                <a:ext cx="3361690" cy="858519"/>
              </a:xfrm>
              <a:custGeom>
                <a:avLst/>
                <a:gdLst/>
                <a:ahLst/>
                <a:cxnLst/>
                <a:rect l="l" t="t" r="r" b="b"/>
                <a:pathLst>
                  <a:path w="3361690" h="858520">
                    <a:moveTo>
                      <a:pt x="2297417" y="24384"/>
                    </a:moveTo>
                    <a:lnTo>
                      <a:pt x="2290572" y="24384"/>
                    </a:lnTo>
                    <a:lnTo>
                      <a:pt x="2290572" y="18288"/>
                    </a:lnTo>
                    <a:lnTo>
                      <a:pt x="46050" y="18288"/>
                    </a:lnTo>
                    <a:lnTo>
                      <a:pt x="45364" y="14795"/>
                    </a:lnTo>
                    <a:lnTo>
                      <a:pt x="40284" y="7048"/>
                    </a:lnTo>
                    <a:lnTo>
                      <a:pt x="32766" y="1892"/>
                    </a:lnTo>
                    <a:lnTo>
                      <a:pt x="23622" y="0"/>
                    </a:lnTo>
                    <a:lnTo>
                      <a:pt x="14465" y="1892"/>
                    </a:lnTo>
                    <a:lnTo>
                      <a:pt x="6946" y="7048"/>
                    </a:lnTo>
                    <a:lnTo>
                      <a:pt x="1866" y="14795"/>
                    </a:lnTo>
                    <a:lnTo>
                      <a:pt x="0" y="24384"/>
                    </a:lnTo>
                    <a:lnTo>
                      <a:pt x="1866" y="33540"/>
                    </a:lnTo>
                    <a:lnTo>
                      <a:pt x="6946" y="41059"/>
                    </a:lnTo>
                    <a:lnTo>
                      <a:pt x="14465" y="46139"/>
                    </a:lnTo>
                    <a:lnTo>
                      <a:pt x="23622" y="48006"/>
                    </a:lnTo>
                    <a:lnTo>
                      <a:pt x="32766" y="46139"/>
                    </a:lnTo>
                    <a:lnTo>
                      <a:pt x="40284" y="41059"/>
                    </a:lnTo>
                    <a:lnTo>
                      <a:pt x="45364" y="33540"/>
                    </a:lnTo>
                    <a:lnTo>
                      <a:pt x="45986" y="30492"/>
                    </a:lnTo>
                    <a:lnTo>
                      <a:pt x="2285238" y="30492"/>
                    </a:lnTo>
                    <a:lnTo>
                      <a:pt x="2285238" y="141732"/>
                    </a:lnTo>
                    <a:lnTo>
                      <a:pt x="2297417" y="141732"/>
                    </a:lnTo>
                    <a:lnTo>
                      <a:pt x="2297417" y="24384"/>
                    </a:lnTo>
                    <a:close/>
                  </a:path>
                  <a:path w="3361690" h="858520">
                    <a:moveTo>
                      <a:pt x="3190481" y="599694"/>
                    </a:moveTo>
                    <a:lnTo>
                      <a:pt x="3178302" y="599694"/>
                    </a:lnTo>
                    <a:lnTo>
                      <a:pt x="3178302" y="858012"/>
                    </a:lnTo>
                    <a:lnTo>
                      <a:pt x="3190481" y="858012"/>
                    </a:lnTo>
                    <a:lnTo>
                      <a:pt x="3190481" y="599694"/>
                    </a:lnTo>
                    <a:close/>
                  </a:path>
                  <a:path w="3361690" h="858520">
                    <a:moveTo>
                      <a:pt x="3361182" y="372618"/>
                    </a:moveTo>
                    <a:lnTo>
                      <a:pt x="3358134" y="370332"/>
                    </a:lnTo>
                    <a:lnTo>
                      <a:pt x="3348990" y="370332"/>
                    </a:lnTo>
                    <a:lnTo>
                      <a:pt x="3348990" y="382524"/>
                    </a:lnTo>
                    <a:lnTo>
                      <a:pt x="3348990" y="582168"/>
                    </a:lnTo>
                    <a:lnTo>
                      <a:pt x="3056382" y="582168"/>
                    </a:lnTo>
                    <a:lnTo>
                      <a:pt x="3056382" y="382524"/>
                    </a:lnTo>
                    <a:lnTo>
                      <a:pt x="3178302" y="382524"/>
                    </a:lnTo>
                    <a:lnTo>
                      <a:pt x="3178302" y="385572"/>
                    </a:lnTo>
                    <a:lnTo>
                      <a:pt x="3190481" y="385572"/>
                    </a:lnTo>
                    <a:lnTo>
                      <a:pt x="3190481" y="382524"/>
                    </a:lnTo>
                    <a:lnTo>
                      <a:pt x="3348990" y="382524"/>
                    </a:lnTo>
                    <a:lnTo>
                      <a:pt x="3348990" y="370332"/>
                    </a:lnTo>
                    <a:lnTo>
                      <a:pt x="3190481" y="370332"/>
                    </a:lnTo>
                    <a:lnTo>
                      <a:pt x="3190481" y="136398"/>
                    </a:lnTo>
                    <a:lnTo>
                      <a:pt x="3184398" y="136398"/>
                    </a:lnTo>
                    <a:lnTo>
                      <a:pt x="3184398" y="130314"/>
                    </a:lnTo>
                    <a:lnTo>
                      <a:pt x="2536698" y="130314"/>
                    </a:lnTo>
                    <a:lnTo>
                      <a:pt x="2536698" y="136398"/>
                    </a:lnTo>
                    <a:lnTo>
                      <a:pt x="2530602" y="136398"/>
                    </a:lnTo>
                    <a:lnTo>
                      <a:pt x="2530602" y="437388"/>
                    </a:lnTo>
                    <a:lnTo>
                      <a:pt x="2542781" y="437388"/>
                    </a:lnTo>
                    <a:lnTo>
                      <a:pt x="2542781" y="142494"/>
                    </a:lnTo>
                    <a:lnTo>
                      <a:pt x="3178302" y="142494"/>
                    </a:lnTo>
                    <a:lnTo>
                      <a:pt x="3178302" y="370332"/>
                    </a:lnTo>
                    <a:lnTo>
                      <a:pt x="3047238" y="370332"/>
                    </a:lnTo>
                    <a:lnTo>
                      <a:pt x="3044190" y="372618"/>
                    </a:lnTo>
                    <a:lnTo>
                      <a:pt x="3044190" y="592074"/>
                    </a:lnTo>
                    <a:lnTo>
                      <a:pt x="3047238" y="594360"/>
                    </a:lnTo>
                    <a:lnTo>
                      <a:pt x="3358134" y="594360"/>
                    </a:lnTo>
                    <a:lnTo>
                      <a:pt x="3361182" y="592074"/>
                    </a:lnTo>
                    <a:lnTo>
                      <a:pt x="3361182" y="588264"/>
                    </a:lnTo>
                    <a:lnTo>
                      <a:pt x="3361182" y="582168"/>
                    </a:lnTo>
                    <a:lnTo>
                      <a:pt x="3361182" y="382524"/>
                    </a:lnTo>
                    <a:lnTo>
                      <a:pt x="3361182" y="376428"/>
                    </a:lnTo>
                    <a:lnTo>
                      <a:pt x="3361182" y="372618"/>
                    </a:lnTo>
                    <a:close/>
                  </a:path>
                </a:pathLst>
              </a:custGeom>
              <a:solidFill>
                <a:srgbClr val="4A7EB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26" name="object 26"/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4168139" y="3995676"/>
                <a:ext cx="235458" cy="234347"/>
              </a:xfrm>
              <a:prstGeom prst="rect">
                <a:avLst/>
              </a:prstGeom>
            </p:spPr>
          </p:pic>
          <p:sp>
            <p:nvSpPr>
              <p:cNvPr id="27" name="object 27"/>
              <p:cNvSpPr/>
              <p:nvPr/>
            </p:nvSpPr>
            <p:spPr>
              <a:xfrm>
                <a:off x="4261866" y="3707891"/>
                <a:ext cx="48260" cy="880110"/>
              </a:xfrm>
              <a:custGeom>
                <a:avLst/>
                <a:gdLst/>
                <a:ahLst/>
                <a:cxnLst/>
                <a:rect l="l" t="t" r="r" b="b"/>
                <a:pathLst>
                  <a:path w="48260" h="880110">
                    <a:moveTo>
                      <a:pt x="48006" y="856488"/>
                    </a:moveTo>
                    <a:lnTo>
                      <a:pt x="46113" y="846899"/>
                    </a:lnTo>
                    <a:lnTo>
                      <a:pt x="40957" y="839152"/>
                    </a:lnTo>
                    <a:lnTo>
                      <a:pt x="33210" y="833996"/>
                    </a:lnTo>
                    <a:lnTo>
                      <a:pt x="29718" y="833310"/>
                    </a:lnTo>
                    <a:lnTo>
                      <a:pt x="29718" y="832104"/>
                    </a:lnTo>
                    <a:lnTo>
                      <a:pt x="29718" y="515874"/>
                    </a:lnTo>
                    <a:lnTo>
                      <a:pt x="17526" y="515874"/>
                    </a:lnTo>
                    <a:lnTo>
                      <a:pt x="17526" y="833361"/>
                    </a:lnTo>
                    <a:lnTo>
                      <a:pt x="14465" y="833996"/>
                    </a:lnTo>
                    <a:lnTo>
                      <a:pt x="6946" y="839152"/>
                    </a:lnTo>
                    <a:lnTo>
                      <a:pt x="1866" y="846899"/>
                    </a:lnTo>
                    <a:lnTo>
                      <a:pt x="0" y="856488"/>
                    </a:lnTo>
                    <a:lnTo>
                      <a:pt x="1866" y="865644"/>
                    </a:lnTo>
                    <a:lnTo>
                      <a:pt x="6946" y="873163"/>
                    </a:lnTo>
                    <a:lnTo>
                      <a:pt x="14465" y="878243"/>
                    </a:lnTo>
                    <a:lnTo>
                      <a:pt x="23622" y="880110"/>
                    </a:lnTo>
                    <a:lnTo>
                      <a:pt x="33210" y="878243"/>
                    </a:lnTo>
                    <a:lnTo>
                      <a:pt x="40957" y="873163"/>
                    </a:lnTo>
                    <a:lnTo>
                      <a:pt x="46113" y="865644"/>
                    </a:lnTo>
                    <a:lnTo>
                      <a:pt x="48006" y="856488"/>
                    </a:lnTo>
                    <a:close/>
                  </a:path>
                  <a:path w="48260" h="880110">
                    <a:moveTo>
                      <a:pt x="48006" y="24384"/>
                    </a:moveTo>
                    <a:lnTo>
                      <a:pt x="46113" y="14795"/>
                    </a:lnTo>
                    <a:lnTo>
                      <a:pt x="40957" y="7048"/>
                    </a:lnTo>
                    <a:lnTo>
                      <a:pt x="33210" y="1892"/>
                    </a:lnTo>
                    <a:lnTo>
                      <a:pt x="23622" y="0"/>
                    </a:lnTo>
                    <a:lnTo>
                      <a:pt x="14465" y="1892"/>
                    </a:lnTo>
                    <a:lnTo>
                      <a:pt x="6946" y="7048"/>
                    </a:lnTo>
                    <a:lnTo>
                      <a:pt x="1866" y="14795"/>
                    </a:lnTo>
                    <a:lnTo>
                      <a:pt x="0" y="24384"/>
                    </a:lnTo>
                    <a:lnTo>
                      <a:pt x="1866" y="33540"/>
                    </a:lnTo>
                    <a:lnTo>
                      <a:pt x="6946" y="41059"/>
                    </a:lnTo>
                    <a:lnTo>
                      <a:pt x="14465" y="46139"/>
                    </a:lnTo>
                    <a:lnTo>
                      <a:pt x="17526" y="46774"/>
                    </a:lnTo>
                    <a:lnTo>
                      <a:pt x="17526" y="303276"/>
                    </a:lnTo>
                    <a:lnTo>
                      <a:pt x="29718" y="303276"/>
                    </a:lnTo>
                    <a:lnTo>
                      <a:pt x="29718" y="48006"/>
                    </a:lnTo>
                    <a:lnTo>
                      <a:pt x="29718" y="46824"/>
                    </a:lnTo>
                    <a:lnTo>
                      <a:pt x="33210" y="46139"/>
                    </a:lnTo>
                    <a:lnTo>
                      <a:pt x="40957" y="41059"/>
                    </a:lnTo>
                    <a:lnTo>
                      <a:pt x="46113" y="33540"/>
                    </a:lnTo>
                    <a:lnTo>
                      <a:pt x="48006" y="24384"/>
                    </a:lnTo>
                    <a:close/>
                  </a:path>
                </a:pathLst>
              </a:custGeom>
              <a:solidFill>
                <a:srgbClr val="4A7EB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28" name="object 28"/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547622" y="3678173"/>
                <a:ext cx="1978914" cy="2098548"/>
              </a:xfrm>
              <a:prstGeom prst="rect">
                <a:avLst/>
              </a:prstGeom>
            </p:spPr>
          </p:pic>
        </p:grpSp>
        <p:sp>
          <p:nvSpPr>
            <p:cNvPr id="29" name="object 29"/>
            <p:cNvSpPr txBox="1"/>
            <p:nvPr/>
          </p:nvSpPr>
          <p:spPr>
            <a:xfrm>
              <a:off x="7753602" y="943862"/>
              <a:ext cx="1164717" cy="49570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200" dirty="0">
                  <a:latin typeface="Arial Unicode MS"/>
                  <a:cs typeface="Arial Unicode MS"/>
                </a:rPr>
                <a:t>440</a:t>
              </a:r>
              <a:r>
                <a:rPr sz="1200" spc="5" dirty="0">
                  <a:latin typeface="Arial Unicode MS"/>
                  <a:cs typeface="Arial Unicode MS"/>
                </a:rPr>
                <a:t> </a:t>
              </a:r>
              <a:r>
                <a:rPr sz="1200" spc="-50" dirty="0">
                  <a:latin typeface="Arial Unicode MS"/>
                  <a:cs typeface="Arial Unicode MS"/>
                </a:rPr>
                <a:t>V</a:t>
              </a:r>
              <a:endParaRPr sz="1200" dirty="0">
                <a:latin typeface="Arial Unicode MS"/>
                <a:cs typeface="Arial Unicode MS"/>
              </a:endParaRPr>
            </a:p>
            <a:p>
              <a:pPr marL="12700">
                <a:spcBef>
                  <a:spcPts val="20"/>
                </a:spcBef>
              </a:pPr>
              <a:r>
                <a:rPr sz="1200" dirty="0">
                  <a:latin typeface="Arial Unicode MS"/>
                  <a:cs typeface="Arial Unicode MS"/>
                </a:rPr>
                <a:t>3</a:t>
              </a:r>
              <a:r>
                <a:rPr sz="1200" spc="-10" dirty="0">
                  <a:latin typeface="Arial Unicode MS"/>
                  <a:cs typeface="Arial Unicode MS"/>
                </a:rPr>
                <a:t> </a:t>
              </a:r>
              <a:r>
                <a:rPr sz="1200" spc="-20" dirty="0">
                  <a:latin typeface="Arial Unicode MS"/>
                  <a:cs typeface="Arial Unicode MS"/>
                </a:rPr>
                <a:t>fases</a:t>
              </a:r>
              <a:endParaRPr sz="1200" dirty="0">
                <a:latin typeface="Arial Unicode MS"/>
                <a:cs typeface="Arial Unicode MS"/>
              </a:endParaRPr>
            </a:p>
            <a:p>
              <a:pPr marL="12700">
                <a:spcBef>
                  <a:spcPts val="275"/>
                </a:spcBef>
              </a:pPr>
              <a:r>
                <a:rPr sz="1200" dirty="0">
                  <a:latin typeface="Arial Unicode MS"/>
                  <a:cs typeface="Arial Unicode MS"/>
                </a:rPr>
                <a:t>suministro</a:t>
              </a:r>
              <a:r>
                <a:rPr sz="1200" spc="65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de</a:t>
              </a:r>
              <a:r>
                <a:rPr sz="1200" spc="70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4</a:t>
              </a:r>
              <a:r>
                <a:rPr sz="1200" spc="70" dirty="0">
                  <a:latin typeface="Arial Unicode MS"/>
                  <a:cs typeface="Arial Unicode MS"/>
                </a:rPr>
                <a:t> </a:t>
              </a:r>
              <a:r>
                <a:rPr sz="1200" spc="-10" dirty="0">
                  <a:latin typeface="Arial Unicode MS"/>
                  <a:cs typeface="Arial Unicode MS"/>
                </a:rPr>
                <a:t>hilos</a:t>
              </a:r>
              <a:endParaRPr sz="1200" dirty="0">
                <a:latin typeface="Arial Unicode MS"/>
                <a:cs typeface="Arial Unicode MS"/>
              </a:endParaRPr>
            </a:p>
          </p:txBody>
        </p:sp>
        <p:sp>
          <p:nvSpPr>
            <p:cNvPr id="30" name="object 30"/>
            <p:cNvSpPr txBox="1"/>
            <p:nvPr/>
          </p:nvSpPr>
          <p:spPr>
            <a:xfrm>
              <a:off x="6265547" y="1146048"/>
              <a:ext cx="1036826" cy="31296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200" dirty="0">
                  <a:latin typeface="Arial Unicode MS"/>
                  <a:cs typeface="Arial Unicode MS"/>
                </a:rPr>
                <a:t>Interruptor</a:t>
              </a:r>
              <a:r>
                <a:rPr sz="1200" spc="120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de</a:t>
              </a:r>
              <a:r>
                <a:rPr sz="1200" spc="120" dirty="0">
                  <a:latin typeface="Arial Unicode MS"/>
                  <a:cs typeface="Arial Unicode MS"/>
                </a:rPr>
                <a:t> </a:t>
              </a:r>
              <a:r>
                <a:rPr sz="1200" spc="-10" dirty="0">
                  <a:latin typeface="Arial Unicode MS"/>
                  <a:cs typeface="Arial Unicode MS"/>
                </a:rPr>
                <a:t>suministro</a:t>
              </a:r>
              <a:endParaRPr sz="1200" dirty="0">
                <a:latin typeface="Arial Unicode MS"/>
                <a:cs typeface="Arial Unicode MS"/>
              </a:endParaRPr>
            </a:p>
          </p:txBody>
        </p:sp>
        <p:sp>
          <p:nvSpPr>
            <p:cNvPr id="31" name="object 31"/>
            <p:cNvSpPr txBox="1"/>
            <p:nvPr/>
          </p:nvSpPr>
          <p:spPr>
            <a:xfrm>
              <a:off x="4630167" y="1236215"/>
              <a:ext cx="123189" cy="6477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40640" algn="just">
                <a:lnSpc>
                  <a:spcPct val="138300"/>
                </a:lnSpc>
                <a:spcBef>
                  <a:spcPts val="100"/>
                </a:spcBef>
              </a:pPr>
              <a:r>
                <a:rPr sz="750" spc="-60" dirty="0">
                  <a:latin typeface="Arial Unicode MS"/>
                  <a:cs typeface="Arial Unicode MS"/>
                </a:rPr>
                <a:t>A</a:t>
              </a:r>
              <a:r>
                <a:rPr sz="750" dirty="0">
                  <a:latin typeface="Arial Unicode MS"/>
                  <a:cs typeface="Arial Unicode MS"/>
                </a:rPr>
                <a:t> </a:t>
              </a:r>
              <a:r>
                <a:rPr sz="750" spc="-60" dirty="0">
                  <a:latin typeface="Arial Unicode MS"/>
                  <a:cs typeface="Arial Unicode MS"/>
                </a:rPr>
                <a:t>B</a:t>
              </a:r>
              <a:r>
                <a:rPr sz="750" dirty="0">
                  <a:latin typeface="Arial Unicode MS"/>
                  <a:cs typeface="Arial Unicode MS"/>
                </a:rPr>
                <a:t> </a:t>
              </a:r>
              <a:r>
                <a:rPr sz="750" spc="-100" dirty="0">
                  <a:latin typeface="Arial Unicode MS"/>
                  <a:cs typeface="Arial Unicode MS"/>
                </a:rPr>
                <a:t>C</a:t>
              </a:r>
              <a:endParaRPr sz="750">
                <a:latin typeface="Arial Unicode MS"/>
                <a:cs typeface="Arial Unicode MS"/>
              </a:endParaRPr>
            </a:p>
            <a:p>
              <a:pPr marL="12700">
                <a:spcBef>
                  <a:spcPts val="800"/>
                </a:spcBef>
              </a:pPr>
              <a:r>
                <a:rPr sz="300" spc="-10" dirty="0">
                  <a:latin typeface="Arial Unicode MS"/>
                  <a:cs typeface="Arial Unicode MS"/>
                </a:rPr>
                <a:t>norte</a:t>
              </a:r>
              <a:endParaRPr sz="300">
                <a:latin typeface="Arial Unicode MS"/>
                <a:cs typeface="Arial Unicode MS"/>
              </a:endParaRPr>
            </a:p>
          </p:txBody>
        </p:sp>
        <p:sp>
          <p:nvSpPr>
            <p:cNvPr id="32" name="object 32"/>
            <p:cNvSpPr txBox="1"/>
            <p:nvPr/>
          </p:nvSpPr>
          <p:spPr>
            <a:xfrm>
              <a:off x="7127241" y="1977391"/>
              <a:ext cx="280035" cy="11285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650" spc="-10" dirty="0">
                  <a:latin typeface="Arial Unicode MS"/>
                  <a:cs typeface="Arial Unicode MS"/>
                </a:rPr>
                <a:t>Ahogo</a:t>
              </a:r>
              <a:endParaRPr sz="650">
                <a:latin typeface="Arial Unicode MS"/>
                <a:cs typeface="Arial Unicode MS"/>
              </a:endParaRPr>
            </a:p>
          </p:txBody>
        </p:sp>
        <p:sp>
          <p:nvSpPr>
            <p:cNvPr id="33" name="object 33"/>
            <p:cNvSpPr txBox="1"/>
            <p:nvPr/>
          </p:nvSpPr>
          <p:spPr>
            <a:xfrm>
              <a:off x="5655182" y="2333614"/>
              <a:ext cx="685165" cy="519864"/>
            </a:xfrm>
            <a:prstGeom prst="rect">
              <a:avLst/>
            </a:prstGeom>
          </p:spPr>
          <p:txBody>
            <a:bodyPr vert="horz" wrap="square" lIns="0" tIns="41910" rIns="0" bIns="0" rtlCol="0">
              <a:spAutoFit/>
            </a:bodyPr>
            <a:lstStyle/>
            <a:p>
              <a:pPr marL="12700">
                <a:spcBef>
                  <a:spcPts val="180"/>
                </a:spcBef>
              </a:pPr>
              <a:r>
                <a:rPr lang="en-US" sz="1200" spc="-10" dirty="0" err="1" smtClean="0">
                  <a:latin typeface="Arial Unicode MS"/>
                  <a:cs typeface="Arial Unicode MS"/>
                </a:rPr>
                <a:t>T</a:t>
              </a:r>
              <a:r>
                <a:rPr sz="1200" spc="-10" dirty="0" err="1" smtClean="0">
                  <a:latin typeface="Arial Unicode MS"/>
                  <a:cs typeface="Arial Unicode MS"/>
                </a:rPr>
                <a:t>ransformado</a:t>
              </a:r>
              <a:r>
                <a:rPr lang="en-US" sz="1200" spc="-10" dirty="0" smtClean="0">
                  <a:latin typeface="Arial Unicode MS"/>
                  <a:cs typeface="Arial Unicode MS"/>
                </a:rPr>
                <a:t> Variable</a:t>
              </a:r>
              <a:endParaRPr sz="1200" dirty="0">
                <a:latin typeface="Arial Unicode MS"/>
                <a:cs typeface="Arial Unicode MS"/>
              </a:endParaRPr>
            </a:p>
            <a:p>
              <a:pPr marL="12700">
                <a:spcBef>
                  <a:spcPts val="250"/>
                </a:spcBef>
              </a:pPr>
              <a:r>
                <a:rPr sz="1200" dirty="0">
                  <a:latin typeface="Arial Unicode MS"/>
                  <a:cs typeface="Arial Unicode MS"/>
                </a:rPr>
                <a:t>para</a:t>
              </a:r>
              <a:r>
                <a:rPr sz="1200" spc="60" dirty="0">
                  <a:latin typeface="Arial Unicode MS"/>
                  <a:cs typeface="Arial Unicode MS"/>
                </a:rPr>
                <a:t> </a:t>
              </a:r>
              <a:r>
                <a:rPr sz="1200" spc="-10" dirty="0">
                  <a:latin typeface="Arial Unicode MS"/>
                  <a:cs typeface="Arial Unicode MS"/>
                </a:rPr>
                <a:t>corriente</a:t>
              </a:r>
              <a:endParaRPr sz="1200" dirty="0">
                <a:latin typeface="Arial Unicode MS"/>
                <a:cs typeface="Arial Unicode MS"/>
              </a:endParaRPr>
            </a:p>
          </p:txBody>
        </p:sp>
        <p:sp>
          <p:nvSpPr>
            <p:cNvPr id="34" name="object 34"/>
            <p:cNvSpPr txBox="1"/>
            <p:nvPr/>
          </p:nvSpPr>
          <p:spPr>
            <a:xfrm>
              <a:off x="7475443" y="2443724"/>
              <a:ext cx="1160352" cy="5146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38100">
                <a:spcBef>
                  <a:spcPts val="100"/>
                </a:spcBef>
              </a:pPr>
              <a:r>
                <a:rPr lang="es-ES" sz="2000" baseline="-25925" dirty="0" smtClean="0">
                  <a:latin typeface="Arial Unicode MS"/>
                  <a:cs typeface="Arial Unicode MS"/>
                </a:rPr>
                <a:t>I</a:t>
              </a:r>
              <a:r>
                <a:rPr sz="2000" baseline="-25925" dirty="0" smtClean="0">
                  <a:latin typeface="Arial Unicode MS"/>
                  <a:cs typeface="Arial Unicode MS"/>
                </a:rPr>
                <a:t>&gt;</a:t>
              </a:r>
              <a:r>
                <a:rPr sz="2000" spc="232" baseline="-25925" dirty="0" smtClean="0">
                  <a:latin typeface="Arial Unicode MS"/>
                  <a:cs typeface="Arial Unicode MS"/>
                </a:rPr>
                <a:t> </a:t>
              </a:r>
              <a:r>
                <a:rPr lang="en-US" sz="2000" spc="-10" dirty="0" err="1" smtClean="0">
                  <a:latin typeface="Arial Unicode MS"/>
                  <a:cs typeface="Arial Unicode MS"/>
                </a:rPr>
                <a:t>elemento</a:t>
              </a:r>
              <a:r>
                <a:rPr lang="en-US" sz="2000" spc="-10" dirty="0" smtClean="0">
                  <a:latin typeface="Arial Unicode MS"/>
                  <a:cs typeface="Arial Unicode MS"/>
                </a:rPr>
                <a:t> de </a:t>
              </a:r>
              <a:r>
                <a:rPr sz="1200" dirty="0" err="1" smtClean="0">
                  <a:latin typeface="Arial Unicode MS"/>
                  <a:cs typeface="Arial Unicode MS"/>
                </a:rPr>
                <a:t>Corriente</a:t>
              </a:r>
              <a:r>
                <a:rPr sz="1200" spc="30" dirty="0" smtClean="0">
                  <a:latin typeface="Arial Unicode MS"/>
                  <a:cs typeface="Arial Unicode MS"/>
                </a:rPr>
                <a:t> </a:t>
              </a:r>
              <a:r>
                <a:rPr sz="1200" dirty="0" smtClean="0">
                  <a:latin typeface="Arial Unicode MS"/>
                  <a:cs typeface="Arial Unicode MS"/>
                </a:rPr>
                <a:t>de</a:t>
              </a:r>
              <a:r>
                <a:rPr lang="es-ES" sz="1200" dirty="0" smtClean="0">
                  <a:latin typeface="Arial Unicode MS"/>
                  <a:cs typeface="Arial Unicode MS"/>
                </a:rPr>
                <a:t>l</a:t>
              </a:r>
              <a:r>
                <a:rPr sz="1200" spc="25" dirty="0" smtClean="0">
                  <a:latin typeface="Arial Unicode MS"/>
                  <a:cs typeface="Arial Unicode MS"/>
                </a:rPr>
                <a:t> </a:t>
              </a:r>
              <a:r>
                <a:rPr sz="1200" spc="-20" dirty="0" err="1" smtClean="0">
                  <a:latin typeface="Arial Unicode MS"/>
                  <a:cs typeface="Arial Unicode MS"/>
                </a:rPr>
                <a:t>relé</a:t>
              </a:r>
              <a:endParaRPr sz="550" dirty="0">
                <a:latin typeface="Arial Unicode MS"/>
                <a:cs typeface="Arial Unicode MS"/>
              </a:endParaRPr>
            </a:p>
          </p:txBody>
        </p:sp>
        <p:sp>
          <p:nvSpPr>
            <p:cNvPr id="35" name="object 35"/>
            <p:cNvSpPr txBox="1"/>
            <p:nvPr/>
          </p:nvSpPr>
          <p:spPr>
            <a:xfrm>
              <a:off x="7742929" y="2648457"/>
              <a:ext cx="337820" cy="7981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endParaRPr sz="550" dirty="0">
                <a:latin typeface="Arial Unicode MS"/>
                <a:cs typeface="Arial Unicode MS"/>
              </a:endParaRPr>
            </a:p>
          </p:txBody>
        </p:sp>
        <p:sp>
          <p:nvSpPr>
            <p:cNvPr id="36" name="object 36"/>
            <p:cNvSpPr txBox="1"/>
            <p:nvPr/>
          </p:nvSpPr>
          <p:spPr>
            <a:xfrm>
              <a:off x="7742935" y="3116324"/>
              <a:ext cx="887982" cy="31296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200" spc="-10" dirty="0">
                  <a:latin typeface="Arial Unicode MS"/>
                  <a:cs typeface="Arial Unicode MS"/>
                </a:rPr>
                <a:t>Rango</a:t>
              </a:r>
              <a:endParaRPr sz="1200" dirty="0">
                <a:latin typeface="Arial Unicode MS"/>
                <a:cs typeface="Arial Unicode MS"/>
              </a:endParaRPr>
            </a:p>
            <a:p>
              <a:pPr marL="12700">
                <a:spcBef>
                  <a:spcPts val="25"/>
                </a:spcBef>
              </a:pPr>
              <a:r>
                <a:rPr sz="1200" spc="-55" dirty="0">
                  <a:latin typeface="Arial Unicode MS"/>
                  <a:cs typeface="Arial Unicode MS"/>
                </a:rPr>
                <a:t>TC</a:t>
              </a:r>
              <a:r>
                <a:rPr sz="1200" spc="5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de</a:t>
              </a:r>
              <a:r>
                <a:rPr sz="1200" spc="10" dirty="0">
                  <a:latin typeface="Arial Unicode MS"/>
                  <a:cs typeface="Arial Unicode MS"/>
                </a:rPr>
                <a:t> </a:t>
              </a:r>
              <a:r>
                <a:rPr sz="1200" spc="-10" dirty="0">
                  <a:latin typeface="Arial Unicode MS"/>
                  <a:cs typeface="Arial Unicode MS"/>
                </a:rPr>
                <a:t>ajuste</a:t>
              </a:r>
              <a:endParaRPr sz="1200" dirty="0">
                <a:latin typeface="Arial Unicode MS"/>
                <a:cs typeface="Arial Unicode MS"/>
              </a:endParaRPr>
            </a:p>
          </p:txBody>
        </p:sp>
        <p:sp>
          <p:nvSpPr>
            <p:cNvPr id="37" name="object 37"/>
            <p:cNvSpPr txBox="1"/>
            <p:nvPr/>
          </p:nvSpPr>
          <p:spPr>
            <a:xfrm>
              <a:off x="3845434" y="3376719"/>
              <a:ext cx="999126" cy="504110"/>
            </a:xfrm>
            <a:prstGeom prst="rect">
              <a:avLst/>
            </a:prstGeom>
          </p:spPr>
          <p:txBody>
            <a:bodyPr vert="horz" wrap="square" lIns="0" tIns="22860" rIns="0" bIns="0" rtlCol="0">
              <a:spAutoFit/>
            </a:bodyPr>
            <a:lstStyle/>
            <a:p>
              <a:pPr marL="12700">
                <a:spcBef>
                  <a:spcPts val="180"/>
                </a:spcBef>
              </a:pPr>
              <a:r>
                <a:rPr sz="1200" dirty="0">
                  <a:latin typeface="Arial Unicode MS"/>
                  <a:cs typeface="Arial Unicode MS"/>
                </a:rPr>
                <a:t>440/110</a:t>
              </a:r>
              <a:r>
                <a:rPr sz="1200" spc="110" dirty="0">
                  <a:latin typeface="Arial Unicode MS"/>
                  <a:cs typeface="Arial Unicode MS"/>
                </a:rPr>
                <a:t> </a:t>
              </a:r>
              <a:r>
                <a:rPr sz="1200" spc="-50" dirty="0">
                  <a:latin typeface="Arial Unicode MS"/>
                  <a:cs typeface="Arial Unicode MS"/>
                </a:rPr>
                <a:t>V</a:t>
              </a:r>
              <a:endParaRPr sz="1200" dirty="0">
                <a:latin typeface="Arial Unicode MS"/>
                <a:cs typeface="Arial Unicode MS"/>
              </a:endParaRPr>
            </a:p>
            <a:p>
              <a:pPr marL="12700">
                <a:spcBef>
                  <a:spcPts val="70"/>
                </a:spcBef>
              </a:pPr>
              <a:r>
                <a:rPr sz="1200" dirty="0">
                  <a:latin typeface="Arial Unicode MS"/>
                  <a:cs typeface="Arial Unicode MS"/>
                </a:rPr>
                <a:t>cambio</a:t>
              </a:r>
              <a:r>
                <a:rPr sz="1200" spc="75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de</a:t>
              </a:r>
              <a:r>
                <a:rPr sz="1200" spc="75" dirty="0">
                  <a:latin typeface="Arial Unicode MS"/>
                  <a:cs typeface="Arial Unicode MS"/>
                </a:rPr>
                <a:t> </a:t>
              </a:r>
              <a:r>
                <a:rPr sz="1200" spc="-20" dirty="0">
                  <a:latin typeface="Arial Unicode MS"/>
                  <a:cs typeface="Arial Unicode MS"/>
                </a:rPr>
                <a:t>fase</a:t>
              </a:r>
              <a:endParaRPr sz="1200" dirty="0">
                <a:latin typeface="Arial Unicode MS"/>
                <a:cs typeface="Arial Unicode MS"/>
              </a:endParaRPr>
            </a:p>
            <a:p>
              <a:pPr marL="12700">
                <a:spcBef>
                  <a:spcPts val="175"/>
                </a:spcBef>
              </a:pPr>
              <a:r>
                <a:rPr sz="1200" spc="-10" dirty="0">
                  <a:latin typeface="Arial Unicode MS"/>
                  <a:cs typeface="Arial Unicode MS"/>
                </a:rPr>
                <a:t>transformador</a:t>
              </a:r>
              <a:endParaRPr sz="1200" dirty="0">
                <a:latin typeface="Arial Unicode MS"/>
                <a:cs typeface="Arial Unicode MS"/>
              </a:endParaRPr>
            </a:p>
          </p:txBody>
        </p:sp>
        <p:sp>
          <p:nvSpPr>
            <p:cNvPr id="38" name="object 38"/>
            <p:cNvSpPr txBox="1"/>
            <p:nvPr/>
          </p:nvSpPr>
          <p:spPr>
            <a:xfrm>
              <a:off x="6891782" y="3451350"/>
              <a:ext cx="596900" cy="1282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  <a:tabLst>
                  <a:tab pos="381635" algn="l"/>
                </a:tabLst>
              </a:pPr>
              <a:r>
                <a:rPr sz="750" spc="-50" dirty="0">
                  <a:latin typeface="Arial Unicode MS"/>
                  <a:cs typeface="Arial Unicode MS"/>
                </a:rPr>
                <a:t>A</a:t>
              </a:r>
              <a:r>
                <a:rPr sz="750" dirty="0">
                  <a:latin typeface="Arial Unicode MS"/>
                  <a:cs typeface="Arial Unicode MS"/>
                </a:rPr>
                <a:t>	</a:t>
              </a:r>
              <a:r>
                <a:rPr sz="300" spc="-10" dirty="0">
                  <a:latin typeface="Arial Unicode MS"/>
                  <a:cs typeface="Arial Unicode MS"/>
                </a:rPr>
                <a:t>Pensilvania</a:t>
              </a:r>
              <a:endParaRPr sz="300">
                <a:latin typeface="Arial Unicode MS"/>
                <a:cs typeface="Arial Unicode MS"/>
              </a:endParaRPr>
            </a:p>
          </p:txBody>
        </p:sp>
        <p:sp>
          <p:nvSpPr>
            <p:cNvPr id="39" name="object 39"/>
            <p:cNvSpPr txBox="1"/>
            <p:nvPr/>
          </p:nvSpPr>
          <p:spPr>
            <a:xfrm>
              <a:off x="7038848" y="4098291"/>
              <a:ext cx="227329" cy="5899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300" spc="-10" dirty="0">
                  <a:latin typeface="Arial Unicode MS"/>
                  <a:cs typeface="Arial Unicode MS"/>
                </a:rPr>
                <a:t>Pensilvania</a:t>
              </a:r>
              <a:endParaRPr sz="300">
                <a:latin typeface="Arial Unicode MS"/>
                <a:cs typeface="Arial Unicode MS"/>
              </a:endParaRPr>
            </a:p>
          </p:txBody>
        </p:sp>
        <p:sp>
          <p:nvSpPr>
            <p:cNvPr id="40" name="object 40"/>
            <p:cNvSpPr txBox="1"/>
            <p:nvPr/>
          </p:nvSpPr>
          <p:spPr>
            <a:xfrm>
              <a:off x="8713723" y="4055412"/>
              <a:ext cx="574040" cy="507261"/>
            </a:xfrm>
            <a:prstGeom prst="rect">
              <a:avLst/>
            </a:prstGeom>
          </p:spPr>
          <p:txBody>
            <a:bodyPr vert="horz" wrap="square" lIns="0" tIns="39370" rIns="0" bIns="0" rtlCol="0">
              <a:spAutoFit/>
            </a:bodyPr>
            <a:lstStyle/>
            <a:p>
              <a:pPr marL="12700">
                <a:spcBef>
                  <a:spcPts val="310"/>
                </a:spcBef>
              </a:pPr>
              <a:r>
                <a:rPr sz="1200" dirty="0">
                  <a:latin typeface="Arial Unicode MS"/>
                  <a:cs typeface="Arial Unicode MS"/>
                </a:rPr>
                <a:t>Tensión</a:t>
              </a:r>
              <a:r>
                <a:rPr sz="1200" spc="30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de</a:t>
              </a:r>
              <a:r>
                <a:rPr sz="1200" spc="35" dirty="0">
                  <a:latin typeface="Arial Unicode MS"/>
                  <a:cs typeface="Arial Unicode MS"/>
                </a:rPr>
                <a:t> </a:t>
              </a:r>
              <a:r>
                <a:rPr sz="1200" spc="-20" dirty="0">
                  <a:latin typeface="Arial Unicode MS"/>
                  <a:cs typeface="Arial Unicode MS"/>
                </a:rPr>
                <a:t>relé</a:t>
              </a:r>
              <a:endParaRPr sz="1200" dirty="0">
                <a:latin typeface="Arial Unicode MS"/>
                <a:cs typeface="Arial Unicode MS"/>
              </a:endParaRPr>
            </a:p>
            <a:p>
              <a:pPr marL="12700">
                <a:spcBef>
                  <a:spcPts val="195"/>
                </a:spcBef>
              </a:pPr>
              <a:r>
                <a:rPr sz="1200" spc="-10" dirty="0">
                  <a:latin typeface="Arial Unicode MS"/>
                  <a:cs typeface="Arial Unicode MS"/>
                </a:rPr>
                <a:t>elemento</a:t>
              </a:r>
              <a:endParaRPr sz="1200" dirty="0">
                <a:latin typeface="Arial Unicode MS"/>
                <a:cs typeface="Arial Unicode MS"/>
              </a:endParaRPr>
            </a:p>
          </p:txBody>
        </p:sp>
        <p:sp>
          <p:nvSpPr>
            <p:cNvPr id="41" name="object 41"/>
            <p:cNvSpPr txBox="1"/>
            <p:nvPr/>
          </p:nvSpPr>
          <p:spPr>
            <a:xfrm>
              <a:off x="7977632" y="4127243"/>
              <a:ext cx="82550" cy="1282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750" spc="-55" dirty="0">
                  <a:latin typeface="Arial Unicode MS"/>
                  <a:cs typeface="Arial Unicode MS"/>
                </a:rPr>
                <a:t>V</a:t>
              </a:r>
              <a:endParaRPr sz="750">
                <a:latin typeface="Arial Unicode MS"/>
                <a:cs typeface="Arial Unicode MS"/>
              </a:endParaRPr>
            </a:p>
          </p:txBody>
        </p:sp>
        <p:sp>
          <p:nvSpPr>
            <p:cNvPr id="42" name="object 42"/>
            <p:cNvSpPr txBox="1"/>
            <p:nvPr/>
          </p:nvSpPr>
          <p:spPr>
            <a:xfrm>
              <a:off x="8339582" y="4112767"/>
              <a:ext cx="137160" cy="1282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750" spc="-25" dirty="0">
                  <a:latin typeface="Arial Unicode MS"/>
                  <a:cs typeface="Arial Unicode MS"/>
                </a:rPr>
                <a:t>V&gt;</a:t>
              </a:r>
              <a:endParaRPr sz="750">
                <a:latin typeface="Arial Unicode MS"/>
                <a:cs typeface="Arial Unicode MS"/>
              </a:endParaRPr>
            </a:p>
          </p:txBody>
        </p:sp>
        <p:sp>
          <p:nvSpPr>
            <p:cNvPr id="43" name="object 43"/>
            <p:cNvSpPr txBox="1"/>
            <p:nvPr/>
          </p:nvSpPr>
          <p:spPr>
            <a:xfrm>
              <a:off x="7238491" y="4644970"/>
              <a:ext cx="1238251" cy="701554"/>
            </a:xfrm>
            <a:prstGeom prst="rect">
              <a:avLst/>
            </a:prstGeom>
          </p:spPr>
          <p:txBody>
            <a:bodyPr vert="horz" wrap="square" lIns="0" tIns="40640" rIns="0" bIns="0" rtlCol="0">
              <a:spAutoFit/>
            </a:bodyPr>
            <a:lstStyle/>
            <a:p>
              <a:pPr marL="12700">
                <a:spcBef>
                  <a:spcPts val="320"/>
                </a:spcBef>
              </a:pPr>
              <a:r>
                <a:rPr sz="1200" spc="-10" dirty="0">
                  <a:latin typeface="Arial Unicode MS"/>
                  <a:cs typeface="Arial Unicode MS"/>
                </a:rPr>
                <a:t>Variable</a:t>
              </a:r>
              <a:endParaRPr sz="1200" dirty="0">
                <a:latin typeface="Arial Unicode MS"/>
                <a:cs typeface="Arial Unicode MS"/>
              </a:endParaRPr>
            </a:p>
            <a:p>
              <a:pPr marL="12700">
                <a:spcBef>
                  <a:spcPts val="175"/>
                </a:spcBef>
              </a:pPr>
              <a:r>
                <a:rPr sz="1200" spc="-10" dirty="0">
                  <a:latin typeface="Arial Unicode MS"/>
                  <a:cs typeface="Arial Unicode MS"/>
                </a:rPr>
                <a:t>transformador</a:t>
              </a:r>
              <a:endParaRPr sz="1200" dirty="0">
                <a:latin typeface="Arial Unicode MS"/>
                <a:cs typeface="Arial Unicode MS"/>
              </a:endParaRPr>
            </a:p>
            <a:p>
              <a:pPr marL="12700">
                <a:spcBef>
                  <a:spcPts val="254"/>
                </a:spcBef>
              </a:pPr>
              <a:r>
                <a:rPr sz="1200" dirty="0">
                  <a:latin typeface="Arial Unicode MS"/>
                  <a:cs typeface="Arial Unicode MS"/>
                </a:rPr>
                <a:t>para</a:t>
              </a:r>
              <a:r>
                <a:rPr sz="1200" spc="60" dirty="0">
                  <a:latin typeface="Arial Unicode MS"/>
                  <a:cs typeface="Arial Unicode MS"/>
                </a:rPr>
                <a:t> </a:t>
              </a:r>
              <a:r>
                <a:rPr sz="1200" spc="-10" dirty="0">
                  <a:latin typeface="Arial Unicode MS"/>
                  <a:cs typeface="Arial Unicode MS"/>
                </a:rPr>
                <a:t>corriente</a:t>
              </a:r>
              <a:endParaRPr sz="1200" dirty="0">
                <a:latin typeface="Arial Unicode MS"/>
                <a:cs typeface="Arial Unicode MS"/>
              </a:endParaRPr>
            </a:p>
            <a:p>
              <a:pPr marL="12700">
                <a:spcBef>
                  <a:spcPts val="110"/>
                </a:spcBef>
              </a:pPr>
              <a:r>
                <a:rPr sz="1200" spc="-10" dirty="0">
                  <a:latin typeface="Arial Unicode MS"/>
                  <a:cs typeface="Arial Unicode MS"/>
                </a:rPr>
                <a:t>control</a:t>
              </a:r>
              <a:endParaRPr sz="1200" dirty="0">
                <a:latin typeface="Arial Unicode MS"/>
                <a:cs typeface="Arial Unicode MS"/>
              </a:endParaRPr>
            </a:p>
          </p:txBody>
        </p:sp>
        <p:sp>
          <p:nvSpPr>
            <p:cNvPr id="44" name="object 44"/>
            <p:cNvSpPr txBox="1"/>
            <p:nvPr/>
          </p:nvSpPr>
          <p:spPr>
            <a:xfrm>
              <a:off x="6425438" y="5216146"/>
              <a:ext cx="1361440" cy="72717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5080">
                <a:lnSpc>
                  <a:spcPct val="120000"/>
                </a:lnSpc>
                <a:spcBef>
                  <a:spcPts val="100"/>
                </a:spcBef>
              </a:pPr>
              <a:r>
                <a:rPr sz="1200" dirty="0">
                  <a:latin typeface="Arial Unicode MS"/>
                  <a:cs typeface="Arial Unicode MS"/>
                </a:rPr>
                <a:t>A</a:t>
              </a:r>
              <a:r>
                <a:rPr sz="1200" spc="75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otros</a:t>
              </a:r>
              <a:r>
                <a:rPr sz="1200" spc="75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elementos</a:t>
              </a:r>
              <a:r>
                <a:rPr sz="1200" spc="80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de</a:t>
              </a:r>
              <a:r>
                <a:rPr sz="1200" spc="75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tensión</a:t>
              </a:r>
              <a:r>
                <a:rPr sz="1200" spc="75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del</a:t>
              </a:r>
              <a:r>
                <a:rPr sz="1200" spc="80" dirty="0">
                  <a:latin typeface="Arial Unicode MS"/>
                  <a:cs typeface="Arial Unicode MS"/>
                </a:rPr>
                <a:t> </a:t>
              </a:r>
              <a:r>
                <a:rPr sz="1200" spc="-20" dirty="0">
                  <a:latin typeface="Arial Unicode MS"/>
                  <a:cs typeface="Arial Unicode MS"/>
                </a:rPr>
                <a:t>relé</a:t>
              </a:r>
              <a:r>
                <a:rPr sz="1200" spc="200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bajo</a:t>
              </a:r>
              <a:r>
                <a:rPr sz="1200" spc="60" dirty="0">
                  <a:latin typeface="Arial Unicode MS"/>
                  <a:cs typeface="Arial Unicode MS"/>
                </a:rPr>
                <a:t> </a:t>
              </a:r>
              <a:r>
                <a:rPr sz="1200" spc="-10" dirty="0">
                  <a:latin typeface="Arial Unicode MS"/>
                  <a:cs typeface="Arial Unicode MS"/>
                </a:rPr>
                <a:t>prueba</a:t>
              </a:r>
              <a:endParaRPr sz="1200" dirty="0">
                <a:latin typeface="Arial Unicode MS"/>
                <a:cs typeface="Arial Unicode MS"/>
              </a:endParaRPr>
            </a:p>
            <a:p>
              <a:pPr marL="12700">
                <a:spcBef>
                  <a:spcPts val="229"/>
                </a:spcBef>
              </a:pPr>
              <a:r>
                <a:rPr sz="1200" dirty="0">
                  <a:latin typeface="Arial Unicode MS"/>
                  <a:cs typeface="Arial Unicode MS"/>
                </a:rPr>
                <a:t>(si</a:t>
              </a:r>
              <a:r>
                <a:rPr sz="1200" spc="-25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es</a:t>
              </a:r>
              <a:r>
                <a:rPr sz="1200" spc="-20" dirty="0">
                  <a:latin typeface="Arial Unicode MS"/>
                  <a:cs typeface="Arial Unicode MS"/>
                </a:rPr>
                <a:t> </a:t>
              </a:r>
              <a:r>
                <a:rPr sz="1200" spc="-10" dirty="0">
                  <a:latin typeface="Arial Unicode MS"/>
                  <a:cs typeface="Arial Unicode MS"/>
                </a:rPr>
                <a:t>requerido</a:t>
              </a:r>
              <a:r>
                <a:rPr sz="1200" spc="-10" dirty="0">
                  <a:latin typeface="Arial Unicode MS"/>
                  <a:cs typeface="Arial Unicode MS"/>
                </a:rPr>
                <a:t>)</a:t>
              </a:r>
              <a:endParaRPr sz="1200" dirty="0">
                <a:latin typeface="Arial Unicode MS"/>
                <a:cs typeface="Arial Unicode MS"/>
              </a:endParaRPr>
            </a:p>
          </p:txBody>
        </p:sp>
        <p:sp>
          <p:nvSpPr>
            <p:cNvPr id="45" name="object 45"/>
            <p:cNvSpPr txBox="1"/>
            <p:nvPr/>
          </p:nvSpPr>
          <p:spPr>
            <a:xfrm>
              <a:off x="7948676" y="5466588"/>
              <a:ext cx="969644" cy="31296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200" spc="-30" dirty="0">
                  <a:latin typeface="Arial Unicode MS"/>
                  <a:cs typeface="Arial Unicode MS"/>
                </a:rPr>
                <a:t>PA</a:t>
              </a:r>
              <a:r>
                <a:rPr sz="1200" spc="50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–</a:t>
              </a:r>
              <a:r>
                <a:rPr sz="1200" spc="55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Medidor</a:t>
              </a:r>
              <a:r>
                <a:rPr sz="1200" spc="55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de</a:t>
              </a:r>
              <a:r>
                <a:rPr sz="1200" spc="55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ángulo</a:t>
              </a:r>
              <a:r>
                <a:rPr sz="1200" spc="55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de</a:t>
              </a:r>
              <a:r>
                <a:rPr sz="1200" spc="50" dirty="0">
                  <a:latin typeface="Arial Unicode MS"/>
                  <a:cs typeface="Arial Unicode MS"/>
                </a:rPr>
                <a:t> </a:t>
              </a:r>
              <a:r>
                <a:rPr sz="1200" spc="-20" dirty="0">
                  <a:latin typeface="Arial Unicode MS"/>
                  <a:cs typeface="Arial Unicode MS"/>
                </a:rPr>
                <a:t>fase</a:t>
              </a:r>
              <a:endParaRPr sz="1200" dirty="0">
                <a:latin typeface="Arial Unicode MS"/>
                <a:cs typeface="Arial Unicode MS"/>
              </a:endParaRPr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2971800" y="6612510"/>
            <a:ext cx="7619999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Arial Unicode MS"/>
                <a:cs typeface="Arial Unicode MS"/>
              </a:rPr>
              <a:t>Figura</a:t>
            </a:r>
            <a:r>
              <a:rPr sz="1200" spc="130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21.</a:t>
            </a:r>
            <a:r>
              <a:rPr sz="1200" spc="130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Diagrama</a:t>
            </a:r>
            <a:r>
              <a:rPr sz="1200" spc="135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de</a:t>
            </a:r>
            <a:r>
              <a:rPr sz="1200" spc="130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circuito</a:t>
            </a:r>
            <a:r>
              <a:rPr sz="1200" spc="135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para</a:t>
            </a:r>
            <a:r>
              <a:rPr sz="1200" spc="130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equipo</a:t>
            </a:r>
            <a:r>
              <a:rPr sz="1200" spc="135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de</a:t>
            </a:r>
            <a:r>
              <a:rPr sz="1200" spc="130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prueba</a:t>
            </a:r>
            <a:r>
              <a:rPr sz="1200" spc="135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tradicional</a:t>
            </a:r>
            <a:r>
              <a:rPr sz="1200" spc="130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para</a:t>
            </a:r>
            <a:r>
              <a:rPr sz="1200" spc="135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relés</a:t>
            </a:r>
            <a:r>
              <a:rPr sz="1200" spc="130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direccionales/de</a:t>
            </a:r>
            <a:r>
              <a:rPr sz="1200" spc="130" dirty="0">
                <a:latin typeface="Arial Unicode MS"/>
                <a:cs typeface="Arial Unicode MS"/>
              </a:rPr>
              <a:t> </a:t>
            </a:r>
            <a:r>
              <a:rPr sz="1200" spc="-10" dirty="0">
                <a:latin typeface="Arial Unicode MS"/>
                <a:cs typeface="Arial Unicode MS"/>
              </a:rPr>
              <a:t>distancia</a:t>
            </a:r>
            <a:endParaRPr sz="1200" dirty="0">
              <a:latin typeface="Arial Unicode MS"/>
              <a:cs typeface="Arial Unicode MS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76427" y="6911502"/>
            <a:ext cx="12572999" cy="27699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2100"/>
              </a:lnSpc>
              <a:spcBef>
                <a:spcPts val="100"/>
              </a:spcBef>
            </a:pPr>
            <a:r>
              <a:rPr sz="2000" b="1" spc="-50" dirty="0">
                <a:latin typeface="Arial"/>
                <a:cs typeface="Arial"/>
              </a:rPr>
              <a:t>PRUEBA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0" dirty="0">
                <a:latin typeface="Arial"/>
                <a:cs typeface="Arial"/>
              </a:rPr>
              <a:t>DE</a:t>
            </a:r>
            <a:r>
              <a:rPr sz="2000" b="1" dirty="0">
                <a:latin typeface="Arial"/>
                <a:cs typeface="Arial"/>
              </a:rPr>
              <a:t> INYECCIÓN </a:t>
            </a:r>
            <a:r>
              <a:rPr sz="2000" b="1" spc="-10" dirty="0">
                <a:latin typeface="Arial"/>
                <a:cs typeface="Arial"/>
              </a:rPr>
              <a:t>SECUNDARIA</a:t>
            </a:r>
            <a:endParaRPr sz="2000" dirty="0">
              <a:latin typeface="Arial"/>
              <a:cs typeface="Arial"/>
            </a:endParaRPr>
          </a:p>
          <a:p>
            <a:pPr marL="12700" marR="5080" algn="just">
              <a:lnSpc>
                <a:spcPts val="2100"/>
              </a:lnSpc>
              <a:spcBef>
                <a:spcPts val="520"/>
              </a:spcBef>
            </a:pPr>
            <a:r>
              <a:rPr sz="2000" spc="-30" dirty="0">
                <a:latin typeface="Arial Unicode MS"/>
                <a:cs typeface="Arial Unicode MS"/>
              </a:rPr>
              <a:t>El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objetivo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prueba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inyección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secundaria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verificar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configuración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protección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desde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los </a:t>
            </a:r>
            <a:r>
              <a:rPr sz="2000" dirty="0">
                <a:latin typeface="Arial Unicode MS"/>
                <a:cs typeface="Arial Unicode MS"/>
              </a:rPr>
              <a:t>terminales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entrada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relé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protección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adelante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esté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funcionando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correctamente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ajustes </a:t>
            </a:r>
            <a:r>
              <a:rPr sz="2000" dirty="0">
                <a:latin typeface="Arial Unicode MS"/>
                <a:cs typeface="Arial Unicode MS"/>
              </a:rPr>
              <a:t>especificados.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Esto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logra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mediante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uso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entradas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adecuadas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desde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spc="50" dirty="0">
                <a:latin typeface="Arial Unicode MS"/>
                <a:cs typeface="Arial Unicode MS"/>
              </a:rPr>
              <a:t>un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equipo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prueba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las </a:t>
            </a:r>
            <a:r>
              <a:rPr sz="2000" dirty="0">
                <a:latin typeface="Arial Unicode MS"/>
                <a:cs typeface="Arial Unicode MS"/>
              </a:rPr>
              <a:t>entradas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relés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protección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verificando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si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producen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las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señales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alarma/disparo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adecuadas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las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ubicaciones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relé/sala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control/CB.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spc="-30" dirty="0">
                <a:latin typeface="Arial Unicode MS"/>
                <a:cs typeface="Arial Unicode MS"/>
              </a:rPr>
              <a:t>El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alcance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prueba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estará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muy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determinado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por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la </a:t>
            </a:r>
            <a:r>
              <a:rPr sz="2000" dirty="0">
                <a:latin typeface="Arial Unicode MS"/>
                <a:cs typeface="Arial Unicode MS"/>
              </a:rPr>
              <a:t>especificación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cliente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tecnología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relé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protección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utilizada,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puede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variar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desde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una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simple </a:t>
            </a:r>
            <a:r>
              <a:rPr sz="2000" dirty="0">
                <a:latin typeface="Arial Unicode MS"/>
                <a:cs typeface="Arial Unicode MS"/>
              </a:rPr>
              <a:t>verificación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característica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relé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protección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spc="50" dirty="0">
                <a:latin typeface="Arial Unicode MS"/>
                <a:cs typeface="Arial Unicode MS"/>
              </a:rPr>
              <a:t>un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solo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spc="50" dirty="0">
                <a:latin typeface="Arial Unicode MS"/>
                <a:cs typeface="Arial Unicode MS"/>
              </a:rPr>
              <a:t>punto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hasta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una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verificación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completa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de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característica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disparo.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Esto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incluye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respuesta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formas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onda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armónicos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transitorios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la </a:t>
            </a:r>
            <a:r>
              <a:rPr sz="2000" dirty="0">
                <a:latin typeface="Arial Unicode MS"/>
                <a:cs typeface="Arial Unicode MS"/>
              </a:rPr>
              <a:t>verificación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característica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polarización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relé.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Esto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puede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ser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crucial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cuando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el</a:t>
            </a:r>
            <a:endParaRPr sz="2000"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bject 31"/>
          <p:cNvSpPr txBox="1"/>
          <p:nvPr/>
        </p:nvSpPr>
        <p:spPr>
          <a:xfrm>
            <a:off x="431522" y="443137"/>
            <a:ext cx="12522478" cy="54886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2100"/>
              </a:lnSpc>
              <a:spcBef>
                <a:spcPts val="100"/>
              </a:spcBef>
            </a:pP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configuración</a:t>
            </a:r>
            <a:r>
              <a:rPr sz="2000" spc="1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protección</a:t>
            </a:r>
            <a:r>
              <a:rPr sz="2000" spc="1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incluye</a:t>
            </a:r>
            <a:r>
              <a:rPr sz="2000" spc="1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transformadores</a:t>
            </a:r>
            <a:r>
              <a:rPr sz="2000" spc="1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y/o</a:t>
            </a:r>
            <a:r>
              <a:rPr sz="2000" spc="1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generadores.</a:t>
            </a:r>
            <a:r>
              <a:rPr sz="2000" spc="1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prueba</a:t>
            </a:r>
            <a:r>
              <a:rPr sz="2000" spc="1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debe</a:t>
            </a:r>
            <a:r>
              <a:rPr sz="2000" spc="1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incluir</a:t>
            </a:r>
            <a:r>
              <a:rPr sz="2000" spc="185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cualquier</a:t>
            </a:r>
            <a:endParaRPr sz="2000" dirty="0">
              <a:latin typeface="Arial Unicode MS"/>
              <a:cs typeface="Arial Unicode MS"/>
            </a:endParaRPr>
          </a:p>
          <a:p>
            <a:pPr marL="12700" marR="9525" algn="just">
              <a:lnSpc>
                <a:spcPts val="2100"/>
              </a:lnSpc>
            </a:pPr>
            <a:r>
              <a:rPr sz="2000" dirty="0">
                <a:latin typeface="Arial Unicode MS"/>
                <a:cs typeface="Arial Unicode MS"/>
              </a:rPr>
              <a:t>lógica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configuración.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spc="-45" dirty="0">
                <a:latin typeface="Arial Unicode MS"/>
                <a:cs typeface="Arial Unicode MS"/>
              </a:rPr>
              <a:t>Si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lógica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implementa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utilizando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las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funciones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lógica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configuración </a:t>
            </a:r>
            <a:r>
              <a:rPr sz="2000" dirty="0">
                <a:latin typeface="Arial Unicode MS"/>
                <a:cs typeface="Arial Unicode MS"/>
              </a:rPr>
              <a:t>programable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disponibles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mayoría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relés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protección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digitales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o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numéricos,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posible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que </a:t>
            </a:r>
            <a:r>
              <a:rPr sz="2000" dirty="0">
                <a:latin typeface="Arial Unicode MS"/>
                <a:cs typeface="Arial Unicode MS"/>
              </a:rPr>
              <a:t>sea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necesario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aplicar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las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entradas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digitales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adecuadas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monitorear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las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salidas.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spc="-65" dirty="0">
                <a:latin typeface="Arial Unicode MS"/>
                <a:cs typeface="Arial Unicode MS"/>
              </a:rPr>
              <a:t>Es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evidente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spc="50" dirty="0">
                <a:latin typeface="Arial Unicode MS"/>
                <a:cs typeface="Arial Unicode MS"/>
              </a:rPr>
              <a:t>un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equipo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prueba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moderno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puede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permitir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tales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pruebas,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reduce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tiempo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spc="-10" dirty="0" err="1">
                <a:latin typeface="Arial Unicode MS"/>
                <a:cs typeface="Arial Unicode MS"/>
              </a:rPr>
              <a:t>prueba</a:t>
            </a:r>
            <a:r>
              <a:rPr sz="2000" spc="-10" dirty="0" smtClean="0">
                <a:latin typeface="Arial Unicode MS"/>
                <a:cs typeface="Arial Unicode MS"/>
              </a:rPr>
              <a:t>.</a:t>
            </a:r>
            <a:endParaRPr lang="es-ES" sz="2000" spc="-10" dirty="0" smtClean="0">
              <a:latin typeface="Arial Unicode MS"/>
              <a:cs typeface="Arial Unicode MS"/>
            </a:endParaRPr>
          </a:p>
          <a:p>
            <a:pPr marL="12700" marR="9525" algn="just">
              <a:lnSpc>
                <a:spcPts val="2100"/>
              </a:lnSpc>
            </a:pPr>
            <a:endParaRPr lang="es-ES" sz="2000" spc="-10" dirty="0">
              <a:latin typeface="Arial Unicode MS"/>
              <a:cs typeface="Arial Unicode MS"/>
            </a:endParaRPr>
          </a:p>
          <a:p>
            <a:pPr marL="12700" algn="just">
              <a:lnSpc>
                <a:spcPts val="2100"/>
              </a:lnSpc>
              <a:spcBef>
                <a:spcPts val="100"/>
              </a:spcBef>
            </a:pPr>
            <a:r>
              <a:rPr lang="es-ES" sz="2000" b="1" spc="-20" dirty="0" smtClean="0">
                <a:latin typeface="Arial"/>
                <a:cs typeface="Arial"/>
              </a:rPr>
              <a:t>CONFIGURACIONES</a:t>
            </a:r>
            <a:r>
              <a:rPr lang="es-ES" sz="2000" b="1" spc="15" dirty="0" smtClean="0">
                <a:latin typeface="Arial"/>
                <a:cs typeface="Arial"/>
              </a:rPr>
              <a:t> </a:t>
            </a:r>
            <a:r>
              <a:rPr lang="es-ES" sz="2000" b="1" spc="-10" dirty="0" smtClean="0">
                <a:latin typeface="Arial"/>
                <a:cs typeface="Arial"/>
              </a:rPr>
              <a:t>QUE</a:t>
            </a:r>
            <a:r>
              <a:rPr lang="es-ES" sz="2000" b="1" spc="20" dirty="0" smtClean="0">
                <a:latin typeface="Arial"/>
                <a:cs typeface="Arial"/>
              </a:rPr>
              <a:t> </a:t>
            </a:r>
            <a:r>
              <a:rPr lang="es-ES" sz="2000" b="1" dirty="0" smtClean="0">
                <a:latin typeface="Arial"/>
                <a:cs typeface="Arial"/>
              </a:rPr>
              <a:t>UTILIZAN</a:t>
            </a:r>
            <a:r>
              <a:rPr lang="es-ES" sz="2000" b="1" spc="20" dirty="0" smtClean="0">
                <a:latin typeface="Arial"/>
                <a:cs typeface="Arial"/>
              </a:rPr>
              <a:t> </a:t>
            </a:r>
            <a:r>
              <a:rPr lang="es-ES" sz="2000" b="1" spc="-10" dirty="0" smtClean="0">
                <a:latin typeface="Arial"/>
                <a:cs typeface="Arial"/>
              </a:rPr>
              <a:t>TECNOLOGÍA</a:t>
            </a:r>
            <a:r>
              <a:rPr lang="es-ES" sz="2000" b="1" spc="15" dirty="0" smtClean="0">
                <a:latin typeface="Arial"/>
                <a:cs typeface="Arial"/>
              </a:rPr>
              <a:t> </a:t>
            </a:r>
            <a:r>
              <a:rPr lang="es-ES" sz="2000" b="1" spc="-50" dirty="0" smtClean="0">
                <a:latin typeface="Arial"/>
                <a:cs typeface="Arial"/>
              </a:rPr>
              <a:t>DE</a:t>
            </a:r>
            <a:r>
              <a:rPr lang="es-ES" sz="2000" b="1" spc="20" dirty="0" smtClean="0">
                <a:latin typeface="Arial"/>
                <a:cs typeface="Arial"/>
              </a:rPr>
              <a:t> </a:t>
            </a:r>
            <a:r>
              <a:rPr lang="es-ES" sz="2000" b="1" spc="-95" dirty="0" smtClean="0">
                <a:latin typeface="Arial"/>
                <a:cs typeface="Arial"/>
              </a:rPr>
              <a:t>RELÉS</a:t>
            </a:r>
            <a:r>
              <a:rPr lang="es-ES" sz="2000" b="1" spc="20" dirty="0" smtClean="0">
                <a:latin typeface="Arial"/>
                <a:cs typeface="Arial"/>
              </a:rPr>
              <a:t> </a:t>
            </a:r>
            <a:r>
              <a:rPr lang="es-ES" sz="2000" b="1" spc="-20" dirty="0" smtClean="0">
                <a:latin typeface="Arial"/>
                <a:cs typeface="Arial"/>
              </a:rPr>
              <a:t>DIGITALES</a:t>
            </a:r>
            <a:r>
              <a:rPr lang="es-ES" sz="2000" b="1" spc="20" dirty="0" smtClean="0">
                <a:latin typeface="Arial"/>
                <a:cs typeface="Arial"/>
              </a:rPr>
              <a:t> </a:t>
            </a:r>
            <a:r>
              <a:rPr lang="es-ES" sz="2000" b="1" dirty="0" smtClean="0">
                <a:latin typeface="Arial"/>
                <a:cs typeface="Arial"/>
              </a:rPr>
              <a:t>O</a:t>
            </a:r>
            <a:r>
              <a:rPr lang="es-ES" sz="2000" b="1" spc="15" dirty="0" smtClean="0">
                <a:latin typeface="Arial"/>
                <a:cs typeface="Arial"/>
              </a:rPr>
              <a:t> </a:t>
            </a:r>
            <a:r>
              <a:rPr lang="es-ES" sz="2000" b="1" spc="-10" dirty="0" smtClean="0">
                <a:latin typeface="Arial"/>
                <a:cs typeface="Arial"/>
              </a:rPr>
              <a:t>NUMÉRICOS</a:t>
            </a:r>
            <a:endParaRPr lang="es-ES" sz="2000" dirty="0" smtClean="0">
              <a:latin typeface="Arial"/>
              <a:cs typeface="Arial"/>
            </a:endParaRPr>
          </a:p>
          <a:p>
            <a:pPr marL="12700" marR="5080" algn="just">
              <a:lnSpc>
                <a:spcPts val="2100"/>
              </a:lnSpc>
              <a:spcBef>
                <a:spcPts val="550"/>
              </a:spcBef>
            </a:pP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política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pruebas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inyección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secundaria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spc="50" dirty="0" smtClean="0">
                <a:latin typeface="Arial Unicode MS"/>
                <a:cs typeface="Arial Unicode MS"/>
              </a:rPr>
              <a:t>muy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diferente.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spc="-20" dirty="0" smtClean="0">
                <a:latin typeface="Arial Unicode MS"/>
                <a:cs typeface="Arial Unicode MS"/>
              </a:rPr>
              <a:t>En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algunas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situaciones,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los </a:t>
            </a:r>
            <a:r>
              <a:rPr lang="es-ES" sz="2000" dirty="0" smtClean="0">
                <a:latin typeface="Arial Unicode MS"/>
                <a:cs typeface="Arial Unicode MS"/>
              </a:rPr>
              <a:t>fabricantes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sugieren,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clientes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aceptan,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spc="55" dirty="0" smtClean="0">
                <a:latin typeface="Arial Unicode MS"/>
                <a:cs typeface="Arial Unicode MS"/>
              </a:rPr>
              <a:t>un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protección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digital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numérico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pasa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su </a:t>
            </a:r>
            <a:r>
              <a:rPr lang="es-ES" sz="2000" dirty="0" smtClean="0">
                <a:latin typeface="Arial Unicode MS"/>
                <a:cs typeface="Arial Unicode MS"/>
              </a:rPr>
              <a:t>autocomprobación,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puede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confiar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funcionará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ajustes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utilizados.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Por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tanto,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esa </a:t>
            </a:r>
            <a:r>
              <a:rPr lang="es-ES" sz="2000" dirty="0" smtClean="0">
                <a:latin typeface="Arial Unicode MS"/>
                <a:cs typeface="Arial Unicode MS"/>
              </a:rPr>
              <a:t>prueba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puede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limitarse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aquellas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partes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configuración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externas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protección.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spc="-20" dirty="0" smtClean="0">
                <a:latin typeface="Arial Unicode MS"/>
                <a:cs typeface="Arial Unicode MS"/>
              </a:rPr>
              <a:t>En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tales </a:t>
            </a:r>
            <a:r>
              <a:rPr lang="es-ES" sz="2000" dirty="0" smtClean="0">
                <a:latin typeface="Arial Unicode MS"/>
                <a:cs typeface="Arial Unicode MS"/>
              </a:rPr>
              <a:t>situaciones,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no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necesitan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pruebas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inyección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secundaria.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Más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frecuentemente,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necesita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que </a:t>
            </a:r>
            <a:r>
              <a:rPr lang="es-ES" sz="2000" spc="55" dirty="0" smtClean="0">
                <a:latin typeface="Arial Unicode MS"/>
                <a:cs typeface="Arial Unicode MS"/>
              </a:rPr>
              <a:t>un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elemento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cada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protección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sea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ejercitado,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utilizando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spc="55" dirty="0" smtClean="0">
                <a:latin typeface="Arial Unicode MS"/>
                <a:cs typeface="Arial Unicode MS"/>
              </a:rPr>
              <a:t>un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equipo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inyección </a:t>
            </a:r>
            <a:r>
              <a:rPr lang="es-ES" sz="2000" dirty="0" smtClean="0">
                <a:latin typeface="Arial Unicode MS"/>
                <a:cs typeface="Arial Unicode MS"/>
              </a:rPr>
              <a:t>secundaria,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verificar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operación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protección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ocurra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condiciones</a:t>
            </a:r>
            <a:r>
              <a:rPr lang="es-ES" sz="2000" spc="4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esperadas,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base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configuración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elemento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analizado.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Otra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opción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evaluar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la </a:t>
            </a:r>
            <a:r>
              <a:rPr lang="es-ES" sz="2000" dirty="0" smtClean="0">
                <a:latin typeface="Arial Unicode MS"/>
                <a:cs typeface="Arial Unicode MS"/>
              </a:rPr>
              <a:t>funcionalidad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general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relé.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Esto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rara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vez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necesita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spc="55" dirty="0" smtClean="0">
                <a:latin typeface="Arial Unicode MS"/>
                <a:cs typeface="Arial Unicode MS"/>
              </a:rPr>
              <a:t>un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protección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digital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numérico, </a:t>
            </a:r>
            <a:r>
              <a:rPr lang="es-ES" sz="2000" dirty="0" smtClean="0">
                <a:latin typeface="Arial Unicode MS"/>
                <a:cs typeface="Arial Unicode MS"/>
              </a:rPr>
              <a:t>probablemente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solo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haga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caso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sospeche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spc="55" dirty="0" smtClean="0">
                <a:latin typeface="Arial Unicode MS"/>
                <a:cs typeface="Arial Unicode MS"/>
              </a:rPr>
              <a:t>un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mal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funcionamiento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relé.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spc="-20" dirty="0" smtClean="0">
                <a:latin typeface="Arial Unicode MS"/>
                <a:cs typeface="Arial Unicode MS"/>
              </a:rPr>
              <a:t>Para </a:t>
            </a:r>
            <a:r>
              <a:rPr lang="es-ES" sz="2000" dirty="0" smtClean="0">
                <a:latin typeface="Arial Unicode MS"/>
                <a:cs typeface="Arial Unicode MS"/>
              </a:rPr>
              <a:t>demostrar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resultados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pueden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obtener,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Figura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22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presenta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resultados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obtenidos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spc="25" dirty="0" smtClean="0">
                <a:latin typeface="Arial Unicode MS"/>
                <a:cs typeface="Arial Unicode MS"/>
              </a:rPr>
              <a:t>por </a:t>
            </a:r>
            <a:r>
              <a:rPr lang="es-ES" sz="2000" spc="55" dirty="0" smtClean="0">
                <a:latin typeface="Arial Unicode MS"/>
                <a:cs typeface="Arial Unicode MS"/>
              </a:rPr>
              <a:t>un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equipo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spc="50" dirty="0" smtClean="0">
                <a:latin typeface="Arial Unicode MS"/>
                <a:cs typeface="Arial Unicode MS"/>
              </a:rPr>
              <a:t>moderno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determinar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ajustes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alcance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spc="55" dirty="0" smtClean="0">
                <a:latin typeface="Arial Unicode MS"/>
                <a:cs typeface="Arial Unicode MS"/>
              </a:rPr>
              <a:t>un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distancia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utilizando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técnica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búsqueda.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12700" marR="9525" algn="just">
              <a:lnSpc>
                <a:spcPts val="2100"/>
              </a:lnSpc>
            </a:pPr>
            <a:endParaRPr sz="2000" dirty="0">
              <a:latin typeface="Arial Unicode MS"/>
              <a:cs typeface="Arial Unicode M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996945" y="2344659"/>
            <a:ext cx="5431155" cy="69326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60"/>
              </a:spcBef>
            </a:pPr>
            <a:endParaRPr sz="600" dirty="0">
              <a:latin typeface="Arial Unicode MS"/>
              <a:cs typeface="Arial Unicode MS"/>
            </a:endParaRPr>
          </a:p>
          <a:p>
            <a:pPr marL="866775">
              <a:spcBef>
                <a:spcPts val="5"/>
              </a:spcBef>
            </a:pPr>
            <a:endParaRPr lang="es-ES" sz="950" spc="-25" dirty="0" smtClean="0">
              <a:latin typeface="Arial Unicode MS"/>
              <a:cs typeface="Arial Unicode MS"/>
            </a:endParaRPr>
          </a:p>
          <a:p>
            <a:pPr marL="866775">
              <a:spcBef>
                <a:spcPts val="5"/>
              </a:spcBef>
            </a:pPr>
            <a:endParaRPr lang="es-ES" sz="950" spc="-25" dirty="0">
              <a:latin typeface="Arial Unicode MS"/>
              <a:cs typeface="Arial Unicode MS"/>
            </a:endParaRPr>
          </a:p>
          <a:p>
            <a:pPr marL="866775">
              <a:spcBef>
                <a:spcPts val="5"/>
              </a:spcBef>
            </a:pPr>
            <a:endParaRPr lang="es-ES" sz="950" spc="-25" dirty="0" smtClean="0">
              <a:latin typeface="Arial Unicode MS"/>
              <a:cs typeface="Arial Unicode MS"/>
            </a:endParaRPr>
          </a:p>
          <a:p>
            <a:pPr marL="866775">
              <a:spcBef>
                <a:spcPts val="5"/>
              </a:spcBef>
            </a:pPr>
            <a:endParaRPr lang="es-ES" sz="950" spc="-25" dirty="0">
              <a:latin typeface="Arial Unicode MS"/>
              <a:cs typeface="Arial Unicode MS"/>
            </a:endParaRPr>
          </a:p>
          <a:p>
            <a:pPr marL="866775">
              <a:spcBef>
                <a:spcPts val="5"/>
              </a:spcBef>
            </a:pPr>
            <a:endParaRPr lang="es-ES" sz="950" spc="-25" dirty="0" smtClean="0">
              <a:latin typeface="Arial Unicode MS"/>
              <a:cs typeface="Arial Unicode MS"/>
            </a:endParaRPr>
          </a:p>
          <a:p>
            <a:pPr marL="866775">
              <a:spcBef>
                <a:spcPts val="5"/>
              </a:spcBef>
            </a:pPr>
            <a:endParaRPr lang="es-ES" sz="950" spc="-25" dirty="0">
              <a:latin typeface="Arial Unicode MS"/>
              <a:cs typeface="Arial Unicode MS"/>
            </a:endParaRPr>
          </a:p>
          <a:p>
            <a:pPr marL="866775">
              <a:spcBef>
                <a:spcPts val="5"/>
              </a:spcBef>
            </a:pPr>
            <a:endParaRPr lang="es-ES" sz="950" spc="-25" dirty="0" smtClean="0">
              <a:latin typeface="Arial Unicode MS"/>
              <a:cs typeface="Arial Unicode MS"/>
            </a:endParaRPr>
          </a:p>
          <a:p>
            <a:pPr marL="866775">
              <a:spcBef>
                <a:spcPts val="5"/>
              </a:spcBef>
            </a:pPr>
            <a:endParaRPr lang="es-ES" sz="950" spc="-25" dirty="0">
              <a:latin typeface="Arial Unicode MS"/>
              <a:cs typeface="Arial Unicode MS"/>
            </a:endParaRPr>
          </a:p>
          <a:p>
            <a:pPr marL="866775">
              <a:spcBef>
                <a:spcPts val="5"/>
              </a:spcBef>
            </a:pPr>
            <a:endParaRPr lang="es-ES" sz="950" spc="-25" dirty="0" smtClean="0">
              <a:latin typeface="Arial Unicode MS"/>
              <a:cs typeface="Arial Unicode MS"/>
            </a:endParaRPr>
          </a:p>
          <a:p>
            <a:pPr marL="866775">
              <a:spcBef>
                <a:spcPts val="5"/>
              </a:spcBef>
            </a:pPr>
            <a:endParaRPr lang="es-ES" sz="950" spc="-25" dirty="0">
              <a:latin typeface="Arial Unicode MS"/>
              <a:cs typeface="Arial Unicode MS"/>
            </a:endParaRPr>
          </a:p>
          <a:p>
            <a:pPr marL="866775">
              <a:spcBef>
                <a:spcPts val="5"/>
              </a:spcBef>
            </a:pPr>
            <a:endParaRPr lang="es-ES" sz="950" spc="-25" dirty="0" smtClean="0">
              <a:latin typeface="Arial Unicode MS"/>
              <a:cs typeface="Arial Unicode MS"/>
            </a:endParaRPr>
          </a:p>
          <a:p>
            <a:pPr marL="866775">
              <a:spcBef>
                <a:spcPts val="5"/>
              </a:spcBef>
            </a:pPr>
            <a:endParaRPr lang="es-ES" sz="950" spc="-25" dirty="0">
              <a:latin typeface="Arial Unicode MS"/>
              <a:cs typeface="Arial Unicode MS"/>
            </a:endParaRPr>
          </a:p>
          <a:p>
            <a:pPr marL="866775">
              <a:spcBef>
                <a:spcPts val="5"/>
              </a:spcBef>
            </a:pPr>
            <a:endParaRPr lang="es-ES" sz="950" spc="-25" dirty="0" smtClean="0">
              <a:latin typeface="Arial Unicode MS"/>
              <a:cs typeface="Arial Unicode MS"/>
            </a:endParaRPr>
          </a:p>
          <a:p>
            <a:pPr marL="866775">
              <a:spcBef>
                <a:spcPts val="5"/>
              </a:spcBef>
            </a:pPr>
            <a:endParaRPr lang="es-ES" sz="950" spc="-25" dirty="0">
              <a:latin typeface="Arial Unicode MS"/>
              <a:cs typeface="Arial Unicode MS"/>
            </a:endParaRPr>
          </a:p>
          <a:p>
            <a:pPr marL="866775">
              <a:spcBef>
                <a:spcPts val="5"/>
              </a:spcBef>
            </a:pPr>
            <a:endParaRPr lang="es-ES" sz="950" spc="-25" dirty="0" smtClean="0">
              <a:latin typeface="Arial Unicode MS"/>
              <a:cs typeface="Arial Unicode MS"/>
            </a:endParaRPr>
          </a:p>
          <a:p>
            <a:pPr marL="866775">
              <a:spcBef>
                <a:spcPts val="5"/>
              </a:spcBef>
            </a:pPr>
            <a:endParaRPr lang="es-ES" sz="950" spc="-25" dirty="0">
              <a:latin typeface="Arial Unicode MS"/>
              <a:cs typeface="Arial Unicode MS"/>
            </a:endParaRPr>
          </a:p>
          <a:p>
            <a:pPr marL="866775">
              <a:spcBef>
                <a:spcPts val="5"/>
              </a:spcBef>
            </a:pPr>
            <a:endParaRPr lang="es-ES" sz="950" spc="-25" dirty="0" smtClean="0">
              <a:latin typeface="Arial Unicode MS"/>
              <a:cs typeface="Arial Unicode MS"/>
            </a:endParaRPr>
          </a:p>
          <a:p>
            <a:pPr marL="866775">
              <a:spcBef>
                <a:spcPts val="5"/>
              </a:spcBef>
            </a:pPr>
            <a:endParaRPr lang="es-ES" sz="950" spc="-25" dirty="0">
              <a:latin typeface="Arial Unicode MS"/>
              <a:cs typeface="Arial Unicode MS"/>
            </a:endParaRPr>
          </a:p>
          <a:p>
            <a:pPr marL="866775">
              <a:spcBef>
                <a:spcPts val="5"/>
              </a:spcBef>
            </a:pPr>
            <a:endParaRPr lang="es-ES" sz="950" spc="-25" dirty="0" smtClean="0">
              <a:latin typeface="Arial Unicode MS"/>
              <a:cs typeface="Arial Unicode MS"/>
            </a:endParaRPr>
          </a:p>
          <a:p>
            <a:pPr marL="866775">
              <a:spcBef>
                <a:spcPts val="5"/>
              </a:spcBef>
            </a:pPr>
            <a:endParaRPr lang="es-ES" sz="950" spc="-25" dirty="0">
              <a:latin typeface="Arial Unicode MS"/>
              <a:cs typeface="Arial Unicode MS"/>
            </a:endParaRPr>
          </a:p>
          <a:p>
            <a:pPr marL="866775">
              <a:spcBef>
                <a:spcPts val="5"/>
              </a:spcBef>
            </a:pPr>
            <a:endParaRPr lang="es-ES" sz="950" spc="-25" dirty="0" smtClean="0">
              <a:latin typeface="Arial Unicode MS"/>
              <a:cs typeface="Arial Unicode MS"/>
            </a:endParaRPr>
          </a:p>
          <a:p>
            <a:pPr marL="866775">
              <a:spcBef>
                <a:spcPts val="5"/>
              </a:spcBef>
            </a:pPr>
            <a:endParaRPr lang="es-ES" sz="950" spc="-25" dirty="0">
              <a:latin typeface="Arial Unicode MS"/>
              <a:cs typeface="Arial Unicode MS"/>
            </a:endParaRPr>
          </a:p>
          <a:p>
            <a:pPr marL="866775">
              <a:spcBef>
                <a:spcPts val="5"/>
              </a:spcBef>
            </a:pPr>
            <a:endParaRPr lang="es-ES" sz="950" spc="-25" dirty="0" smtClean="0">
              <a:latin typeface="Arial Unicode MS"/>
              <a:cs typeface="Arial Unicode MS"/>
            </a:endParaRPr>
          </a:p>
          <a:p>
            <a:pPr marL="866775">
              <a:spcBef>
                <a:spcPts val="5"/>
              </a:spcBef>
            </a:pPr>
            <a:endParaRPr lang="es-ES" sz="950" spc="-25" dirty="0">
              <a:latin typeface="Arial Unicode MS"/>
              <a:cs typeface="Arial Unicode MS"/>
            </a:endParaRPr>
          </a:p>
          <a:p>
            <a:pPr marL="866775">
              <a:spcBef>
                <a:spcPts val="5"/>
              </a:spcBef>
            </a:pPr>
            <a:r>
              <a:rPr sz="950" spc="-25" dirty="0" smtClean="0">
                <a:latin typeface="Arial Unicode MS"/>
                <a:cs typeface="Arial Unicode MS"/>
              </a:rPr>
              <a:t>20</a:t>
            </a:r>
            <a:endParaRPr lang="es-ES" sz="950" spc="-25" dirty="0" smtClean="0">
              <a:latin typeface="Arial Unicode MS"/>
              <a:cs typeface="Arial Unicode MS"/>
            </a:endParaRPr>
          </a:p>
          <a:p>
            <a:pPr marL="866775">
              <a:spcBef>
                <a:spcPts val="5"/>
              </a:spcBef>
            </a:pPr>
            <a:endParaRPr sz="950" dirty="0">
              <a:latin typeface="Arial Unicode MS"/>
              <a:cs typeface="Arial Unicode MS"/>
            </a:endParaRPr>
          </a:p>
          <a:p>
            <a:pPr marL="866775">
              <a:spcBef>
                <a:spcPts val="380"/>
              </a:spcBef>
            </a:pPr>
            <a:r>
              <a:rPr sz="950" spc="-25" dirty="0" smtClean="0">
                <a:latin typeface="Arial Unicode MS"/>
                <a:cs typeface="Arial Unicode MS"/>
              </a:rPr>
              <a:t>18</a:t>
            </a:r>
            <a:endParaRPr lang="es-ES" sz="950" spc="-25" dirty="0" smtClean="0">
              <a:latin typeface="Arial Unicode MS"/>
              <a:cs typeface="Arial Unicode MS"/>
            </a:endParaRPr>
          </a:p>
          <a:p>
            <a:pPr marL="866775">
              <a:spcBef>
                <a:spcPts val="380"/>
              </a:spcBef>
            </a:pPr>
            <a:endParaRPr lang="es-ES" sz="950" spc="-25" dirty="0" smtClean="0">
              <a:latin typeface="Arial Unicode MS"/>
              <a:cs typeface="Arial Unicode MS"/>
            </a:endParaRPr>
          </a:p>
          <a:p>
            <a:pPr marL="866775">
              <a:spcBef>
                <a:spcPts val="380"/>
              </a:spcBef>
            </a:pPr>
            <a:r>
              <a:rPr lang="es-ES" sz="950" dirty="0" smtClean="0">
                <a:latin typeface="Arial Unicode MS"/>
                <a:cs typeface="Arial Unicode MS"/>
              </a:rPr>
              <a:t>16</a:t>
            </a:r>
          </a:p>
          <a:p>
            <a:pPr marL="866775">
              <a:spcBef>
                <a:spcPts val="380"/>
              </a:spcBef>
            </a:pPr>
            <a:endParaRPr lang="es-ES" sz="950" dirty="0" smtClean="0">
              <a:latin typeface="Arial Unicode MS"/>
              <a:cs typeface="Arial Unicode MS"/>
            </a:endParaRPr>
          </a:p>
          <a:p>
            <a:pPr marL="866775">
              <a:spcBef>
                <a:spcPts val="380"/>
              </a:spcBef>
            </a:pPr>
            <a:r>
              <a:rPr lang="es-ES" sz="950" dirty="0" smtClean="0">
                <a:latin typeface="Arial Unicode MS"/>
                <a:cs typeface="Arial Unicode MS"/>
              </a:rPr>
              <a:t>14</a:t>
            </a:r>
            <a:endParaRPr sz="950" dirty="0">
              <a:latin typeface="Arial Unicode MS"/>
              <a:cs typeface="Arial Unicode MS"/>
            </a:endParaRPr>
          </a:p>
          <a:p>
            <a:pPr marL="866775">
              <a:spcBef>
                <a:spcPts val="935"/>
              </a:spcBef>
            </a:pPr>
            <a:r>
              <a:rPr lang="es-ES" sz="950" spc="-25" dirty="0" smtClean="0">
                <a:latin typeface="Arial Unicode MS"/>
                <a:cs typeface="Arial Unicode MS"/>
              </a:rPr>
              <a:t>1</a:t>
            </a:r>
            <a:r>
              <a:rPr sz="950" spc="-25" dirty="0" smtClean="0">
                <a:latin typeface="Arial Unicode MS"/>
                <a:cs typeface="Arial Unicode MS"/>
              </a:rPr>
              <a:t>2</a:t>
            </a:r>
            <a:endParaRPr lang="es-ES" sz="950" spc="-25" dirty="0" smtClean="0">
              <a:latin typeface="Arial Unicode MS"/>
              <a:cs typeface="Arial Unicode MS"/>
            </a:endParaRPr>
          </a:p>
          <a:p>
            <a:pPr marL="866775">
              <a:spcBef>
                <a:spcPts val="380"/>
              </a:spcBef>
            </a:pPr>
            <a:r>
              <a:rPr sz="950" spc="-25" dirty="0" smtClean="0">
                <a:latin typeface="Arial Unicode MS"/>
                <a:cs typeface="Arial Unicode MS"/>
              </a:rPr>
              <a:t>10</a:t>
            </a:r>
            <a:endParaRPr sz="950" dirty="0">
              <a:latin typeface="Arial Unicode MS"/>
              <a:cs typeface="Arial Unicode MS"/>
            </a:endParaRPr>
          </a:p>
          <a:p>
            <a:pPr marL="932815">
              <a:spcBef>
                <a:spcPts val="385"/>
              </a:spcBef>
            </a:pPr>
            <a:r>
              <a:rPr sz="950" spc="15" dirty="0" smtClean="0">
                <a:latin typeface="Arial Unicode MS"/>
                <a:cs typeface="Arial Unicode MS"/>
              </a:rPr>
              <a:t>8</a:t>
            </a:r>
            <a:endParaRPr lang="es-ES" sz="950" spc="15" dirty="0" smtClean="0">
              <a:latin typeface="Arial Unicode MS"/>
              <a:cs typeface="Arial Unicode MS"/>
            </a:endParaRPr>
          </a:p>
          <a:p>
            <a:pPr marL="932815">
              <a:spcBef>
                <a:spcPts val="385"/>
              </a:spcBef>
            </a:pPr>
            <a:endParaRPr lang="es-ES" sz="950" spc="15" dirty="0">
              <a:latin typeface="Arial Unicode MS"/>
              <a:cs typeface="Arial Unicode MS"/>
            </a:endParaRPr>
          </a:p>
          <a:p>
            <a:pPr marL="932815">
              <a:spcBef>
                <a:spcPts val="385"/>
              </a:spcBef>
            </a:pPr>
            <a:r>
              <a:rPr sz="950" spc="15" dirty="0" smtClean="0">
                <a:latin typeface="Arial Unicode MS"/>
                <a:cs typeface="Arial Unicode MS"/>
              </a:rPr>
              <a:t>6</a:t>
            </a:r>
            <a:endParaRPr sz="950" dirty="0">
              <a:latin typeface="Arial Unicode MS"/>
              <a:cs typeface="Arial Unicode MS"/>
            </a:endParaRPr>
          </a:p>
          <a:p>
            <a:pPr marL="932815">
              <a:spcBef>
                <a:spcPts val="385"/>
              </a:spcBef>
            </a:pPr>
            <a:endParaRPr lang="es-ES" sz="950" spc="15" dirty="0" smtClean="0">
              <a:latin typeface="Arial Unicode MS"/>
              <a:cs typeface="Arial Unicode MS"/>
            </a:endParaRPr>
          </a:p>
          <a:p>
            <a:pPr marL="932815">
              <a:spcBef>
                <a:spcPts val="385"/>
              </a:spcBef>
            </a:pPr>
            <a:r>
              <a:rPr sz="950" spc="15" dirty="0" smtClean="0">
                <a:latin typeface="Arial Unicode MS"/>
                <a:cs typeface="Arial Unicode MS"/>
              </a:rPr>
              <a:t>4</a:t>
            </a:r>
            <a:endParaRPr sz="950" dirty="0">
              <a:latin typeface="Arial Unicode MS"/>
              <a:cs typeface="Arial Unicode MS"/>
            </a:endParaRPr>
          </a:p>
          <a:p>
            <a:pPr marL="932815">
              <a:spcBef>
                <a:spcPts val="384"/>
              </a:spcBef>
            </a:pPr>
            <a:endParaRPr lang="es-ES" sz="950" spc="15" dirty="0" smtClean="0">
              <a:latin typeface="Arial Unicode MS"/>
              <a:cs typeface="Arial Unicode MS"/>
            </a:endParaRPr>
          </a:p>
          <a:p>
            <a:pPr marL="932815">
              <a:spcBef>
                <a:spcPts val="384"/>
              </a:spcBef>
            </a:pPr>
            <a:r>
              <a:rPr sz="950" spc="15" dirty="0" smtClean="0">
                <a:latin typeface="Arial Unicode MS"/>
                <a:cs typeface="Arial Unicode MS"/>
              </a:rPr>
              <a:t>2</a:t>
            </a:r>
            <a:endParaRPr lang="es-ES" sz="950" spc="15" dirty="0" smtClean="0">
              <a:latin typeface="Arial Unicode MS"/>
              <a:cs typeface="Arial Unicode MS"/>
            </a:endParaRPr>
          </a:p>
          <a:p>
            <a:pPr marL="932815">
              <a:spcBef>
                <a:spcPts val="384"/>
              </a:spcBef>
            </a:pPr>
            <a:endParaRPr sz="950" dirty="0">
              <a:latin typeface="Arial Unicode MS"/>
              <a:cs typeface="Arial Unicode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36402" y="9601200"/>
            <a:ext cx="104394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Arial Unicode MS"/>
                <a:cs typeface="Arial Unicode MS"/>
              </a:rPr>
              <a:t>Figura</a:t>
            </a:r>
            <a:r>
              <a:rPr sz="1200" spc="95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22.</a:t>
            </a:r>
            <a:r>
              <a:rPr sz="1200" spc="95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Comprobación</a:t>
            </a:r>
            <a:r>
              <a:rPr sz="1200" spc="95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de</a:t>
            </a:r>
            <a:r>
              <a:rPr sz="1200" spc="95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la</a:t>
            </a:r>
            <a:r>
              <a:rPr sz="1200" spc="95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zona</a:t>
            </a:r>
            <a:r>
              <a:rPr sz="1200" spc="95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del</a:t>
            </a:r>
            <a:r>
              <a:rPr sz="1200" spc="95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relé</a:t>
            </a:r>
            <a:r>
              <a:rPr sz="1200" spc="95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de</a:t>
            </a:r>
            <a:r>
              <a:rPr sz="1200" spc="95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protección</a:t>
            </a:r>
            <a:r>
              <a:rPr sz="1200" spc="95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de</a:t>
            </a:r>
            <a:r>
              <a:rPr sz="1200" spc="95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distancia</a:t>
            </a:r>
            <a:r>
              <a:rPr sz="1200" spc="95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utilizando</a:t>
            </a:r>
            <a:r>
              <a:rPr sz="1200" spc="95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la</a:t>
            </a:r>
            <a:r>
              <a:rPr sz="1200" spc="95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técnica</a:t>
            </a:r>
            <a:r>
              <a:rPr sz="1200" spc="95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de</a:t>
            </a:r>
            <a:r>
              <a:rPr sz="1200" spc="95" dirty="0">
                <a:latin typeface="Arial Unicode MS"/>
                <a:cs typeface="Arial Unicode MS"/>
              </a:rPr>
              <a:t> </a:t>
            </a:r>
            <a:r>
              <a:rPr sz="1200" dirty="0" err="1">
                <a:latin typeface="Arial Unicode MS"/>
                <a:cs typeface="Arial Unicode MS"/>
              </a:rPr>
              <a:t>búsqueda</a:t>
            </a:r>
            <a:r>
              <a:rPr sz="1200" spc="95" dirty="0">
                <a:latin typeface="Arial Unicode MS"/>
                <a:cs typeface="Arial Unicode MS"/>
              </a:rPr>
              <a:t> </a:t>
            </a:r>
            <a:r>
              <a:rPr sz="1200" spc="-50" dirty="0" smtClean="0">
                <a:latin typeface="Arial Unicode MS"/>
                <a:cs typeface="Arial Unicode MS"/>
              </a:rPr>
              <a:t>y</a:t>
            </a:r>
            <a:r>
              <a:rPr lang="es-ES" sz="1200" spc="-50" dirty="0" smtClean="0">
                <a:latin typeface="Arial Unicode MS"/>
                <a:cs typeface="Arial Unicode MS"/>
              </a:rPr>
              <a:t> </a:t>
            </a:r>
            <a:r>
              <a:rPr sz="1200" dirty="0" err="1" smtClean="0">
                <a:latin typeface="Arial Unicode MS"/>
                <a:cs typeface="Arial Unicode MS"/>
              </a:rPr>
              <a:t>bandas</a:t>
            </a:r>
            <a:r>
              <a:rPr sz="1200" spc="95" dirty="0" smtClean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de</a:t>
            </a:r>
            <a:r>
              <a:rPr sz="1200" spc="100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tolerancia</a:t>
            </a:r>
            <a:r>
              <a:rPr sz="1200" spc="95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(Fallo</a:t>
            </a:r>
            <a:r>
              <a:rPr sz="1200" spc="100" dirty="0">
                <a:latin typeface="Arial Unicode MS"/>
                <a:cs typeface="Arial Unicode MS"/>
              </a:rPr>
              <a:t> </a:t>
            </a:r>
            <a:r>
              <a:rPr sz="1200" spc="-25" dirty="0">
                <a:latin typeface="Arial Unicode MS"/>
                <a:cs typeface="Arial Unicode MS"/>
              </a:rPr>
              <a:t>AN)</a:t>
            </a:r>
            <a:endParaRPr sz="1200" dirty="0">
              <a:latin typeface="Arial Unicode MS"/>
              <a:cs typeface="Arial Unicode MS"/>
            </a:endParaRPr>
          </a:p>
        </p:txBody>
      </p:sp>
      <p:grpSp>
        <p:nvGrpSpPr>
          <p:cNvPr id="42" name="Grupo 41"/>
          <p:cNvGrpSpPr/>
          <p:nvPr/>
        </p:nvGrpSpPr>
        <p:grpSpPr>
          <a:xfrm>
            <a:off x="4724400" y="5912769"/>
            <a:ext cx="5507237" cy="3581400"/>
            <a:chOff x="4725352" y="6005322"/>
            <a:chExt cx="4017918" cy="2276137"/>
          </a:xfrm>
        </p:grpSpPr>
        <p:sp>
          <p:nvSpPr>
            <p:cNvPr id="2" name="object 2"/>
            <p:cNvSpPr/>
            <p:nvPr/>
          </p:nvSpPr>
          <p:spPr>
            <a:xfrm>
              <a:off x="5100066" y="7944611"/>
              <a:ext cx="3558540" cy="0"/>
            </a:xfrm>
            <a:custGeom>
              <a:avLst/>
              <a:gdLst/>
              <a:ahLst/>
              <a:cxnLst/>
              <a:rect l="l" t="t" r="r" b="b"/>
              <a:pathLst>
                <a:path w="3558540">
                  <a:moveTo>
                    <a:pt x="0" y="0"/>
                  </a:moveTo>
                  <a:lnTo>
                    <a:pt x="3558539" y="0"/>
                  </a:lnTo>
                </a:path>
              </a:pathLst>
            </a:custGeom>
            <a:ln w="9143">
              <a:solidFill>
                <a:srgbClr val="868686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" name="object 3"/>
            <p:cNvSpPr/>
            <p:nvPr/>
          </p:nvSpPr>
          <p:spPr>
            <a:xfrm>
              <a:off x="5100066" y="7751064"/>
              <a:ext cx="3558540" cy="0"/>
            </a:xfrm>
            <a:custGeom>
              <a:avLst/>
              <a:gdLst/>
              <a:ahLst/>
              <a:cxnLst/>
              <a:rect l="l" t="t" r="r" b="b"/>
              <a:pathLst>
                <a:path w="3558540">
                  <a:moveTo>
                    <a:pt x="0" y="0"/>
                  </a:moveTo>
                  <a:lnTo>
                    <a:pt x="3558539" y="0"/>
                  </a:lnTo>
                </a:path>
              </a:pathLst>
            </a:custGeom>
            <a:ln w="9143">
              <a:solidFill>
                <a:srgbClr val="868686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100066" y="7557516"/>
              <a:ext cx="3558540" cy="0"/>
            </a:xfrm>
            <a:custGeom>
              <a:avLst/>
              <a:gdLst/>
              <a:ahLst/>
              <a:cxnLst/>
              <a:rect l="l" t="t" r="r" b="b"/>
              <a:pathLst>
                <a:path w="3558540">
                  <a:moveTo>
                    <a:pt x="0" y="0"/>
                  </a:moveTo>
                  <a:lnTo>
                    <a:pt x="3558539" y="0"/>
                  </a:lnTo>
                </a:path>
              </a:pathLst>
            </a:custGeom>
            <a:ln w="9143">
              <a:solidFill>
                <a:srgbClr val="868686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100066" y="7364730"/>
              <a:ext cx="3558540" cy="0"/>
            </a:xfrm>
            <a:custGeom>
              <a:avLst/>
              <a:gdLst/>
              <a:ahLst/>
              <a:cxnLst/>
              <a:rect l="l" t="t" r="r" b="b"/>
              <a:pathLst>
                <a:path w="3558540">
                  <a:moveTo>
                    <a:pt x="0" y="0"/>
                  </a:moveTo>
                  <a:lnTo>
                    <a:pt x="3558539" y="0"/>
                  </a:lnTo>
                </a:path>
              </a:pathLst>
            </a:custGeom>
            <a:ln w="9143">
              <a:solidFill>
                <a:srgbClr val="868686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100066" y="7171181"/>
              <a:ext cx="3558540" cy="0"/>
            </a:xfrm>
            <a:custGeom>
              <a:avLst/>
              <a:gdLst/>
              <a:ahLst/>
              <a:cxnLst/>
              <a:rect l="l" t="t" r="r" b="b"/>
              <a:pathLst>
                <a:path w="3558540">
                  <a:moveTo>
                    <a:pt x="0" y="0"/>
                  </a:moveTo>
                  <a:lnTo>
                    <a:pt x="3558539" y="0"/>
                  </a:lnTo>
                </a:path>
              </a:pathLst>
            </a:custGeom>
            <a:ln w="9143">
              <a:solidFill>
                <a:srgbClr val="868686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100066" y="6977633"/>
              <a:ext cx="3558540" cy="0"/>
            </a:xfrm>
            <a:custGeom>
              <a:avLst/>
              <a:gdLst/>
              <a:ahLst/>
              <a:cxnLst/>
              <a:rect l="l" t="t" r="r" b="b"/>
              <a:pathLst>
                <a:path w="3558540">
                  <a:moveTo>
                    <a:pt x="0" y="0"/>
                  </a:moveTo>
                  <a:lnTo>
                    <a:pt x="3558539" y="0"/>
                  </a:lnTo>
                </a:path>
              </a:pathLst>
            </a:custGeom>
            <a:ln w="9143">
              <a:solidFill>
                <a:srgbClr val="868686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100066" y="6784085"/>
              <a:ext cx="3558540" cy="0"/>
            </a:xfrm>
            <a:custGeom>
              <a:avLst/>
              <a:gdLst/>
              <a:ahLst/>
              <a:cxnLst/>
              <a:rect l="l" t="t" r="r" b="b"/>
              <a:pathLst>
                <a:path w="3558540">
                  <a:moveTo>
                    <a:pt x="0" y="0"/>
                  </a:moveTo>
                  <a:lnTo>
                    <a:pt x="3558539" y="0"/>
                  </a:lnTo>
                </a:path>
              </a:pathLst>
            </a:custGeom>
            <a:ln w="9144">
              <a:solidFill>
                <a:srgbClr val="868686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100066" y="6590538"/>
              <a:ext cx="3558540" cy="0"/>
            </a:xfrm>
            <a:custGeom>
              <a:avLst/>
              <a:gdLst/>
              <a:ahLst/>
              <a:cxnLst/>
              <a:rect l="l" t="t" r="r" b="b"/>
              <a:pathLst>
                <a:path w="3558540">
                  <a:moveTo>
                    <a:pt x="0" y="0"/>
                  </a:moveTo>
                  <a:lnTo>
                    <a:pt x="3558539" y="0"/>
                  </a:lnTo>
                </a:path>
              </a:pathLst>
            </a:custGeom>
            <a:ln w="9144">
              <a:solidFill>
                <a:srgbClr val="868686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100066" y="6396990"/>
              <a:ext cx="3558540" cy="0"/>
            </a:xfrm>
            <a:custGeom>
              <a:avLst/>
              <a:gdLst/>
              <a:ahLst/>
              <a:cxnLst/>
              <a:rect l="l" t="t" r="r" b="b"/>
              <a:pathLst>
                <a:path w="3558540">
                  <a:moveTo>
                    <a:pt x="0" y="0"/>
                  </a:moveTo>
                  <a:lnTo>
                    <a:pt x="3558539" y="0"/>
                  </a:lnTo>
                </a:path>
              </a:pathLst>
            </a:custGeom>
            <a:ln w="9144">
              <a:solidFill>
                <a:srgbClr val="868686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100066" y="6203441"/>
              <a:ext cx="3558540" cy="0"/>
            </a:xfrm>
            <a:custGeom>
              <a:avLst/>
              <a:gdLst/>
              <a:ahLst/>
              <a:cxnLst/>
              <a:rect l="l" t="t" r="r" b="b"/>
              <a:pathLst>
                <a:path w="3558540">
                  <a:moveTo>
                    <a:pt x="0" y="0"/>
                  </a:moveTo>
                  <a:lnTo>
                    <a:pt x="3558539" y="0"/>
                  </a:lnTo>
                </a:path>
              </a:pathLst>
            </a:custGeom>
            <a:ln w="9144">
              <a:solidFill>
                <a:srgbClr val="868686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12" name="object 12"/>
            <p:cNvGrpSpPr/>
            <p:nvPr/>
          </p:nvGrpSpPr>
          <p:grpSpPr>
            <a:xfrm>
              <a:off x="5063490" y="6005322"/>
              <a:ext cx="3599815" cy="1985645"/>
              <a:chOff x="2244089" y="6005321"/>
              <a:chExt cx="3599815" cy="1985645"/>
            </a:xfrm>
          </p:grpSpPr>
          <p:sp>
            <p:nvSpPr>
              <p:cNvPr id="13" name="object 13"/>
              <p:cNvSpPr/>
              <p:nvPr/>
            </p:nvSpPr>
            <p:spPr>
              <a:xfrm>
                <a:off x="2280665" y="6009893"/>
                <a:ext cx="3558540" cy="0"/>
              </a:xfrm>
              <a:custGeom>
                <a:avLst/>
                <a:gdLst/>
                <a:ahLst/>
                <a:cxnLst/>
                <a:rect l="l" t="t" r="r" b="b"/>
                <a:pathLst>
                  <a:path w="3558540">
                    <a:moveTo>
                      <a:pt x="0" y="0"/>
                    </a:moveTo>
                    <a:lnTo>
                      <a:pt x="3558539" y="0"/>
                    </a:lnTo>
                  </a:path>
                </a:pathLst>
              </a:custGeom>
              <a:ln w="9143">
                <a:solidFill>
                  <a:srgbClr val="868686"/>
                </a:solidFill>
                <a:prstDash val="sysDash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" name="object 14"/>
              <p:cNvSpPr/>
              <p:nvPr/>
            </p:nvSpPr>
            <p:spPr>
              <a:xfrm>
                <a:off x="2992373" y="6009893"/>
                <a:ext cx="0" cy="1929130"/>
              </a:xfrm>
              <a:custGeom>
                <a:avLst/>
                <a:gdLst/>
                <a:ahLst/>
                <a:cxnLst/>
                <a:rect l="l" t="t" r="r" b="b"/>
                <a:pathLst>
                  <a:path h="1929129">
                    <a:moveTo>
                      <a:pt x="0" y="0"/>
                    </a:moveTo>
                    <a:lnTo>
                      <a:pt x="0" y="1928621"/>
                    </a:lnTo>
                  </a:path>
                </a:pathLst>
              </a:custGeom>
              <a:ln w="9143">
                <a:solidFill>
                  <a:srgbClr val="868686"/>
                </a:solidFill>
                <a:prstDash val="sysDash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" name="object 15"/>
              <p:cNvSpPr/>
              <p:nvPr/>
            </p:nvSpPr>
            <p:spPr>
              <a:xfrm>
                <a:off x="3704081" y="6009893"/>
                <a:ext cx="0" cy="1929130"/>
              </a:xfrm>
              <a:custGeom>
                <a:avLst/>
                <a:gdLst/>
                <a:ahLst/>
                <a:cxnLst/>
                <a:rect l="l" t="t" r="r" b="b"/>
                <a:pathLst>
                  <a:path h="1929129">
                    <a:moveTo>
                      <a:pt x="0" y="0"/>
                    </a:moveTo>
                    <a:lnTo>
                      <a:pt x="0" y="1928621"/>
                    </a:lnTo>
                  </a:path>
                </a:pathLst>
              </a:custGeom>
              <a:ln w="9144">
                <a:solidFill>
                  <a:srgbClr val="868686"/>
                </a:solidFill>
                <a:prstDash val="sysDash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6" name="object 16"/>
              <p:cNvSpPr/>
              <p:nvPr/>
            </p:nvSpPr>
            <p:spPr>
              <a:xfrm>
                <a:off x="4416170" y="6009893"/>
                <a:ext cx="0" cy="1929130"/>
              </a:xfrm>
              <a:custGeom>
                <a:avLst/>
                <a:gdLst/>
                <a:ahLst/>
                <a:cxnLst/>
                <a:rect l="l" t="t" r="r" b="b"/>
                <a:pathLst>
                  <a:path h="1929129">
                    <a:moveTo>
                      <a:pt x="0" y="0"/>
                    </a:moveTo>
                    <a:lnTo>
                      <a:pt x="0" y="1928621"/>
                    </a:lnTo>
                  </a:path>
                </a:pathLst>
              </a:custGeom>
              <a:ln w="9905">
                <a:solidFill>
                  <a:srgbClr val="868686"/>
                </a:solidFill>
                <a:prstDash val="sysDash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7" name="object 17"/>
              <p:cNvSpPr/>
              <p:nvPr/>
            </p:nvSpPr>
            <p:spPr>
              <a:xfrm>
                <a:off x="5127497" y="6009893"/>
                <a:ext cx="711835" cy="1929130"/>
              </a:xfrm>
              <a:custGeom>
                <a:avLst/>
                <a:gdLst/>
                <a:ahLst/>
                <a:cxnLst/>
                <a:rect l="l" t="t" r="r" b="b"/>
                <a:pathLst>
                  <a:path w="711835" h="1929129">
                    <a:moveTo>
                      <a:pt x="0" y="0"/>
                    </a:moveTo>
                    <a:lnTo>
                      <a:pt x="0" y="1928621"/>
                    </a:lnTo>
                  </a:path>
                  <a:path w="711835" h="1929129">
                    <a:moveTo>
                      <a:pt x="711708" y="0"/>
                    </a:moveTo>
                    <a:lnTo>
                      <a:pt x="711708" y="1928621"/>
                    </a:lnTo>
                  </a:path>
                </a:pathLst>
              </a:custGeom>
              <a:ln w="9144">
                <a:solidFill>
                  <a:srgbClr val="868686"/>
                </a:solidFill>
                <a:prstDash val="sysDash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8" name="object 18"/>
              <p:cNvSpPr/>
              <p:nvPr/>
            </p:nvSpPr>
            <p:spPr>
              <a:xfrm>
                <a:off x="2244090" y="6005321"/>
                <a:ext cx="3599815" cy="1975485"/>
              </a:xfrm>
              <a:custGeom>
                <a:avLst/>
                <a:gdLst/>
                <a:ahLst/>
                <a:cxnLst/>
                <a:rect l="l" t="t" r="r" b="b"/>
                <a:pathLst>
                  <a:path w="3599815" h="1975484">
                    <a:moveTo>
                      <a:pt x="3599688" y="1939290"/>
                    </a:moveTo>
                    <a:lnTo>
                      <a:pt x="3595116" y="1939290"/>
                    </a:lnTo>
                    <a:lnTo>
                      <a:pt x="3595116" y="1934718"/>
                    </a:lnTo>
                    <a:lnTo>
                      <a:pt x="40386" y="1934718"/>
                    </a:lnTo>
                    <a:lnTo>
                      <a:pt x="40386" y="4572"/>
                    </a:lnTo>
                    <a:lnTo>
                      <a:pt x="35801" y="4572"/>
                    </a:lnTo>
                    <a:lnTo>
                      <a:pt x="35801" y="0"/>
                    </a:lnTo>
                    <a:lnTo>
                      <a:pt x="0" y="0"/>
                    </a:lnTo>
                    <a:lnTo>
                      <a:pt x="0" y="8382"/>
                    </a:lnTo>
                    <a:lnTo>
                      <a:pt x="31242" y="8382"/>
                    </a:lnTo>
                    <a:lnTo>
                      <a:pt x="31242" y="193548"/>
                    </a:lnTo>
                    <a:lnTo>
                      <a:pt x="0" y="193548"/>
                    </a:lnTo>
                    <a:lnTo>
                      <a:pt x="0" y="201942"/>
                    </a:lnTo>
                    <a:lnTo>
                      <a:pt x="31242" y="201942"/>
                    </a:lnTo>
                    <a:lnTo>
                      <a:pt x="31242" y="387096"/>
                    </a:lnTo>
                    <a:lnTo>
                      <a:pt x="0" y="387096"/>
                    </a:lnTo>
                    <a:lnTo>
                      <a:pt x="0" y="395478"/>
                    </a:lnTo>
                    <a:lnTo>
                      <a:pt x="31242" y="395478"/>
                    </a:lnTo>
                    <a:lnTo>
                      <a:pt x="31242" y="579882"/>
                    </a:lnTo>
                    <a:lnTo>
                      <a:pt x="0" y="579882"/>
                    </a:lnTo>
                    <a:lnTo>
                      <a:pt x="0" y="588264"/>
                    </a:lnTo>
                    <a:lnTo>
                      <a:pt x="31242" y="588264"/>
                    </a:lnTo>
                    <a:lnTo>
                      <a:pt x="31242" y="773430"/>
                    </a:lnTo>
                    <a:lnTo>
                      <a:pt x="0" y="773430"/>
                    </a:lnTo>
                    <a:lnTo>
                      <a:pt x="0" y="781824"/>
                    </a:lnTo>
                    <a:lnTo>
                      <a:pt x="31242" y="781824"/>
                    </a:lnTo>
                    <a:lnTo>
                      <a:pt x="31242" y="966978"/>
                    </a:lnTo>
                    <a:lnTo>
                      <a:pt x="0" y="966978"/>
                    </a:lnTo>
                    <a:lnTo>
                      <a:pt x="0" y="975360"/>
                    </a:lnTo>
                    <a:lnTo>
                      <a:pt x="31242" y="975360"/>
                    </a:lnTo>
                    <a:lnTo>
                      <a:pt x="31242" y="1160526"/>
                    </a:lnTo>
                    <a:lnTo>
                      <a:pt x="0" y="1160526"/>
                    </a:lnTo>
                    <a:lnTo>
                      <a:pt x="0" y="1168908"/>
                    </a:lnTo>
                    <a:lnTo>
                      <a:pt x="31242" y="1168908"/>
                    </a:lnTo>
                    <a:lnTo>
                      <a:pt x="31242" y="1354074"/>
                    </a:lnTo>
                    <a:lnTo>
                      <a:pt x="0" y="1354074"/>
                    </a:lnTo>
                    <a:lnTo>
                      <a:pt x="0" y="1362456"/>
                    </a:lnTo>
                    <a:lnTo>
                      <a:pt x="31242" y="1362456"/>
                    </a:lnTo>
                    <a:lnTo>
                      <a:pt x="31242" y="1547622"/>
                    </a:lnTo>
                    <a:lnTo>
                      <a:pt x="0" y="1547622"/>
                    </a:lnTo>
                    <a:lnTo>
                      <a:pt x="0" y="1556766"/>
                    </a:lnTo>
                    <a:lnTo>
                      <a:pt x="31242" y="1556766"/>
                    </a:lnTo>
                    <a:lnTo>
                      <a:pt x="31242" y="1741170"/>
                    </a:lnTo>
                    <a:lnTo>
                      <a:pt x="0" y="1741170"/>
                    </a:lnTo>
                    <a:lnTo>
                      <a:pt x="0" y="1750314"/>
                    </a:lnTo>
                    <a:lnTo>
                      <a:pt x="31242" y="1750314"/>
                    </a:lnTo>
                    <a:lnTo>
                      <a:pt x="31242" y="1934718"/>
                    </a:lnTo>
                    <a:lnTo>
                      <a:pt x="0" y="1934718"/>
                    </a:lnTo>
                    <a:lnTo>
                      <a:pt x="0" y="1943862"/>
                    </a:lnTo>
                    <a:lnTo>
                      <a:pt x="31242" y="1943862"/>
                    </a:lnTo>
                    <a:lnTo>
                      <a:pt x="31242" y="1975104"/>
                    </a:lnTo>
                    <a:lnTo>
                      <a:pt x="40386" y="1975104"/>
                    </a:lnTo>
                    <a:lnTo>
                      <a:pt x="40386" y="1943862"/>
                    </a:lnTo>
                    <a:lnTo>
                      <a:pt x="743712" y="1943862"/>
                    </a:lnTo>
                    <a:lnTo>
                      <a:pt x="743712" y="1975104"/>
                    </a:lnTo>
                    <a:lnTo>
                      <a:pt x="752094" y="1975104"/>
                    </a:lnTo>
                    <a:lnTo>
                      <a:pt x="752094" y="1943862"/>
                    </a:lnTo>
                    <a:lnTo>
                      <a:pt x="1455420" y="1943862"/>
                    </a:lnTo>
                    <a:lnTo>
                      <a:pt x="1455420" y="1975104"/>
                    </a:lnTo>
                    <a:lnTo>
                      <a:pt x="1463802" y="1975104"/>
                    </a:lnTo>
                    <a:lnTo>
                      <a:pt x="1463802" y="1943862"/>
                    </a:lnTo>
                    <a:lnTo>
                      <a:pt x="2167128" y="1943862"/>
                    </a:lnTo>
                    <a:lnTo>
                      <a:pt x="2167128" y="1975104"/>
                    </a:lnTo>
                    <a:lnTo>
                      <a:pt x="2175510" y="1975104"/>
                    </a:lnTo>
                    <a:lnTo>
                      <a:pt x="2175510" y="1943862"/>
                    </a:lnTo>
                    <a:lnTo>
                      <a:pt x="2878836" y="1943862"/>
                    </a:lnTo>
                    <a:lnTo>
                      <a:pt x="2878836" y="1975104"/>
                    </a:lnTo>
                    <a:lnTo>
                      <a:pt x="2887218" y="1975104"/>
                    </a:lnTo>
                    <a:lnTo>
                      <a:pt x="2887218" y="1943862"/>
                    </a:lnTo>
                    <a:lnTo>
                      <a:pt x="3590544" y="1943862"/>
                    </a:lnTo>
                    <a:lnTo>
                      <a:pt x="3590544" y="1975104"/>
                    </a:lnTo>
                    <a:lnTo>
                      <a:pt x="3599688" y="1975104"/>
                    </a:lnTo>
                    <a:lnTo>
                      <a:pt x="3599688" y="1939290"/>
                    </a:lnTo>
                    <a:close/>
                  </a:path>
                </a:pathLst>
              </a:custGeom>
              <a:solidFill>
                <a:srgbClr val="86868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9" name="object 19"/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590037" y="7125799"/>
                <a:ext cx="92201" cy="91759"/>
              </a:xfrm>
              <a:prstGeom prst="rect">
                <a:avLst/>
              </a:prstGeom>
            </p:spPr>
          </p:pic>
          <p:pic>
            <p:nvPicPr>
              <p:cNvPr id="20" name="object 20"/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732531" y="6544922"/>
                <a:ext cx="92201" cy="91840"/>
              </a:xfrm>
              <a:prstGeom prst="rect">
                <a:avLst/>
              </a:prstGeom>
            </p:spPr>
          </p:pic>
          <p:pic>
            <p:nvPicPr>
              <p:cNvPr id="21" name="object 21"/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945891" y="6206666"/>
                <a:ext cx="92963" cy="91697"/>
              </a:xfrm>
              <a:prstGeom prst="rect">
                <a:avLst/>
              </a:prstGeom>
            </p:spPr>
          </p:pic>
          <p:pic>
            <p:nvPicPr>
              <p:cNvPr id="22" name="object 22"/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3301745" y="6206580"/>
                <a:ext cx="92201" cy="91778"/>
              </a:xfrm>
              <a:prstGeom prst="rect">
                <a:avLst/>
              </a:prstGeom>
            </p:spPr>
          </p:pic>
          <p:pic>
            <p:nvPicPr>
              <p:cNvPr id="23" name="object 23"/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3657600" y="6206613"/>
                <a:ext cx="92963" cy="91744"/>
              </a:xfrm>
              <a:prstGeom prst="rect">
                <a:avLst/>
              </a:prstGeom>
            </p:spPr>
          </p:pic>
          <p:pic>
            <p:nvPicPr>
              <p:cNvPr id="24" name="object 24"/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3942588" y="6206632"/>
                <a:ext cx="92201" cy="91768"/>
              </a:xfrm>
              <a:prstGeom prst="rect">
                <a:avLst/>
              </a:prstGeom>
            </p:spPr>
          </p:pic>
          <p:pic>
            <p:nvPicPr>
              <p:cNvPr id="25" name="object 25"/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4370069" y="6206727"/>
                <a:ext cx="92201" cy="91725"/>
              </a:xfrm>
              <a:prstGeom prst="rect">
                <a:avLst/>
              </a:prstGeom>
            </p:spPr>
          </p:pic>
          <p:pic>
            <p:nvPicPr>
              <p:cNvPr id="26" name="object 26"/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4903469" y="6206713"/>
                <a:ext cx="92201" cy="91730"/>
              </a:xfrm>
              <a:prstGeom prst="rect">
                <a:avLst/>
              </a:prstGeom>
            </p:spPr>
          </p:pic>
          <p:pic>
            <p:nvPicPr>
              <p:cNvPr id="27" name="object 27"/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5010150" y="7899353"/>
                <a:ext cx="92201" cy="91592"/>
              </a:xfrm>
              <a:prstGeom prst="rect">
                <a:avLst/>
              </a:prstGeom>
            </p:spPr>
          </p:pic>
          <p:pic>
            <p:nvPicPr>
              <p:cNvPr id="28" name="object 28"/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5152644" y="7319376"/>
                <a:ext cx="92201" cy="91768"/>
              </a:xfrm>
              <a:prstGeom prst="rect">
                <a:avLst/>
              </a:prstGeom>
            </p:spPr>
          </p:pic>
          <p:pic>
            <p:nvPicPr>
              <p:cNvPr id="29" name="object 29"/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5259323" y="6689793"/>
                <a:ext cx="92963" cy="91844"/>
              </a:xfrm>
              <a:prstGeom prst="rect">
                <a:avLst/>
              </a:prstGeom>
            </p:spPr>
          </p:pic>
          <p:sp>
            <p:nvSpPr>
              <p:cNvPr id="30" name="object 30"/>
              <p:cNvSpPr/>
              <p:nvPr/>
            </p:nvSpPr>
            <p:spPr>
              <a:xfrm>
                <a:off x="2619756" y="6230873"/>
                <a:ext cx="2673350" cy="1737360"/>
              </a:xfrm>
              <a:custGeom>
                <a:avLst/>
                <a:gdLst/>
                <a:ahLst/>
                <a:cxnLst/>
                <a:rect l="l" t="t" r="r" b="b"/>
                <a:pathLst>
                  <a:path w="2673350" h="1737359">
                    <a:moveTo>
                      <a:pt x="2673096" y="509778"/>
                    </a:moveTo>
                    <a:lnTo>
                      <a:pt x="2656332" y="487680"/>
                    </a:lnTo>
                    <a:lnTo>
                      <a:pt x="1196797" y="1573784"/>
                    </a:lnTo>
                    <a:lnTo>
                      <a:pt x="2335530" y="22860"/>
                    </a:lnTo>
                    <a:lnTo>
                      <a:pt x="2313432" y="6858"/>
                    </a:lnTo>
                    <a:lnTo>
                      <a:pt x="1158760" y="1578775"/>
                    </a:lnTo>
                    <a:lnTo>
                      <a:pt x="1799844" y="19812"/>
                    </a:lnTo>
                    <a:lnTo>
                      <a:pt x="1774698" y="9906"/>
                    </a:lnTo>
                    <a:lnTo>
                      <a:pt x="1119466" y="1602600"/>
                    </a:lnTo>
                    <a:lnTo>
                      <a:pt x="1379220" y="25908"/>
                    </a:lnTo>
                    <a:lnTo>
                      <a:pt x="1352550" y="21336"/>
                    </a:lnTo>
                    <a:lnTo>
                      <a:pt x="1097673" y="1564271"/>
                    </a:lnTo>
                    <a:lnTo>
                      <a:pt x="1101852" y="15240"/>
                    </a:lnTo>
                    <a:lnTo>
                      <a:pt x="1074420" y="15240"/>
                    </a:lnTo>
                    <a:lnTo>
                      <a:pt x="1070254" y="1562214"/>
                    </a:lnTo>
                    <a:lnTo>
                      <a:pt x="715518" y="2286"/>
                    </a:lnTo>
                    <a:lnTo>
                      <a:pt x="688848" y="8382"/>
                    </a:lnTo>
                    <a:lnTo>
                      <a:pt x="1046010" y="1575904"/>
                    </a:lnTo>
                    <a:lnTo>
                      <a:pt x="374142" y="0"/>
                    </a:lnTo>
                    <a:lnTo>
                      <a:pt x="348996" y="10668"/>
                    </a:lnTo>
                    <a:lnTo>
                      <a:pt x="1053820" y="1662137"/>
                    </a:lnTo>
                    <a:lnTo>
                      <a:pt x="166878" y="338328"/>
                    </a:lnTo>
                    <a:lnTo>
                      <a:pt x="144780" y="353568"/>
                    </a:lnTo>
                    <a:lnTo>
                      <a:pt x="1021346" y="1662963"/>
                    </a:lnTo>
                    <a:lnTo>
                      <a:pt x="16002" y="918210"/>
                    </a:lnTo>
                    <a:lnTo>
                      <a:pt x="0" y="940308"/>
                    </a:lnTo>
                    <a:lnTo>
                      <a:pt x="1040066" y="1711337"/>
                    </a:lnTo>
                    <a:lnTo>
                      <a:pt x="1046226" y="1719834"/>
                    </a:lnTo>
                    <a:lnTo>
                      <a:pt x="1048867" y="1717865"/>
                    </a:lnTo>
                    <a:lnTo>
                      <a:pt x="1075182" y="1737360"/>
                    </a:lnTo>
                    <a:lnTo>
                      <a:pt x="1077658" y="1734096"/>
                    </a:lnTo>
                    <a:lnTo>
                      <a:pt x="1097280" y="1737360"/>
                    </a:lnTo>
                    <a:lnTo>
                      <a:pt x="1099756" y="1722285"/>
                    </a:lnTo>
                    <a:lnTo>
                      <a:pt x="1102741" y="1715020"/>
                    </a:lnTo>
                    <a:lnTo>
                      <a:pt x="1104900" y="1714500"/>
                    </a:lnTo>
                    <a:lnTo>
                      <a:pt x="1104480" y="1712722"/>
                    </a:lnTo>
                    <a:lnTo>
                      <a:pt x="2432304" y="1703832"/>
                    </a:lnTo>
                    <a:lnTo>
                      <a:pt x="2432304" y="1676400"/>
                    </a:lnTo>
                    <a:lnTo>
                      <a:pt x="1134160" y="1685086"/>
                    </a:lnTo>
                    <a:lnTo>
                      <a:pt x="2553462" y="1120902"/>
                    </a:lnTo>
                    <a:lnTo>
                      <a:pt x="2543556" y="1095756"/>
                    </a:lnTo>
                    <a:lnTo>
                      <a:pt x="1137666" y="1654314"/>
                    </a:lnTo>
                    <a:lnTo>
                      <a:pt x="1141704" y="1648815"/>
                    </a:lnTo>
                    <a:lnTo>
                      <a:pt x="2673096" y="509778"/>
                    </a:lnTo>
                    <a:close/>
                  </a:path>
                </a:pathLst>
              </a:custGeom>
              <a:solidFill>
                <a:srgbClr val="FF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33" name="object 33"/>
            <p:cNvSpPr txBox="1"/>
            <p:nvPr/>
          </p:nvSpPr>
          <p:spPr>
            <a:xfrm>
              <a:off x="4917440" y="7849361"/>
              <a:ext cx="94615" cy="15901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950" spc="15" dirty="0">
                  <a:latin typeface="Arial Unicode MS"/>
                  <a:cs typeface="Arial Unicode MS"/>
                </a:rPr>
                <a:t>0</a:t>
              </a:r>
              <a:endParaRPr sz="950" dirty="0">
                <a:latin typeface="Arial Unicode MS"/>
                <a:cs typeface="Arial Unicode MS"/>
              </a:endParaRPr>
            </a:p>
          </p:txBody>
        </p:sp>
        <p:sp>
          <p:nvSpPr>
            <p:cNvPr id="34" name="object 34"/>
            <p:cNvSpPr txBox="1"/>
            <p:nvPr/>
          </p:nvSpPr>
          <p:spPr>
            <a:xfrm>
              <a:off x="5000504" y="7991880"/>
              <a:ext cx="233679" cy="15901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950" dirty="0">
                  <a:latin typeface="Arial Unicode MS"/>
                  <a:cs typeface="Arial Unicode MS"/>
                </a:rPr>
                <a:t>-</a:t>
              </a:r>
              <a:r>
                <a:rPr sz="950" spc="-35" dirty="0">
                  <a:latin typeface="Arial Unicode MS"/>
                  <a:cs typeface="Arial Unicode MS"/>
                </a:rPr>
                <a:t> </a:t>
              </a:r>
              <a:r>
                <a:rPr sz="950" spc="-25" dirty="0">
                  <a:latin typeface="Arial Unicode MS"/>
                  <a:cs typeface="Arial Unicode MS"/>
                </a:rPr>
                <a:t>20</a:t>
              </a:r>
              <a:endParaRPr sz="950">
                <a:latin typeface="Arial Unicode MS"/>
                <a:cs typeface="Arial Unicode MS"/>
              </a:endParaRPr>
            </a:p>
          </p:txBody>
        </p:sp>
        <p:sp>
          <p:nvSpPr>
            <p:cNvPr id="35" name="object 35"/>
            <p:cNvSpPr txBox="1"/>
            <p:nvPr/>
          </p:nvSpPr>
          <p:spPr>
            <a:xfrm>
              <a:off x="5712173" y="7991880"/>
              <a:ext cx="233679" cy="15901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950" dirty="0">
                  <a:latin typeface="Arial Unicode MS"/>
                  <a:cs typeface="Arial Unicode MS"/>
                </a:rPr>
                <a:t>-</a:t>
              </a:r>
              <a:r>
                <a:rPr sz="950" spc="-35" dirty="0">
                  <a:latin typeface="Arial Unicode MS"/>
                  <a:cs typeface="Arial Unicode MS"/>
                </a:rPr>
                <a:t> </a:t>
              </a:r>
              <a:r>
                <a:rPr sz="950" spc="-25" dirty="0">
                  <a:latin typeface="Arial Unicode MS"/>
                  <a:cs typeface="Arial Unicode MS"/>
                </a:rPr>
                <a:t>10</a:t>
              </a:r>
              <a:endParaRPr sz="950">
                <a:latin typeface="Arial Unicode MS"/>
                <a:cs typeface="Arial Unicode MS"/>
              </a:endParaRPr>
            </a:p>
          </p:txBody>
        </p:sp>
        <p:sp>
          <p:nvSpPr>
            <p:cNvPr id="36" name="object 36"/>
            <p:cNvSpPr txBox="1"/>
            <p:nvPr/>
          </p:nvSpPr>
          <p:spPr>
            <a:xfrm>
              <a:off x="6477177" y="7948084"/>
              <a:ext cx="451484" cy="333375"/>
            </a:xfrm>
            <a:prstGeom prst="rect">
              <a:avLst/>
            </a:prstGeom>
          </p:spPr>
          <p:txBody>
            <a:bodyPr vert="horz" wrap="square" lIns="0" tIns="56515" rIns="0" bIns="0" rtlCol="0">
              <a:spAutoFit/>
            </a:bodyPr>
            <a:lstStyle/>
            <a:p>
              <a:pPr marL="12700">
                <a:spcBef>
                  <a:spcPts val="445"/>
                </a:spcBef>
              </a:pPr>
              <a:r>
                <a:rPr sz="950" spc="15" dirty="0">
                  <a:latin typeface="Arial Unicode MS"/>
                  <a:cs typeface="Arial Unicode MS"/>
                </a:rPr>
                <a:t>0</a:t>
              </a:r>
              <a:endParaRPr sz="950">
                <a:latin typeface="Arial Unicode MS"/>
                <a:cs typeface="Arial Unicode MS"/>
              </a:endParaRPr>
            </a:p>
            <a:p>
              <a:pPr marL="36195">
                <a:spcBef>
                  <a:spcPts val="215"/>
                </a:spcBef>
              </a:pPr>
              <a:r>
                <a:rPr sz="600" b="1" spc="-40" dirty="0">
                  <a:latin typeface="Arial"/>
                  <a:cs typeface="Arial"/>
                </a:rPr>
                <a:t>R</a:t>
              </a:r>
              <a:r>
                <a:rPr sz="600" b="1" spc="-15" dirty="0">
                  <a:latin typeface="Arial"/>
                  <a:cs typeface="Arial"/>
                </a:rPr>
                <a:t> </a:t>
              </a:r>
              <a:r>
                <a:rPr sz="600" b="1" spc="-10" dirty="0">
                  <a:latin typeface="Arial"/>
                  <a:cs typeface="Arial"/>
                </a:rPr>
                <a:t>(ohmios)</a:t>
              </a:r>
              <a:endParaRPr sz="600">
                <a:latin typeface="Arial"/>
                <a:cs typeface="Arial"/>
              </a:endParaRPr>
            </a:p>
          </p:txBody>
        </p:sp>
        <p:sp>
          <p:nvSpPr>
            <p:cNvPr id="37" name="object 37"/>
            <p:cNvSpPr txBox="1"/>
            <p:nvPr/>
          </p:nvSpPr>
          <p:spPr>
            <a:xfrm>
              <a:off x="7156102" y="7991880"/>
              <a:ext cx="163830" cy="15901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950" spc="-25" dirty="0">
                  <a:latin typeface="Arial Unicode MS"/>
                  <a:cs typeface="Arial Unicode MS"/>
                </a:rPr>
                <a:t>10</a:t>
              </a:r>
              <a:endParaRPr sz="950">
                <a:latin typeface="Arial Unicode MS"/>
                <a:cs typeface="Arial Unicode MS"/>
              </a:endParaRPr>
            </a:p>
          </p:txBody>
        </p:sp>
        <p:sp>
          <p:nvSpPr>
            <p:cNvPr id="38" name="object 38"/>
            <p:cNvSpPr txBox="1"/>
            <p:nvPr/>
          </p:nvSpPr>
          <p:spPr>
            <a:xfrm>
              <a:off x="7867771" y="7991880"/>
              <a:ext cx="163830" cy="15901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950" spc="-25" dirty="0">
                  <a:latin typeface="Arial Unicode MS"/>
                  <a:cs typeface="Arial Unicode MS"/>
                </a:rPr>
                <a:t>20</a:t>
              </a:r>
              <a:endParaRPr sz="950">
                <a:latin typeface="Arial Unicode MS"/>
                <a:cs typeface="Arial Unicode MS"/>
              </a:endParaRPr>
            </a:p>
          </p:txBody>
        </p:sp>
        <p:sp>
          <p:nvSpPr>
            <p:cNvPr id="39" name="object 39"/>
            <p:cNvSpPr txBox="1"/>
            <p:nvPr/>
          </p:nvSpPr>
          <p:spPr>
            <a:xfrm>
              <a:off x="8579440" y="7991880"/>
              <a:ext cx="163830" cy="15901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950" spc="-25" dirty="0">
                  <a:latin typeface="Arial Unicode MS"/>
                  <a:cs typeface="Arial Unicode MS"/>
                </a:rPr>
                <a:t>30</a:t>
              </a:r>
              <a:endParaRPr sz="950">
                <a:latin typeface="Arial Unicode MS"/>
                <a:cs typeface="Arial Unicode MS"/>
              </a:endParaRPr>
            </a:p>
          </p:txBody>
        </p:sp>
        <p:sp>
          <p:nvSpPr>
            <p:cNvPr id="41" name="object 41"/>
            <p:cNvSpPr txBox="1"/>
            <p:nvPr/>
          </p:nvSpPr>
          <p:spPr>
            <a:xfrm>
              <a:off x="4725352" y="6814567"/>
              <a:ext cx="76944" cy="361315"/>
            </a:xfrm>
            <a:prstGeom prst="rect">
              <a:avLst/>
            </a:prstGeom>
          </p:spPr>
          <p:txBody>
            <a:bodyPr vert="vert270" wrap="square" lIns="0" tIns="17145" rIns="0" bIns="0" rtlCol="0">
              <a:spAutoFit/>
            </a:bodyPr>
            <a:lstStyle/>
            <a:p>
              <a:pPr marL="12700">
                <a:spcBef>
                  <a:spcPts val="135"/>
                </a:spcBef>
              </a:pPr>
              <a:r>
                <a:rPr sz="500" b="1" dirty="0">
                  <a:latin typeface="Arial"/>
                  <a:cs typeface="Arial"/>
                </a:rPr>
                <a:t>X</a:t>
              </a:r>
              <a:r>
                <a:rPr sz="500" b="1" spc="-10" dirty="0">
                  <a:latin typeface="Arial"/>
                  <a:cs typeface="Arial"/>
                </a:rPr>
                <a:t> (ohmios)</a:t>
              </a:r>
              <a:endParaRPr sz="500">
                <a:latin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3400" y="381000"/>
            <a:ext cx="12649199" cy="106695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2200"/>
              </a:lnSpc>
              <a:spcBef>
                <a:spcPts val="100"/>
              </a:spcBef>
            </a:pPr>
            <a:r>
              <a:rPr sz="2000" b="1" spc="-20" dirty="0">
                <a:latin typeface="Arial"/>
                <a:cs typeface="Arial"/>
              </a:rPr>
              <a:t>CONFIGURACIONES</a:t>
            </a:r>
            <a:r>
              <a:rPr sz="2000" b="1" spc="1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QUE</a:t>
            </a:r>
            <a:r>
              <a:rPr sz="2000" b="1" spc="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UTILIZAN</a:t>
            </a:r>
            <a:r>
              <a:rPr sz="2000" b="1" spc="1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TECNOLOGÍA</a:t>
            </a:r>
            <a:r>
              <a:rPr sz="2000" b="1" spc="20" dirty="0">
                <a:latin typeface="Arial"/>
                <a:cs typeface="Arial"/>
              </a:rPr>
              <a:t> </a:t>
            </a:r>
            <a:r>
              <a:rPr sz="2000" b="1" spc="-50" dirty="0">
                <a:latin typeface="Arial"/>
                <a:cs typeface="Arial"/>
              </a:rPr>
              <a:t>DE</a:t>
            </a:r>
            <a:r>
              <a:rPr sz="2000" b="1" spc="15" dirty="0">
                <a:latin typeface="Arial"/>
                <a:cs typeface="Arial"/>
              </a:rPr>
              <a:t> </a:t>
            </a:r>
            <a:r>
              <a:rPr sz="2000" b="1" spc="-100" dirty="0">
                <a:latin typeface="Arial"/>
                <a:cs typeface="Arial"/>
              </a:rPr>
              <a:t>RELÉS</a:t>
            </a:r>
            <a:r>
              <a:rPr sz="2000" b="1" spc="15" dirty="0">
                <a:latin typeface="Arial"/>
                <a:cs typeface="Arial"/>
              </a:rPr>
              <a:t> </a:t>
            </a:r>
            <a:r>
              <a:rPr sz="2000" b="1" spc="-50" dirty="0">
                <a:latin typeface="Arial"/>
                <a:cs typeface="Arial"/>
              </a:rPr>
              <a:t>DE</a:t>
            </a:r>
            <a:r>
              <a:rPr sz="2000" b="1" spc="15" dirty="0">
                <a:latin typeface="Arial"/>
                <a:cs typeface="Arial"/>
              </a:rPr>
              <a:t> </a:t>
            </a:r>
            <a:r>
              <a:rPr sz="2000" b="1" spc="-10" dirty="0" smtClean="0">
                <a:latin typeface="Arial"/>
                <a:cs typeface="Arial"/>
              </a:rPr>
              <a:t>PROTECCIÓN</a:t>
            </a:r>
            <a:r>
              <a:rPr lang="es-ES" sz="2000" b="1" spc="-10" dirty="0" smtClean="0">
                <a:latin typeface="Arial"/>
                <a:cs typeface="Arial"/>
              </a:rPr>
              <a:t> </a:t>
            </a:r>
            <a:r>
              <a:rPr sz="2000" b="1" spc="-10" dirty="0" smtClean="0">
                <a:latin typeface="Arial"/>
                <a:cs typeface="Arial"/>
              </a:rPr>
              <a:t>ELECTROMECÁNICA/ESTÁTICA</a:t>
            </a:r>
            <a:endParaRPr lang="es-ES" sz="2000" b="1" spc="-10" dirty="0" smtClean="0">
              <a:latin typeface="Arial"/>
              <a:cs typeface="Arial"/>
            </a:endParaRPr>
          </a:p>
          <a:p>
            <a:pPr marL="12700" algn="just">
              <a:lnSpc>
                <a:spcPts val="2200"/>
              </a:lnSpc>
              <a:spcBef>
                <a:spcPts val="100"/>
              </a:spcBef>
            </a:pPr>
            <a:endParaRPr sz="2000" dirty="0">
              <a:latin typeface="Arial"/>
              <a:cs typeface="Arial"/>
            </a:endParaRPr>
          </a:p>
          <a:p>
            <a:pPr marL="12700" marR="208279" algn="just">
              <a:lnSpc>
                <a:spcPts val="2200"/>
              </a:lnSpc>
              <a:spcBef>
                <a:spcPts val="520"/>
              </a:spcBef>
            </a:pPr>
            <a:r>
              <a:rPr sz="2000" spc="-10" dirty="0">
                <a:latin typeface="Arial Unicode MS"/>
                <a:cs typeface="Arial Unicode MS"/>
              </a:rPr>
              <a:t>Las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configuraciones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utilizan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relés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electromecánicos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o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protección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estática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una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sola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función </a:t>
            </a:r>
            <a:r>
              <a:rPr sz="2000" dirty="0">
                <a:latin typeface="Arial Unicode MS"/>
                <a:cs typeface="Arial Unicode MS"/>
              </a:rPr>
              <a:t>generalmente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necesitarán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una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evaluación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cada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relé.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Por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tanto,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una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configuración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elementos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de </a:t>
            </a:r>
            <a:r>
              <a:rPr sz="2000" dirty="0">
                <a:latin typeface="Arial Unicode MS"/>
                <a:cs typeface="Arial Unicode MS"/>
              </a:rPr>
              <a:t>sobreintensidad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distancia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respaldo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exigirá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una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prueba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cada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una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estas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funciones</a:t>
            </a:r>
            <a:r>
              <a:rPr sz="2000" spc="-10" dirty="0">
                <a:latin typeface="Arial Unicode MS"/>
                <a:cs typeface="Arial Unicode MS"/>
              </a:rPr>
              <a:t>.</a:t>
            </a:r>
            <a:endParaRPr sz="2000" dirty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2200"/>
              </a:lnSpc>
            </a:pPr>
            <a:r>
              <a:rPr sz="2000" dirty="0">
                <a:latin typeface="Arial Unicode MS"/>
                <a:cs typeface="Arial Unicode MS"/>
              </a:rPr>
              <a:t>Eventualmente,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esto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requerirá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más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tiempo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si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usa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spc="50" dirty="0">
                <a:latin typeface="Arial Unicode MS"/>
                <a:cs typeface="Arial Unicode MS"/>
              </a:rPr>
              <a:t>un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relé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protección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digital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o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numérico.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De </a:t>
            </a:r>
            <a:r>
              <a:rPr sz="2000" dirty="0">
                <a:latin typeface="Arial Unicode MS"/>
                <a:cs typeface="Arial Unicode MS"/>
              </a:rPr>
              <a:t>manera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similar,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puede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ser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importante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verificar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característica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relé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protección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spc="50" dirty="0">
                <a:latin typeface="Arial Unicode MS"/>
                <a:cs typeface="Arial Unicode MS"/>
              </a:rPr>
              <a:t>un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rango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de </a:t>
            </a:r>
            <a:r>
              <a:rPr sz="2000" dirty="0">
                <a:latin typeface="Arial Unicode MS"/>
                <a:cs typeface="Arial Unicode MS"/>
              </a:rPr>
              <a:t>corrientes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entrada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para</a:t>
            </a:r>
            <a:r>
              <a:rPr sz="2000" spc="1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confirmar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1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parámetros</a:t>
            </a:r>
            <a:r>
              <a:rPr sz="2000" spc="1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spc="50" dirty="0">
                <a:latin typeface="Arial Unicode MS"/>
                <a:cs typeface="Arial Unicode MS"/>
              </a:rPr>
              <a:t>un</a:t>
            </a:r>
            <a:r>
              <a:rPr sz="2000" spc="1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relé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protección</a:t>
            </a:r>
            <a:r>
              <a:rPr sz="2000" spc="1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contra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sobrecorriente</a:t>
            </a:r>
            <a:r>
              <a:rPr sz="2000" spc="17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como</a:t>
            </a:r>
            <a:r>
              <a:rPr sz="2000" spc="-10" dirty="0">
                <a:latin typeface="Arial Unicode MS"/>
                <a:cs typeface="Arial Unicode MS"/>
              </a:rPr>
              <a:t>:</a:t>
            </a:r>
            <a:endParaRPr sz="2000" dirty="0">
              <a:latin typeface="Arial Unicode MS"/>
              <a:cs typeface="Arial Unicode MS"/>
            </a:endParaRPr>
          </a:p>
          <a:p>
            <a:pPr algn="just">
              <a:lnSpc>
                <a:spcPts val="2200"/>
              </a:lnSpc>
              <a:spcBef>
                <a:spcPts val="50"/>
              </a:spcBef>
            </a:pPr>
            <a:endParaRPr sz="2000" dirty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2200"/>
              </a:lnSpc>
              <a:buClr>
                <a:srgbClr val="1A3360"/>
              </a:buClr>
              <a:buSzPct val="104545"/>
              <a:buChar char="-"/>
              <a:tabLst>
                <a:tab pos="442595" algn="l"/>
                <a:tab pos="443230" algn="l"/>
              </a:tabLst>
            </a:pP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corriente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máxima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ocurre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reinicio</a:t>
            </a:r>
            <a:endParaRPr sz="2000" dirty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2200"/>
              </a:lnSpc>
              <a:spcBef>
                <a:spcPts val="570"/>
              </a:spcBef>
              <a:buClr>
                <a:srgbClr val="1A3360"/>
              </a:buClr>
              <a:buSzPct val="127777"/>
              <a:buChar char="-"/>
              <a:tabLst>
                <a:tab pos="442595" algn="l"/>
                <a:tab pos="443230" algn="l"/>
              </a:tabLst>
            </a:pP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corriente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mínima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da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funcionamiento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cada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ajuste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corriente</a:t>
            </a:r>
            <a:endParaRPr sz="2000" dirty="0">
              <a:latin typeface="Arial Unicode MS"/>
              <a:cs typeface="Arial Unicode MS"/>
            </a:endParaRPr>
          </a:p>
          <a:p>
            <a:pPr marL="442595" indent="-215900" algn="just">
              <a:lnSpc>
                <a:spcPts val="2200"/>
              </a:lnSpc>
              <a:spcBef>
                <a:spcPts val="570"/>
              </a:spcBef>
              <a:buClr>
                <a:srgbClr val="1A3360"/>
              </a:buClr>
              <a:buSzPct val="121052"/>
              <a:buChar char="-"/>
              <a:tabLst>
                <a:tab pos="442595" algn="l"/>
                <a:tab pos="443230" algn="l"/>
              </a:tabLst>
            </a:pP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spc="50" dirty="0">
                <a:latin typeface="Arial Unicode MS"/>
                <a:cs typeface="Arial Unicode MS"/>
              </a:rPr>
              <a:t>tiempo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reposición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corriente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cero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spc="-35" dirty="0">
                <a:latin typeface="Arial Unicode MS"/>
                <a:cs typeface="Arial Unicode MS"/>
              </a:rPr>
              <a:t>TMS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spc="-50" dirty="0">
                <a:latin typeface="Arial Unicode MS"/>
                <a:cs typeface="Arial Unicode MS"/>
              </a:rPr>
              <a:t>1</a:t>
            </a:r>
            <a:endParaRPr sz="2000" dirty="0">
              <a:latin typeface="Arial Unicode MS"/>
              <a:cs typeface="Arial Unicode MS"/>
            </a:endParaRPr>
          </a:p>
          <a:p>
            <a:pPr marL="442595" indent="-215900" algn="just">
              <a:lnSpc>
                <a:spcPts val="2200"/>
              </a:lnSpc>
              <a:spcBef>
                <a:spcPts val="565"/>
              </a:spcBef>
              <a:buClr>
                <a:srgbClr val="1A3360"/>
              </a:buClr>
              <a:buSzPct val="143750"/>
              <a:buChar char="-"/>
              <a:tabLst>
                <a:tab pos="442595" algn="l"/>
                <a:tab pos="443230" algn="l"/>
              </a:tabLst>
            </a:pP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curva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tiempo/corriente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dos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o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tres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puntos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multiplicador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tiempo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configurando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spc="-30" dirty="0">
                <a:latin typeface="Arial Unicode MS"/>
                <a:cs typeface="Arial Unicode MS"/>
              </a:rPr>
              <a:t>TMS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 err="1">
                <a:latin typeface="Arial Unicode MS"/>
                <a:cs typeface="Arial Unicode MS"/>
              </a:rPr>
              <a:t>en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spc="-50" dirty="0" smtClean="0">
                <a:latin typeface="Arial Unicode MS"/>
                <a:cs typeface="Arial Unicode MS"/>
              </a:rPr>
              <a:t>1</a:t>
            </a:r>
            <a:endParaRPr lang="es-ES" sz="2000" spc="-50" dirty="0" smtClean="0">
              <a:latin typeface="Arial Unicode MS"/>
              <a:cs typeface="Arial Unicode MS"/>
            </a:endParaRPr>
          </a:p>
          <a:p>
            <a:pPr marL="12700" algn="just">
              <a:lnSpc>
                <a:spcPts val="2200"/>
              </a:lnSpc>
              <a:spcBef>
                <a:spcPts val="100"/>
              </a:spcBef>
              <a:tabLst>
                <a:tab pos="227965" algn="l"/>
              </a:tabLst>
            </a:pPr>
            <a:r>
              <a:rPr lang="es-ES" sz="2000" spc="-50" dirty="0" smtClean="0">
                <a:solidFill>
                  <a:srgbClr val="1A3360"/>
                </a:solidFill>
                <a:latin typeface="Arial Unicode MS"/>
                <a:cs typeface="Arial Unicode MS"/>
              </a:rPr>
              <a:t>-</a:t>
            </a:r>
            <a:r>
              <a:rPr lang="es-ES" sz="2000" dirty="0" smtClean="0">
                <a:solidFill>
                  <a:srgbClr val="1A3360"/>
                </a:solidFill>
                <a:latin typeface="Arial Unicode MS"/>
                <a:cs typeface="Arial Unicode MS"/>
              </a:rPr>
              <a:t>	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tiempo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funcionamiento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valores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adecuados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corriente</a:t>
            </a:r>
          </a:p>
          <a:p>
            <a:pPr marL="12700" algn="just">
              <a:lnSpc>
                <a:spcPts val="2200"/>
              </a:lnSpc>
              <a:spcBef>
                <a:spcPts val="100"/>
              </a:spcBef>
              <a:tabLst>
                <a:tab pos="227965" algn="l"/>
              </a:tabLst>
            </a:pPr>
            <a:endParaRPr lang="es-ES" sz="2000" spc="-10" dirty="0" smtClean="0">
              <a:latin typeface="Arial Unicode MS"/>
              <a:cs typeface="Arial Unicode MS"/>
            </a:endParaRPr>
          </a:p>
          <a:p>
            <a:pPr marL="12700" algn="just">
              <a:lnSpc>
                <a:spcPts val="2200"/>
              </a:lnSpc>
              <a:spcBef>
                <a:spcPts val="100"/>
              </a:spcBef>
            </a:pPr>
            <a:r>
              <a:rPr lang="es-ES" sz="2000" b="1" spc="-10" dirty="0" smtClean="0">
                <a:latin typeface="Arial"/>
                <a:cs typeface="Arial"/>
              </a:rPr>
              <a:t>CIRCUITOS</a:t>
            </a:r>
            <a:r>
              <a:rPr lang="es-ES" sz="2000" b="1" dirty="0" smtClean="0">
                <a:latin typeface="Arial"/>
                <a:cs typeface="Arial"/>
              </a:rPr>
              <a:t> </a:t>
            </a:r>
            <a:r>
              <a:rPr lang="es-ES" sz="2000" b="1" spc="-50" dirty="0" smtClean="0">
                <a:latin typeface="Arial"/>
                <a:cs typeface="Arial"/>
              </a:rPr>
              <a:t>DE</a:t>
            </a:r>
            <a:r>
              <a:rPr lang="es-ES" sz="2000" b="1" dirty="0" smtClean="0">
                <a:latin typeface="Arial"/>
                <a:cs typeface="Arial"/>
              </a:rPr>
              <a:t> </a:t>
            </a:r>
            <a:r>
              <a:rPr lang="es-ES" sz="2000" b="1" spc="-45" dirty="0" smtClean="0">
                <a:latin typeface="Arial"/>
                <a:cs typeface="Arial"/>
              </a:rPr>
              <a:t>PRUEBA</a:t>
            </a:r>
            <a:r>
              <a:rPr lang="es-ES" sz="2000" b="1" dirty="0" smtClean="0">
                <a:latin typeface="Arial"/>
                <a:cs typeface="Arial"/>
              </a:rPr>
              <a:t> </a:t>
            </a:r>
            <a:r>
              <a:rPr lang="es-ES" sz="2000" b="1" spc="-45" dirty="0" smtClean="0">
                <a:latin typeface="Arial"/>
                <a:cs typeface="Arial"/>
              </a:rPr>
              <a:t>PARA</a:t>
            </a:r>
            <a:r>
              <a:rPr lang="es-ES" sz="2000" b="1" spc="5" dirty="0" smtClean="0">
                <a:latin typeface="Arial"/>
                <a:cs typeface="Arial"/>
              </a:rPr>
              <a:t> </a:t>
            </a:r>
            <a:r>
              <a:rPr lang="es-ES" sz="2000" b="1" spc="-50" dirty="0" smtClean="0">
                <a:latin typeface="Arial"/>
                <a:cs typeface="Arial"/>
              </a:rPr>
              <a:t>PRUEBAS</a:t>
            </a:r>
            <a:r>
              <a:rPr lang="es-ES" sz="2000" b="1" dirty="0" smtClean="0">
                <a:latin typeface="Arial"/>
                <a:cs typeface="Arial"/>
              </a:rPr>
              <a:t> </a:t>
            </a:r>
            <a:r>
              <a:rPr lang="es-ES" sz="2000" b="1" spc="-50" dirty="0" smtClean="0">
                <a:latin typeface="Arial"/>
                <a:cs typeface="Arial"/>
              </a:rPr>
              <a:t>DE</a:t>
            </a:r>
            <a:r>
              <a:rPr lang="es-ES" sz="2000" b="1" dirty="0" smtClean="0">
                <a:latin typeface="Arial"/>
                <a:cs typeface="Arial"/>
              </a:rPr>
              <a:t> INYECCIÓN</a:t>
            </a:r>
            <a:r>
              <a:rPr lang="es-ES" sz="2000" b="1" spc="5" dirty="0" smtClean="0">
                <a:latin typeface="Arial"/>
                <a:cs typeface="Arial"/>
              </a:rPr>
              <a:t> </a:t>
            </a:r>
            <a:r>
              <a:rPr lang="es-ES" sz="2000" b="1" spc="-10" dirty="0" smtClean="0">
                <a:latin typeface="Arial"/>
                <a:cs typeface="Arial"/>
              </a:rPr>
              <a:t>SECUNDARIA</a:t>
            </a:r>
            <a:endParaRPr lang="es-ES" sz="2000" dirty="0" smtClean="0">
              <a:latin typeface="Arial"/>
              <a:cs typeface="Arial"/>
            </a:endParaRPr>
          </a:p>
          <a:p>
            <a:pPr marL="12700" marR="5080" algn="just">
              <a:lnSpc>
                <a:spcPts val="2200"/>
              </a:lnSpc>
              <a:spcBef>
                <a:spcPts val="560"/>
              </a:spcBef>
            </a:pP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circuitos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utilizados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dependerán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tipo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equipo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utilizado.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menos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circuitos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sean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simples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obvios,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manual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puesta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marcha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protección </a:t>
            </a:r>
            <a:r>
              <a:rPr lang="es-ES" sz="2000" dirty="0" smtClean="0">
                <a:latin typeface="Arial Unicode MS"/>
                <a:cs typeface="Arial Unicode MS"/>
              </a:rPr>
              <a:t>proporcionará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detalles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circuito.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Cuando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utilizan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circuitos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esta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referencia,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pueden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realizar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fácilmente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simplificaciones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adecuadas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prueban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relés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protección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digitales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numéricos.</a:t>
            </a:r>
          </a:p>
          <a:p>
            <a:pPr marL="12700" marR="5080" algn="just">
              <a:lnSpc>
                <a:spcPts val="2200"/>
              </a:lnSpc>
              <a:spcBef>
                <a:spcPts val="560"/>
              </a:spcBef>
            </a:pPr>
            <a:endParaRPr lang="es-ES" sz="2000" spc="-10" dirty="0" smtClean="0">
              <a:latin typeface="Arial Unicode MS"/>
              <a:cs typeface="Arial Unicode MS"/>
            </a:endParaRPr>
          </a:p>
          <a:p>
            <a:pPr marL="12700" algn="just">
              <a:lnSpc>
                <a:spcPts val="2200"/>
              </a:lnSpc>
              <a:spcBef>
                <a:spcPts val="100"/>
              </a:spcBef>
            </a:pPr>
            <a:r>
              <a:rPr lang="es-ES" sz="2000" dirty="0" smtClean="0">
                <a:latin typeface="Arial Unicode MS"/>
                <a:cs typeface="Arial Unicode MS"/>
              </a:rPr>
              <a:t>Todos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resultados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deben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ser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registrados.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Las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desviaciones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resultados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esperados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deben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12700" marR="5715" algn="just">
              <a:lnSpc>
                <a:spcPts val="2200"/>
              </a:lnSpc>
            </a:pPr>
            <a:r>
              <a:rPr lang="es-ES" sz="2000" dirty="0" smtClean="0">
                <a:latin typeface="Arial Unicode MS"/>
                <a:cs typeface="Arial Unicode MS"/>
              </a:rPr>
              <a:t>verificarse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minuciosamente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descubrirse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causa.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Después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rectificación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errores,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todas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las </a:t>
            </a:r>
            <a:r>
              <a:rPr lang="es-ES" sz="2000" dirty="0" smtClean="0">
                <a:latin typeface="Arial Unicode MS"/>
                <a:cs typeface="Arial Unicode MS"/>
              </a:rPr>
              <a:t>pruebas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cuyos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resultados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puedan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haberse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visto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afectados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(incluso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aquellas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hayan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spc="-20" dirty="0" smtClean="0">
                <a:latin typeface="Arial Unicode MS"/>
                <a:cs typeface="Arial Unicode MS"/>
              </a:rPr>
              <a:t>dado </a:t>
            </a:r>
            <a:r>
              <a:rPr lang="es-ES" sz="2000" dirty="0" smtClean="0">
                <a:latin typeface="Arial Unicode MS"/>
                <a:cs typeface="Arial Unicode MS"/>
              </a:rPr>
              <a:t>resultados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correctos)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deben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repetirse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asegurarse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configuración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protección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ha </a:t>
            </a:r>
            <a:r>
              <a:rPr lang="es-ES" sz="2000" dirty="0" smtClean="0">
                <a:latin typeface="Arial Unicode MS"/>
                <a:cs typeface="Arial Unicode MS"/>
              </a:rPr>
              <a:t>implementado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acuerdo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especificaciones.</a:t>
            </a:r>
          </a:p>
          <a:p>
            <a:pPr marL="12700" marR="5715" algn="just">
              <a:lnSpc>
                <a:spcPts val="2200"/>
              </a:lnSpc>
            </a:pPr>
            <a:endParaRPr lang="es-ES" sz="2000" spc="-10" dirty="0" smtClean="0">
              <a:latin typeface="Arial Unicode MS"/>
              <a:cs typeface="Arial Unicode MS"/>
            </a:endParaRPr>
          </a:p>
          <a:p>
            <a:pPr marL="12700" algn="just">
              <a:lnSpc>
                <a:spcPts val="2200"/>
              </a:lnSpc>
              <a:spcBef>
                <a:spcPts val="100"/>
              </a:spcBef>
            </a:pPr>
            <a:r>
              <a:rPr lang="es-ES" sz="2000" b="1" spc="-50" dirty="0" smtClean="0">
                <a:latin typeface="Arial"/>
                <a:cs typeface="Arial"/>
              </a:rPr>
              <a:t>PRUEBAS</a:t>
            </a:r>
            <a:r>
              <a:rPr lang="es-ES" sz="2000" b="1" spc="5" dirty="0" smtClean="0">
                <a:latin typeface="Arial"/>
                <a:cs typeface="Arial"/>
              </a:rPr>
              <a:t> </a:t>
            </a:r>
            <a:r>
              <a:rPr lang="es-ES" sz="2000" b="1" spc="-50" dirty="0" smtClean="0">
                <a:latin typeface="Arial"/>
                <a:cs typeface="Arial"/>
              </a:rPr>
              <a:t>DE</a:t>
            </a:r>
            <a:r>
              <a:rPr lang="es-ES" sz="2000" b="1" spc="5" dirty="0" smtClean="0">
                <a:latin typeface="Arial"/>
                <a:cs typeface="Arial"/>
              </a:rPr>
              <a:t> </a:t>
            </a:r>
            <a:r>
              <a:rPr lang="es-ES" sz="2000" b="1" dirty="0" smtClean="0">
                <a:latin typeface="Arial"/>
                <a:cs typeface="Arial"/>
              </a:rPr>
              <a:t>INYECCIÓN</a:t>
            </a:r>
            <a:r>
              <a:rPr lang="es-ES" sz="2000" b="1" spc="10" dirty="0" smtClean="0">
                <a:latin typeface="Arial"/>
                <a:cs typeface="Arial"/>
              </a:rPr>
              <a:t> </a:t>
            </a:r>
            <a:r>
              <a:rPr lang="es-ES" sz="2000" b="1" spc="-10" dirty="0" smtClean="0">
                <a:latin typeface="Arial"/>
                <a:cs typeface="Arial"/>
              </a:rPr>
              <a:t>PRIMARIA</a:t>
            </a:r>
            <a:endParaRPr lang="es-ES" sz="2000" dirty="0" smtClean="0">
              <a:latin typeface="Arial"/>
              <a:cs typeface="Arial"/>
            </a:endParaRPr>
          </a:p>
          <a:p>
            <a:pPr marL="12700" marR="5080" algn="just">
              <a:lnSpc>
                <a:spcPts val="2200"/>
              </a:lnSpc>
              <a:spcBef>
                <a:spcPts val="560"/>
              </a:spcBef>
            </a:pPr>
            <a:r>
              <a:rPr lang="es-ES" sz="2000" spc="-10" dirty="0" smtClean="0">
                <a:latin typeface="Arial Unicode MS"/>
                <a:cs typeface="Arial Unicode MS"/>
              </a:rPr>
              <a:t>Este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tipo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incluye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todo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circuito;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spc="-55" dirty="0" smtClean="0">
                <a:latin typeface="Arial Unicode MS"/>
                <a:cs typeface="Arial Unicode MS"/>
              </a:rPr>
              <a:t>Se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verifican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devanados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primario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secundario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del </a:t>
            </a:r>
            <a:r>
              <a:rPr lang="es-ES" sz="2000" dirty="0" smtClean="0">
                <a:latin typeface="Arial Unicode MS"/>
                <a:cs typeface="Arial Unicode MS"/>
              </a:rPr>
              <a:t>transformador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corriente,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bobinas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protección,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circuitos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disparo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alarma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todo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el </a:t>
            </a:r>
            <a:r>
              <a:rPr lang="es-ES" sz="2000" dirty="0" smtClean="0">
                <a:latin typeface="Arial Unicode MS"/>
                <a:cs typeface="Arial Unicode MS"/>
              </a:rPr>
              <a:t>cableado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intermedio.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No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hay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necesidad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perturbar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cableado,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elimina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riesgo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apertura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2200"/>
              </a:lnSpc>
              <a:spcBef>
                <a:spcPts val="560"/>
              </a:spcBef>
            </a:pPr>
            <a:endParaRPr lang="es-ES" sz="2000" dirty="0" smtClean="0">
              <a:latin typeface="Arial Unicode MS"/>
              <a:cs typeface="Arial Unicode MS"/>
            </a:endParaRPr>
          </a:p>
          <a:p>
            <a:pPr marL="12700" algn="just">
              <a:lnSpc>
                <a:spcPts val="2200"/>
              </a:lnSpc>
              <a:spcBef>
                <a:spcPts val="100"/>
              </a:spcBef>
              <a:tabLst>
                <a:tab pos="227965" algn="l"/>
              </a:tabLst>
            </a:pPr>
            <a:endParaRPr lang="es-ES" sz="2000" dirty="0" smtClean="0">
              <a:latin typeface="Arial Unicode MS"/>
              <a:cs typeface="Arial Unicode MS"/>
            </a:endParaRPr>
          </a:p>
          <a:p>
            <a:pPr marL="442595" indent="-215900" algn="just">
              <a:lnSpc>
                <a:spcPts val="2200"/>
              </a:lnSpc>
              <a:spcBef>
                <a:spcPts val="565"/>
              </a:spcBef>
              <a:buClr>
                <a:srgbClr val="1A3360"/>
              </a:buClr>
              <a:buSzPct val="143750"/>
              <a:buChar char="-"/>
              <a:tabLst>
                <a:tab pos="442595" algn="l"/>
                <a:tab pos="443230" algn="l"/>
              </a:tabLst>
            </a:pPr>
            <a:endParaRPr sz="2000" dirty="0">
              <a:latin typeface="Arial Unicode MS"/>
              <a:cs typeface="Arial Unicode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76700" y="8267700"/>
            <a:ext cx="524978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10" dirty="0" smtClean="0">
                <a:latin typeface="Arial Unicode MS"/>
                <a:cs typeface="Arial Unicode MS"/>
              </a:rPr>
              <a:t>.</a:t>
            </a:r>
            <a:endParaRPr sz="850"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0" y="838200"/>
            <a:ext cx="12572999" cy="91435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2200"/>
              </a:lnSpc>
              <a:spcBef>
                <a:spcPts val="100"/>
              </a:spcBef>
            </a:pPr>
            <a:r>
              <a:rPr sz="2000" dirty="0">
                <a:latin typeface="Arial Unicode MS"/>
                <a:cs typeface="Arial Unicode MS"/>
              </a:rPr>
              <a:t>circuitos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transformadores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corriente,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por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general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no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hay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necesidad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ninguna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conmutación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en</a:t>
            </a:r>
            <a:endParaRPr sz="2000" dirty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2200"/>
              </a:lnSpc>
            </a:pP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circuitos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transformador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corriente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o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relé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protección.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desventaja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tales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pruebas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que </a:t>
            </a:r>
            <a:r>
              <a:rPr sz="2000" dirty="0">
                <a:latin typeface="Arial Unicode MS"/>
                <a:cs typeface="Arial Unicode MS"/>
              </a:rPr>
              <a:t>consumen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mucho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tiempo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son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costosas.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Además,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confía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todos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diagramas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cableado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spc="-50" dirty="0">
                <a:latin typeface="Arial Unicode MS"/>
                <a:cs typeface="Arial Unicode MS"/>
              </a:rPr>
              <a:t>e</a:t>
            </a:r>
            <a:r>
              <a:rPr sz="2000" dirty="0">
                <a:latin typeface="Arial Unicode MS"/>
                <a:cs typeface="Arial Unicode MS"/>
              </a:rPr>
              <a:t> instalación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sean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correctos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instalación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complete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según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planos,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las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pruebas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de</a:t>
            </a:r>
            <a:r>
              <a:rPr sz="2000" spc="51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inyección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secundaria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realicen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satisfactoriamente.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Bajo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estas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condiciones,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las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pruebas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inyección </a:t>
            </a:r>
            <a:r>
              <a:rPr sz="2000" dirty="0">
                <a:latin typeface="Arial Unicode MS"/>
                <a:cs typeface="Arial Unicode MS"/>
              </a:rPr>
              <a:t>primaria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pueden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ser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excluidas.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Sin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embargo,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errores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cableado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entre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spc="-30" dirty="0">
                <a:latin typeface="Arial Unicode MS"/>
                <a:cs typeface="Arial Unicode MS"/>
              </a:rPr>
              <a:t>TT/TC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relés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de </a:t>
            </a:r>
            <a:r>
              <a:rPr sz="2000" dirty="0">
                <a:latin typeface="Arial Unicode MS"/>
                <a:cs typeface="Arial Unicode MS"/>
              </a:rPr>
              <a:t>protección,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o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polaridad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incorrecta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spc="-30" dirty="0">
                <a:latin typeface="Arial Unicode MS"/>
                <a:cs typeface="Arial Unicode MS"/>
              </a:rPr>
              <a:t>TT/TC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no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pueden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descubrirse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hasta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ocurra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spc="50" dirty="0">
                <a:latin typeface="Arial Unicode MS"/>
                <a:cs typeface="Arial Unicode MS"/>
              </a:rPr>
              <a:t>un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disparo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falso </a:t>
            </a:r>
            <a:r>
              <a:rPr sz="2000" dirty="0">
                <a:latin typeface="Arial Unicode MS"/>
                <a:cs typeface="Arial Unicode MS"/>
              </a:rPr>
              <a:t>o,</a:t>
            </a:r>
            <a:r>
              <a:rPr sz="2000" spc="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más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grave,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no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dispare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por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una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falla.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Este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riesgo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reduce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mucho</a:t>
            </a:r>
            <a:r>
              <a:rPr sz="2000" spc="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cuando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instalan</a:t>
            </a:r>
            <a:r>
              <a:rPr sz="2000" spc="2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relés</a:t>
            </a:r>
            <a:r>
              <a:rPr sz="2000" spc="1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protección</a:t>
            </a:r>
            <a:r>
              <a:rPr sz="2000" spc="1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digitales/numéricos,</a:t>
            </a:r>
            <a:r>
              <a:rPr sz="2000" spc="1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ya</a:t>
            </a:r>
            <a:r>
              <a:rPr sz="2000" spc="1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1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las</a:t>
            </a:r>
            <a:r>
              <a:rPr sz="2000" spc="1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instalaciones</a:t>
            </a:r>
            <a:r>
              <a:rPr sz="2000" spc="1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medición/visualización</a:t>
            </a:r>
            <a:r>
              <a:rPr sz="2000" spc="1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corriente</a:t>
            </a:r>
            <a:r>
              <a:rPr sz="2000" spc="175" dirty="0">
                <a:latin typeface="Arial Unicode MS"/>
                <a:cs typeface="Arial Unicode MS"/>
              </a:rPr>
              <a:t> </a:t>
            </a:r>
            <a:r>
              <a:rPr sz="2000" spc="-50" dirty="0">
                <a:latin typeface="Arial Unicode MS"/>
                <a:cs typeface="Arial Unicode MS"/>
              </a:rPr>
              <a:t>y</a:t>
            </a:r>
            <a:r>
              <a:rPr sz="2000" dirty="0">
                <a:latin typeface="Arial Unicode MS"/>
                <a:cs typeface="Arial Unicode MS"/>
              </a:rPr>
              <a:t> voltaje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existen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dichos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relés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protección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permiten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verificar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valores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entrada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relé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de </a:t>
            </a:r>
            <a:r>
              <a:rPr sz="2000" dirty="0">
                <a:latin typeface="Arial Unicode MS"/>
                <a:cs typeface="Arial Unicode MS"/>
              </a:rPr>
              <a:t>protección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contra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otras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fuentes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comprobadas.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Muchos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errores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conexión/cableado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pueden </a:t>
            </a:r>
            <a:r>
              <a:rPr sz="2000" dirty="0">
                <a:latin typeface="Arial Unicode MS"/>
                <a:cs typeface="Arial Unicode MS"/>
              </a:rPr>
              <a:t>detectar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esta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manera.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Además,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al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aislar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temporalmente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las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salidas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disparo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relé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protección,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se </a:t>
            </a:r>
            <a:r>
              <a:rPr sz="2000" dirty="0">
                <a:latin typeface="Arial Unicode MS"/>
                <a:cs typeface="Arial Unicode MS"/>
              </a:rPr>
              <a:t>pueden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evitar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disparos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no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deseados.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Sin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embargo,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prueba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inyección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primaria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única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manera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de </a:t>
            </a:r>
            <a:r>
              <a:rPr sz="2000" dirty="0">
                <a:latin typeface="Arial Unicode MS"/>
                <a:cs typeface="Arial Unicode MS"/>
              </a:rPr>
              <a:t>demostrar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correcta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instalación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operación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configuración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protección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completa.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Como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indicó</a:t>
            </a:r>
            <a:r>
              <a:rPr sz="2000" spc="2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sección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anterior,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las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pruebas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inyección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primaria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siempre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completan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después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las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pruebas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de </a:t>
            </a:r>
            <a:r>
              <a:rPr sz="2000" dirty="0">
                <a:latin typeface="Arial Unicode MS"/>
                <a:cs typeface="Arial Unicode MS"/>
              </a:rPr>
              <a:t>inyección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secundaria,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para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garantizar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problemas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limiten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spc="-55" dirty="0">
                <a:latin typeface="Arial Unicode MS"/>
                <a:cs typeface="Arial Unicode MS"/>
              </a:rPr>
              <a:t>TT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spc="-70" dirty="0">
                <a:latin typeface="Arial Unicode MS"/>
                <a:cs typeface="Arial Unicode MS"/>
              </a:rPr>
              <a:t>CT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involucrados,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además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del </a:t>
            </a:r>
            <a:r>
              <a:rPr sz="2000" dirty="0">
                <a:latin typeface="Arial Unicode MS"/>
                <a:cs typeface="Arial Unicode MS"/>
              </a:rPr>
              <a:t>cableado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asociado.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Todos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demás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equipos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configuración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protección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deben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haber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demostrado</a:t>
            </a:r>
            <a:r>
              <a:rPr sz="2000" spc="400" dirty="0">
                <a:latin typeface="Arial Unicode MS"/>
                <a:cs typeface="Arial Unicode MS"/>
              </a:rPr>
              <a:t> </a:t>
            </a:r>
            <a:r>
              <a:rPr sz="2000" spc="50" dirty="0">
                <a:latin typeface="Arial Unicode MS"/>
                <a:cs typeface="Arial Unicode MS"/>
              </a:rPr>
              <a:t>un</a:t>
            </a:r>
            <a:r>
              <a:rPr sz="2000" spc="1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funcionamiento</a:t>
            </a:r>
            <a:r>
              <a:rPr sz="2000" spc="1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satisfactorio</a:t>
            </a:r>
            <a:r>
              <a:rPr sz="2000" spc="1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durante</a:t>
            </a:r>
            <a:r>
              <a:rPr sz="2000" spc="1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las</a:t>
            </a:r>
            <a:r>
              <a:rPr sz="2000" spc="1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pruebas</a:t>
            </a:r>
            <a:r>
              <a:rPr sz="2000" spc="1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inyección</a:t>
            </a:r>
            <a:r>
              <a:rPr sz="2000" spc="180" dirty="0">
                <a:latin typeface="Arial Unicode MS"/>
                <a:cs typeface="Arial Unicode MS"/>
              </a:rPr>
              <a:t> </a:t>
            </a:r>
            <a:r>
              <a:rPr sz="2000" spc="-10" dirty="0" err="1">
                <a:latin typeface="Arial Unicode MS"/>
                <a:cs typeface="Arial Unicode MS"/>
              </a:rPr>
              <a:t>secundaria</a:t>
            </a:r>
            <a:r>
              <a:rPr sz="2000" spc="-10" dirty="0" smtClean="0">
                <a:latin typeface="Arial Unicode MS"/>
                <a:cs typeface="Arial Unicode MS"/>
              </a:rPr>
              <a:t>.</a:t>
            </a:r>
            <a:endParaRPr lang="es-ES" sz="2000" spc="-10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2200"/>
              </a:lnSpc>
            </a:pPr>
            <a:endParaRPr lang="es-ES" sz="2000" spc="-10" dirty="0">
              <a:latin typeface="Arial Unicode MS"/>
              <a:cs typeface="Arial Unicode MS"/>
            </a:endParaRPr>
          </a:p>
          <a:p>
            <a:pPr marL="12700" algn="just">
              <a:lnSpc>
                <a:spcPts val="2200"/>
              </a:lnSpc>
              <a:spcBef>
                <a:spcPts val="100"/>
              </a:spcBef>
            </a:pPr>
            <a:r>
              <a:rPr lang="es-ES" sz="2000" b="1" spc="-10" dirty="0" smtClean="0">
                <a:latin typeface="Arial"/>
                <a:cs typeface="Arial"/>
              </a:rPr>
              <a:t>INSTALACIONES</a:t>
            </a:r>
            <a:r>
              <a:rPr lang="es-ES" sz="2000" b="1" dirty="0" smtClean="0">
                <a:latin typeface="Arial"/>
                <a:cs typeface="Arial"/>
              </a:rPr>
              <a:t> </a:t>
            </a:r>
            <a:r>
              <a:rPr lang="es-ES" sz="2000" b="1" spc="-35" dirty="0" smtClean="0">
                <a:latin typeface="Arial"/>
                <a:cs typeface="Arial"/>
              </a:rPr>
              <a:t>DE</a:t>
            </a:r>
            <a:r>
              <a:rPr lang="es-ES" sz="2000" b="1" dirty="0" smtClean="0">
                <a:latin typeface="Arial"/>
                <a:cs typeface="Arial"/>
              </a:rPr>
              <a:t> </a:t>
            </a:r>
            <a:r>
              <a:rPr lang="es-ES" sz="2000" b="1" spc="-10" dirty="0" smtClean="0">
                <a:latin typeface="Arial"/>
                <a:cs typeface="Arial"/>
              </a:rPr>
              <a:t>PRUEBA</a:t>
            </a:r>
          </a:p>
          <a:p>
            <a:pPr marL="12700" algn="just">
              <a:lnSpc>
                <a:spcPts val="2200"/>
              </a:lnSpc>
              <a:spcBef>
                <a:spcPts val="100"/>
              </a:spcBef>
            </a:pPr>
            <a:endParaRPr lang="es-ES" sz="2000" dirty="0" smtClean="0">
              <a:latin typeface="Arial"/>
              <a:cs typeface="Arial"/>
            </a:endParaRPr>
          </a:p>
          <a:p>
            <a:pPr marL="12700" marR="5080" algn="just">
              <a:lnSpc>
                <a:spcPts val="2200"/>
              </a:lnSpc>
              <a:spcBef>
                <a:spcPts val="600"/>
              </a:spcBef>
            </a:pP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alternador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fuente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energía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más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útil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proporcionar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fuerte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corriente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necesaria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la </a:t>
            </a:r>
            <a:r>
              <a:rPr lang="es-ES" sz="2000" dirty="0" smtClean="0">
                <a:latin typeface="Arial Unicode MS"/>
                <a:cs typeface="Arial Unicode MS"/>
              </a:rPr>
              <a:t>inyección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primaria.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Sin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embargo,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rara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vez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está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disponible,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ya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requiere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no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solo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spc="50" dirty="0" smtClean="0">
                <a:latin typeface="Arial Unicode MS"/>
                <a:cs typeface="Arial Unicode MS"/>
              </a:rPr>
              <a:t>un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alternador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de </a:t>
            </a:r>
            <a:r>
              <a:rPr lang="es-ES" sz="2000" dirty="0" smtClean="0">
                <a:latin typeface="Arial Unicode MS"/>
                <a:cs typeface="Arial Unicode MS"/>
              </a:rPr>
              <a:t>repuesto,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sino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también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barras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colectoras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repuesto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capaces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conectarse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alternador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circuito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spc="-20" dirty="0" smtClean="0">
                <a:latin typeface="Arial Unicode MS"/>
                <a:cs typeface="Arial Unicode MS"/>
              </a:rPr>
              <a:t>bajo </a:t>
            </a:r>
            <a:r>
              <a:rPr lang="es-ES" sz="2000" dirty="0" smtClean="0">
                <a:latin typeface="Arial Unicode MS"/>
                <a:cs typeface="Arial Unicode MS"/>
              </a:rPr>
              <a:t>prueba.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Por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tanto,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inyección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primaria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generalmente</a:t>
            </a:r>
            <a:r>
              <a:rPr lang="es-ES" sz="2000" spc="1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completa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por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medio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spc="50" dirty="0" smtClean="0">
                <a:latin typeface="Arial Unicode MS"/>
                <a:cs typeface="Arial Unicode MS"/>
              </a:rPr>
              <a:t>un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transformador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de </a:t>
            </a:r>
            <a:r>
              <a:rPr lang="es-ES" sz="2000" dirty="0" smtClean="0">
                <a:latin typeface="Arial Unicode MS"/>
                <a:cs typeface="Arial Unicode MS"/>
              </a:rPr>
              <a:t>inyección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portátil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(Figura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23),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hecho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funcionar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desde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red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eléctrica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local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tiene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varios</a:t>
            </a:r>
            <a:r>
              <a:rPr lang="es-ES" sz="2000" spc="200" dirty="0" smtClean="0">
                <a:latin typeface="Arial Unicode MS"/>
                <a:cs typeface="Arial Unicode MS"/>
              </a:rPr>
              <a:t>  </a:t>
            </a:r>
            <a:r>
              <a:rPr lang="es-ES" sz="2000" dirty="0" smtClean="0">
                <a:latin typeface="Arial Unicode MS"/>
                <a:cs typeface="Arial Unicode MS"/>
              </a:rPr>
              <a:t>devanados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baja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tensión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alta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corriente.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Estos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pueden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conectar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serie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paralelo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según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la </a:t>
            </a:r>
            <a:r>
              <a:rPr lang="es-ES" sz="2000" dirty="0" smtClean="0">
                <a:latin typeface="Arial Unicode MS"/>
                <a:cs typeface="Arial Unicode MS"/>
              </a:rPr>
              <a:t>corriente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necesaria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resistencia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circuito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primario.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spc="-55" dirty="0" smtClean="0">
                <a:latin typeface="Arial Unicode MS"/>
                <a:cs typeface="Arial Unicode MS"/>
              </a:rPr>
              <a:t>Se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pueden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lograr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salidas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10V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1000A. </a:t>
            </a:r>
            <a:r>
              <a:rPr lang="es-ES" sz="2000" dirty="0" smtClean="0">
                <a:latin typeface="Arial Unicode MS"/>
                <a:cs typeface="Arial Unicode MS"/>
              </a:rPr>
              <a:t>Opcionalmente,</a:t>
            </a:r>
            <a:r>
              <a:rPr lang="es-ES" sz="2000" spc="1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equipos</a:t>
            </a:r>
            <a:r>
              <a:rPr lang="es-ES" sz="2000" spc="1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</a:t>
            </a:r>
            <a:r>
              <a:rPr lang="es-ES" sz="2000" spc="1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modernos</a:t>
            </a:r>
            <a:r>
              <a:rPr lang="es-ES" sz="2000" spc="1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controlados</a:t>
            </a:r>
            <a:r>
              <a:rPr lang="es-ES" sz="2000" spc="1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por</a:t>
            </a:r>
            <a:r>
              <a:rPr lang="es-ES" sz="2000" spc="175" dirty="0" smtClean="0">
                <a:latin typeface="Arial Unicode MS"/>
                <a:cs typeface="Arial Unicode MS"/>
              </a:rPr>
              <a:t> </a:t>
            </a:r>
            <a:r>
              <a:rPr lang="es-ES" sz="2000" spc="-70" dirty="0" smtClean="0">
                <a:latin typeface="Arial Unicode MS"/>
                <a:cs typeface="Arial Unicode MS"/>
              </a:rPr>
              <a:t>PC</a:t>
            </a:r>
            <a:r>
              <a:rPr lang="es-ES" sz="2000" spc="1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tienen</a:t>
            </a:r>
            <a:r>
              <a:rPr lang="es-ES" sz="2000" spc="1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amplificadores</a:t>
            </a:r>
            <a:r>
              <a:rPr lang="es-ES" sz="2000" spc="1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7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potencia </a:t>
            </a:r>
            <a:r>
              <a:rPr lang="es-ES" sz="2000" dirty="0" smtClean="0">
                <a:latin typeface="Arial Unicode MS"/>
                <a:cs typeface="Arial Unicode MS"/>
              </a:rPr>
              <a:t>capaces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inyectar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corrientes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hasta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aproximadamente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200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sola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unidad,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siendo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posibles </a:t>
            </a:r>
            <a:r>
              <a:rPr lang="es-ES" sz="2000" dirty="0" smtClean="0">
                <a:latin typeface="Arial Unicode MS"/>
                <a:cs typeface="Arial Unicode MS"/>
              </a:rPr>
              <a:t>valores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nominales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corriente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más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altos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mediante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uso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varias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unidades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paralelo.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2200"/>
              </a:lnSpc>
            </a:pPr>
            <a:endParaRPr sz="2000"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upo 30"/>
          <p:cNvGrpSpPr/>
          <p:nvPr/>
        </p:nvGrpSpPr>
        <p:grpSpPr>
          <a:xfrm>
            <a:off x="4280901" y="877049"/>
            <a:ext cx="5091698" cy="3744778"/>
            <a:chOff x="4830065" y="877049"/>
            <a:chExt cx="3554221" cy="2521852"/>
          </a:xfrm>
        </p:grpSpPr>
        <p:sp>
          <p:nvSpPr>
            <p:cNvPr id="2" name="object 2"/>
            <p:cNvSpPr/>
            <p:nvPr/>
          </p:nvSpPr>
          <p:spPr>
            <a:xfrm>
              <a:off x="5140452" y="981455"/>
              <a:ext cx="538480" cy="157480"/>
            </a:xfrm>
            <a:custGeom>
              <a:avLst/>
              <a:gdLst/>
              <a:ahLst/>
              <a:cxnLst/>
              <a:rect l="l" t="t" r="r" b="b"/>
              <a:pathLst>
                <a:path w="538480" h="157480">
                  <a:moveTo>
                    <a:pt x="537972" y="23622"/>
                  </a:moveTo>
                  <a:lnTo>
                    <a:pt x="531876" y="23622"/>
                  </a:lnTo>
                  <a:lnTo>
                    <a:pt x="531876" y="17526"/>
                  </a:lnTo>
                  <a:lnTo>
                    <a:pt x="46761" y="17526"/>
                  </a:lnTo>
                  <a:lnTo>
                    <a:pt x="46126" y="14478"/>
                  </a:lnTo>
                  <a:lnTo>
                    <a:pt x="41046" y="6959"/>
                  </a:lnTo>
                  <a:lnTo>
                    <a:pt x="33528" y="1879"/>
                  </a:lnTo>
                  <a:lnTo>
                    <a:pt x="24384" y="0"/>
                  </a:lnTo>
                  <a:lnTo>
                    <a:pt x="14782" y="1879"/>
                  </a:lnTo>
                  <a:lnTo>
                    <a:pt x="7048" y="6959"/>
                  </a:lnTo>
                  <a:lnTo>
                    <a:pt x="1879" y="14478"/>
                  </a:lnTo>
                  <a:lnTo>
                    <a:pt x="0" y="23622"/>
                  </a:lnTo>
                  <a:lnTo>
                    <a:pt x="1879" y="32778"/>
                  </a:lnTo>
                  <a:lnTo>
                    <a:pt x="7048" y="40297"/>
                  </a:lnTo>
                  <a:lnTo>
                    <a:pt x="14782" y="45377"/>
                  </a:lnTo>
                  <a:lnTo>
                    <a:pt x="24384" y="47244"/>
                  </a:lnTo>
                  <a:lnTo>
                    <a:pt x="33528" y="45377"/>
                  </a:lnTo>
                  <a:lnTo>
                    <a:pt x="41046" y="40297"/>
                  </a:lnTo>
                  <a:lnTo>
                    <a:pt x="46126" y="32778"/>
                  </a:lnTo>
                  <a:lnTo>
                    <a:pt x="46748" y="29730"/>
                  </a:lnTo>
                  <a:lnTo>
                    <a:pt x="525780" y="29730"/>
                  </a:lnTo>
                  <a:lnTo>
                    <a:pt x="525780" y="156972"/>
                  </a:lnTo>
                  <a:lnTo>
                    <a:pt x="537972" y="156972"/>
                  </a:lnTo>
                  <a:lnTo>
                    <a:pt x="537972" y="23622"/>
                  </a:lnTo>
                  <a:close/>
                </a:path>
              </a:pathLst>
            </a:custGeom>
            <a:solidFill>
              <a:srgbClr val="4A7E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" name="object 3"/>
            <p:cNvSpPr/>
            <p:nvPr/>
          </p:nvSpPr>
          <p:spPr>
            <a:xfrm>
              <a:off x="5145787" y="998981"/>
              <a:ext cx="1500505" cy="2312670"/>
            </a:xfrm>
            <a:custGeom>
              <a:avLst/>
              <a:gdLst/>
              <a:ahLst/>
              <a:cxnLst/>
              <a:rect l="l" t="t" r="r" b="b"/>
              <a:pathLst>
                <a:path w="1500504" h="2312670">
                  <a:moveTo>
                    <a:pt x="322326" y="139446"/>
                  </a:moveTo>
                  <a:lnTo>
                    <a:pt x="310134" y="139446"/>
                  </a:lnTo>
                  <a:lnTo>
                    <a:pt x="310134" y="2155698"/>
                  </a:lnTo>
                  <a:lnTo>
                    <a:pt x="322326" y="2155698"/>
                  </a:lnTo>
                  <a:lnTo>
                    <a:pt x="322326" y="139446"/>
                  </a:lnTo>
                  <a:close/>
                </a:path>
                <a:path w="1500504" h="2312670">
                  <a:moveTo>
                    <a:pt x="374129" y="139446"/>
                  </a:moveTo>
                  <a:lnTo>
                    <a:pt x="361950" y="139446"/>
                  </a:lnTo>
                  <a:lnTo>
                    <a:pt x="361950" y="2155698"/>
                  </a:lnTo>
                  <a:lnTo>
                    <a:pt x="374129" y="2155698"/>
                  </a:lnTo>
                  <a:lnTo>
                    <a:pt x="374129" y="139446"/>
                  </a:lnTo>
                  <a:close/>
                </a:path>
                <a:path w="1500504" h="2312670">
                  <a:moveTo>
                    <a:pt x="1500162" y="1543215"/>
                  </a:moveTo>
                  <a:lnTo>
                    <a:pt x="1500060" y="1508950"/>
                  </a:lnTo>
                  <a:lnTo>
                    <a:pt x="1491526" y="1475765"/>
                  </a:lnTo>
                  <a:lnTo>
                    <a:pt x="1489011" y="1471320"/>
                  </a:lnTo>
                  <a:lnTo>
                    <a:pt x="1489011" y="1525676"/>
                  </a:lnTo>
                  <a:lnTo>
                    <a:pt x="1484591" y="1559585"/>
                  </a:lnTo>
                  <a:lnTo>
                    <a:pt x="1470901" y="1591068"/>
                  </a:lnTo>
                  <a:lnTo>
                    <a:pt x="1447888" y="1617624"/>
                  </a:lnTo>
                  <a:lnTo>
                    <a:pt x="1415554" y="1636737"/>
                  </a:lnTo>
                  <a:lnTo>
                    <a:pt x="1373886" y="1645920"/>
                  </a:lnTo>
                  <a:lnTo>
                    <a:pt x="1367790" y="1645920"/>
                  </a:lnTo>
                  <a:lnTo>
                    <a:pt x="1364742" y="1645920"/>
                  </a:lnTo>
                  <a:lnTo>
                    <a:pt x="1364742" y="1658112"/>
                  </a:lnTo>
                  <a:lnTo>
                    <a:pt x="1367028" y="1658112"/>
                  </a:lnTo>
                  <a:lnTo>
                    <a:pt x="1409077" y="1666862"/>
                  </a:lnTo>
                  <a:lnTo>
                    <a:pt x="1441805" y="1685683"/>
                  </a:lnTo>
                  <a:lnTo>
                    <a:pt x="1465211" y="1712061"/>
                  </a:lnTo>
                  <a:lnTo>
                    <a:pt x="1479296" y="1743494"/>
                  </a:lnTo>
                  <a:lnTo>
                    <a:pt x="1484071" y="1777466"/>
                  </a:lnTo>
                  <a:lnTo>
                    <a:pt x="1479550" y="1811451"/>
                  </a:lnTo>
                  <a:lnTo>
                    <a:pt x="1465719" y="1842960"/>
                  </a:lnTo>
                  <a:lnTo>
                    <a:pt x="1442605" y="1869452"/>
                  </a:lnTo>
                  <a:lnTo>
                    <a:pt x="1410220" y="1888439"/>
                  </a:lnTo>
                  <a:lnTo>
                    <a:pt x="1368552" y="1897380"/>
                  </a:lnTo>
                  <a:lnTo>
                    <a:pt x="1367790" y="1897380"/>
                  </a:lnTo>
                  <a:lnTo>
                    <a:pt x="1364742" y="1897380"/>
                  </a:lnTo>
                  <a:lnTo>
                    <a:pt x="1362456" y="1897380"/>
                  </a:lnTo>
                  <a:lnTo>
                    <a:pt x="1362456" y="1909572"/>
                  </a:lnTo>
                  <a:lnTo>
                    <a:pt x="1364742" y="1909572"/>
                  </a:lnTo>
                  <a:lnTo>
                    <a:pt x="1367028" y="1909572"/>
                  </a:lnTo>
                  <a:lnTo>
                    <a:pt x="1408861" y="1918296"/>
                  </a:lnTo>
                  <a:lnTo>
                    <a:pt x="1464932" y="1963356"/>
                  </a:lnTo>
                  <a:lnTo>
                    <a:pt x="1484045" y="2028545"/>
                  </a:lnTo>
                  <a:lnTo>
                    <a:pt x="1479651" y="2062441"/>
                  </a:lnTo>
                  <a:lnTo>
                    <a:pt x="1442872" y="2120252"/>
                  </a:lnTo>
                  <a:lnTo>
                    <a:pt x="1368552" y="2148078"/>
                  </a:lnTo>
                  <a:lnTo>
                    <a:pt x="1362456" y="2148840"/>
                  </a:lnTo>
                  <a:lnTo>
                    <a:pt x="1362456" y="2155660"/>
                  </a:lnTo>
                  <a:lnTo>
                    <a:pt x="1361694" y="2155698"/>
                  </a:lnTo>
                  <a:lnTo>
                    <a:pt x="1361694" y="2282202"/>
                  </a:lnTo>
                  <a:lnTo>
                    <a:pt x="548906" y="2282202"/>
                  </a:lnTo>
                  <a:lnTo>
                    <a:pt x="548284" y="2279142"/>
                  </a:lnTo>
                  <a:lnTo>
                    <a:pt x="543204" y="2271623"/>
                  </a:lnTo>
                  <a:lnTo>
                    <a:pt x="535686" y="2266543"/>
                  </a:lnTo>
                  <a:lnTo>
                    <a:pt x="532638" y="2265908"/>
                  </a:lnTo>
                  <a:lnTo>
                    <a:pt x="532638" y="2264664"/>
                  </a:lnTo>
                  <a:lnTo>
                    <a:pt x="532638" y="2154936"/>
                  </a:lnTo>
                  <a:lnTo>
                    <a:pt x="526542" y="2155317"/>
                  </a:lnTo>
                  <a:lnTo>
                    <a:pt x="526542" y="2148840"/>
                  </a:lnTo>
                  <a:lnTo>
                    <a:pt x="477875" y="2138896"/>
                  </a:lnTo>
                  <a:lnTo>
                    <a:pt x="422440" y="2093442"/>
                  </a:lnTo>
                  <a:lnTo>
                    <a:pt x="404342" y="2028367"/>
                  </a:lnTo>
                  <a:lnTo>
                    <a:pt x="409244" y="1994662"/>
                  </a:lnTo>
                  <a:lnTo>
                    <a:pt x="423405" y="1963445"/>
                  </a:lnTo>
                  <a:lnTo>
                    <a:pt x="446798" y="1937219"/>
                  </a:lnTo>
                  <a:lnTo>
                    <a:pt x="479412" y="1918436"/>
                  </a:lnTo>
                  <a:lnTo>
                    <a:pt x="521208" y="1909572"/>
                  </a:lnTo>
                  <a:lnTo>
                    <a:pt x="523494" y="1909572"/>
                  </a:lnTo>
                  <a:lnTo>
                    <a:pt x="526542" y="1909572"/>
                  </a:lnTo>
                  <a:lnTo>
                    <a:pt x="526542" y="1897380"/>
                  </a:lnTo>
                  <a:lnTo>
                    <a:pt x="523494" y="1897380"/>
                  </a:lnTo>
                  <a:lnTo>
                    <a:pt x="521208" y="1897380"/>
                  </a:lnTo>
                  <a:lnTo>
                    <a:pt x="519684" y="1897380"/>
                  </a:lnTo>
                  <a:lnTo>
                    <a:pt x="477964" y="1888147"/>
                  </a:lnTo>
                  <a:lnTo>
                    <a:pt x="445592" y="1869033"/>
                  </a:lnTo>
                  <a:lnTo>
                    <a:pt x="422554" y="1842528"/>
                  </a:lnTo>
                  <a:lnTo>
                    <a:pt x="408825" y="1811134"/>
                  </a:lnTo>
                  <a:lnTo>
                    <a:pt x="404393" y="1777314"/>
                  </a:lnTo>
                  <a:lnTo>
                    <a:pt x="409244" y="1743557"/>
                  </a:lnTo>
                  <a:lnTo>
                    <a:pt x="423367" y="1712353"/>
                  </a:lnTo>
                  <a:lnTo>
                    <a:pt x="446735" y="1686191"/>
                  </a:lnTo>
                  <a:lnTo>
                    <a:pt x="479361" y="1667535"/>
                  </a:lnTo>
                  <a:lnTo>
                    <a:pt x="521208" y="1658874"/>
                  </a:lnTo>
                  <a:lnTo>
                    <a:pt x="523494" y="1658874"/>
                  </a:lnTo>
                  <a:lnTo>
                    <a:pt x="523494" y="1646682"/>
                  </a:lnTo>
                  <a:lnTo>
                    <a:pt x="521208" y="1646682"/>
                  </a:lnTo>
                  <a:lnTo>
                    <a:pt x="521208" y="1645920"/>
                  </a:lnTo>
                  <a:lnTo>
                    <a:pt x="515112" y="1645920"/>
                  </a:lnTo>
                  <a:lnTo>
                    <a:pt x="473036" y="1636661"/>
                  </a:lnTo>
                  <a:lnTo>
                    <a:pt x="417360" y="1590916"/>
                  </a:lnTo>
                  <a:lnTo>
                    <a:pt x="399313" y="1525524"/>
                  </a:lnTo>
                  <a:lnTo>
                    <a:pt x="404291" y="1491716"/>
                  </a:lnTo>
                  <a:lnTo>
                    <a:pt x="418566" y="1460512"/>
                  </a:lnTo>
                  <a:lnTo>
                    <a:pt x="442074" y="1434388"/>
                  </a:lnTo>
                  <a:lnTo>
                    <a:pt x="474776" y="1415859"/>
                  </a:lnTo>
                  <a:lnTo>
                    <a:pt x="516636" y="1407414"/>
                  </a:lnTo>
                  <a:lnTo>
                    <a:pt x="518922" y="1407414"/>
                  </a:lnTo>
                  <a:lnTo>
                    <a:pt x="518922" y="1407274"/>
                  </a:lnTo>
                  <a:lnTo>
                    <a:pt x="519684" y="1407414"/>
                  </a:lnTo>
                  <a:lnTo>
                    <a:pt x="526542" y="1407414"/>
                  </a:lnTo>
                  <a:lnTo>
                    <a:pt x="526542" y="1395222"/>
                  </a:lnTo>
                  <a:lnTo>
                    <a:pt x="519684" y="1395222"/>
                  </a:lnTo>
                  <a:lnTo>
                    <a:pt x="477989" y="1385938"/>
                  </a:lnTo>
                  <a:lnTo>
                    <a:pt x="445643" y="1366697"/>
                  </a:lnTo>
                  <a:lnTo>
                    <a:pt x="422617" y="1340027"/>
                  </a:lnTo>
                  <a:lnTo>
                    <a:pt x="408889" y="1308430"/>
                  </a:lnTo>
                  <a:lnTo>
                    <a:pt x="404456" y="1274406"/>
                  </a:lnTo>
                  <a:lnTo>
                    <a:pt x="409295" y="1240497"/>
                  </a:lnTo>
                  <a:lnTo>
                    <a:pt x="423405" y="1209179"/>
                  </a:lnTo>
                  <a:lnTo>
                    <a:pt x="446773" y="1182979"/>
                  </a:lnTo>
                  <a:lnTo>
                    <a:pt x="479374" y="1164399"/>
                  </a:lnTo>
                  <a:lnTo>
                    <a:pt x="521208" y="1155954"/>
                  </a:lnTo>
                  <a:lnTo>
                    <a:pt x="523494" y="1155954"/>
                  </a:lnTo>
                  <a:lnTo>
                    <a:pt x="523494" y="1155623"/>
                  </a:lnTo>
                  <a:lnTo>
                    <a:pt x="526542" y="1155954"/>
                  </a:lnTo>
                  <a:lnTo>
                    <a:pt x="526542" y="1143762"/>
                  </a:lnTo>
                  <a:lnTo>
                    <a:pt x="519684" y="1143000"/>
                  </a:lnTo>
                  <a:lnTo>
                    <a:pt x="477875" y="1133817"/>
                  </a:lnTo>
                  <a:lnTo>
                    <a:pt x="445477" y="1114780"/>
                  </a:lnTo>
                  <a:lnTo>
                    <a:pt x="422440" y="1088364"/>
                  </a:lnTo>
                  <a:lnTo>
                    <a:pt x="408736" y="1057046"/>
                  </a:lnTo>
                  <a:lnTo>
                    <a:pt x="404342" y="1023289"/>
                  </a:lnTo>
                  <a:lnTo>
                    <a:pt x="409244" y="989584"/>
                  </a:lnTo>
                  <a:lnTo>
                    <a:pt x="423405" y="958367"/>
                  </a:lnTo>
                  <a:lnTo>
                    <a:pt x="446798" y="932141"/>
                  </a:lnTo>
                  <a:lnTo>
                    <a:pt x="479412" y="913358"/>
                  </a:lnTo>
                  <a:lnTo>
                    <a:pt x="521208" y="904494"/>
                  </a:lnTo>
                  <a:lnTo>
                    <a:pt x="523494" y="904494"/>
                  </a:lnTo>
                  <a:lnTo>
                    <a:pt x="523494" y="903427"/>
                  </a:lnTo>
                  <a:lnTo>
                    <a:pt x="525018" y="903732"/>
                  </a:lnTo>
                  <a:lnTo>
                    <a:pt x="531876" y="903732"/>
                  </a:lnTo>
                  <a:lnTo>
                    <a:pt x="531876" y="891540"/>
                  </a:lnTo>
                  <a:lnTo>
                    <a:pt x="525018" y="891540"/>
                  </a:lnTo>
                  <a:lnTo>
                    <a:pt x="483336" y="882307"/>
                  </a:lnTo>
                  <a:lnTo>
                    <a:pt x="451015" y="863180"/>
                  </a:lnTo>
                  <a:lnTo>
                    <a:pt x="428028" y="836663"/>
                  </a:lnTo>
                  <a:lnTo>
                    <a:pt x="414362" y="805243"/>
                  </a:lnTo>
                  <a:lnTo>
                    <a:pt x="410006" y="771410"/>
                  </a:lnTo>
                  <a:lnTo>
                    <a:pt x="414934" y="737641"/>
                  </a:lnTo>
                  <a:lnTo>
                    <a:pt x="429145" y="706437"/>
                  </a:lnTo>
                  <a:lnTo>
                    <a:pt x="452615" y="680275"/>
                  </a:lnTo>
                  <a:lnTo>
                    <a:pt x="485343" y="661644"/>
                  </a:lnTo>
                  <a:lnTo>
                    <a:pt x="527304" y="653034"/>
                  </a:lnTo>
                  <a:lnTo>
                    <a:pt x="528828" y="653034"/>
                  </a:lnTo>
                  <a:lnTo>
                    <a:pt x="528828" y="648081"/>
                  </a:lnTo>
                  <a:lnTo>
                    <a:pt x="598170" y="682752"/>
                  </a:lnTo>
                  <a:lnTo>
                    <a:pt x="598170" y="653034"/>
                  </a:lnTo>
                  <a:lnTo>
                    <a:pt x="937260" y="653034"/>
                  </a:lnTo>
                  <a:lnTo>
                    <a:pt x="937260" y="646938"/>
                  </a:lnTo>
                  <a:lnTo>
                    <a:pt x="943343" y="646938"/>
                  </a:lnTo>
                  <a:lnTo>
                    <a:pt x="943343" y="12192"/>
                  </a:lnTo>
                  <a:lnTo>
                    <a:pt x="1361694" y="12192"/>
                  </a:lnTo>
                  <a:lnTo>
                    <a:pt x="1361694" y="139446"/>
                  </a:lnTo>
                  <a:lnTo>
                    <a:pt x="1364742" y="139446"/>
                  </a:lnTo>
                  <a:lnTo>
                    <a:pt x="1364742" y="145542"/>
                  </a:lnTo>
                  <a:lnTo>
                    <a:pt x="1367028" y="145542"/>
                  </a:lnTo>
                  <a:lnTo>
                    <a:pt x="1409077" y="154165"/>
                  </a:lnTo>
                  <a:lnTo>
                    <a:pt x="1441805" y="172859"/>
                  </a:lnTo>
                  <a:lnTo>
                    <a:pt x="1465211" y="199123"/>
                  </a:lnTo>
                  <a:lnTo>
                    <a:pt x="1479296" y="230454"/>
                  </a:lnTo>
                  <a:lnTo>
                    <a:pt x="1484071" y="264337"/>
                  </a:lnTo>
                  <a:lnTo>
                    <a:pt x="1479537" y="298259"/>
                  </a:lnTo>
                  <a:lnTo>
                    <a:pt x="1465707" y="329704"/>
                  </a:lnTo>
                  <a:lnTo>
                    <a:pt x="1442593" y="356158"/>
                  </a:lnTo>
                  <a:lnTo>
                    <a:pt x="1410208" y="375107"/>
                  </a:lnTo>
                  <a:lnTo>
                    <a:pt x="1368552" y="384048"/>
                  </a:lnTo>
                  <a:lnTo>
                    <a:pt x="1362456" y="384048"/>
                  </a:lnTo>
                  <a:lnTo>
                    <a:pt x="1362456" y="396240"/>
                  </a:lnTo>
                  <a:lnTo>
                    <a:pt x="1364742" y="396240"/>
                  </a:lnTo>
                  <a:lnTo>
                    <a:pt x="1364742" y="402336"/>
                  </a:lnTo>
                  <a:lnTo>
                    <a:pt x="1367028" y="402336"/>
                  </a:lnTo>
                  <a:lnTo>
                    <a:pt x="1408938" y="410845"/>
                  </a:lnTo>
                  <a:lnTo>
                    <a:pt x="1465033" y="455612"/>
                  </a:lnTo>
                  <a:lnTo>
                    <a:pt x="1484071" y="520712"/>
                  </a:lnTo>
                  <a:lnTo>
                    <a:pt x="1479651" y="554609"/>
                  </a:lnTo>
                  <a:lnTo>
                    <a:pt x="1465897" y="586079"/>
                  </a:lnTo>
                  <a:lnTo>
                    <a:pt x="1442808" y="612622"/>
                  </a:lnTo>
                  <a:lnTo>
                    <a:pt x="1410360" y="631710"/>
                  </a:lnTo>
                  <a:lnTo>
                    <a:pt x="1368552" y="640842"/>
                  </a:lnTo>
                  <a:lnTo>
                    <a:pt x="1362456" y="640842"/>
                  </a:lnTo>
                  <a:lnTo>
                    <a:pt x="1360170" y="640842"/>
                  </a:lnTo>
                  <a:lnTo>
                    <a:pt x="1360170" y="653034"/>
                  </a:lnTo>
                  <a:lnTo>
                    <a:pt x="1362456" y="653034"/>
                  </a:lnTo>
                  <a:lnTo>
                    <a:pt x="1404188" y="661695"/>
                  </a:lnTo>
                  <a:lnTo>
                    <a:pt x="1436738" y="680377"/>
                  </a:lnTo>
                  <a:lnTo>
                    <a:pt x="1460068" y="706602"/>
                  </a:lnTo>
                  <a:lnTo>
                    <a:pt x="1474177" y="737857"/>
                  </a:lnTo>
                  <a:lnTo>
                    <a:pt x="1479042" y="771664"/>
                  </a:lnTo>
                  <a:lnTo>
                    <a:pt x="1474635" y="805510"/>
                  </a:lnTo>
                  <a:lnTo>
                    <a:pt x="1460944" y="836917"/>
                  </a:lnTo>
                  <a:lnTo>
                    <a:pt x="1437944" y="863396"/>
                  </a:lnTo>
                  <a:lnTo>
                    <a:pt x="1405636" y="882434"/>
                  </a:lnTo>
                  <a:lnTo>
                    <a:pt x="1363980" y="891540"/>
                  </a:lnTo>
                  <a:lnTo>
                    <a:pt x="1357122" y="891540"/>
                  </a:lnTo>
                  <a:lnTo>
                    <a:pt x="1357884" y="903732"/>
                  </a:lnTo>
                  <a:lnTo>
                    <a:pt x="1363980" y="903732"/>
                  </a:lnTo>
                  <a:lnTo>
                    <a:pt x="1364742" y="903579"/>
                  </a:lnTo>
                  <a:lnTo>
                    <a:pt x="1364742" y="904494"/>
                  </a:lnTo>
                  <a:lnTo>
                    <a:pt x="1367028" y="904494"/>
                  </a:lnTo>
                  <a:lnTo>
                    <a:pt x="1408861" y="913218"/>
                  </a:lnTo>
                  <a:lnTo>
                    <a:pt x="1441500" y="931976"/>
                  </a:lnTo>
                  <a:lnTo>
                    <a:pt x="1464932" y="958278"/>
                  </a:lnTo>
                  <a:lnTo>
                    <a:pt x="1479130" y="989609"/>
                  </a:lnTo>
                  <a:lnTo>
                    <a:pt x="1484045" y="1023467"/>
                  </a:lnTo>
                  <a:lnTo>
                    <a:pt x="1479651" y="1057363"/>
                  </a:lnTo>
                  <a:lnTo>
                    <a:pt x="1442872" y="1115174"/>
                  </a:lnTo>
                  <a:lnTo>
                    <a:pt x="1368552" y="1143000"/>
                  </a:lnTo>
                  <a:lnTo>
                    <a:pt x="1362456" y="1143762"/>
                  </a:lnTo>
                  <a:lnTo>
                    <a:pt x="1362456" y="1155954"/>
                  </a:lnTo>
                  <a:lnTo>
                    <a:pt x="1364742" y="1155700"/>
                  </a:lnTo>
                  <a:lnTo>
                    <a:pt x="1364742" y="1155954"/>
                  </a:lnTo>
                  <a:lnTo>
                    <a:pt x="1367028" y="1155954"/>
                  </a:lnTo>
                  <a:lnTo>
                    <a:pt x="1408912" y="1164272"/>
                  </a:lnTo>
                  <a:lnTo>
                    <a:pt x="1464970" y="1208963"/>
                  </a:lnTo>
                  <a:lnTo>
                    <a:pt x="1483969" y="1274203"/>
                  </a:lnTo>
                  <a:lnTo>
                    <a:pt x="1479537" y="1308201"/>
                  </a:lnTo>
                  <a:lnTo>
                    <a:pt x="1465795" y="1339761"/>
                  </a:lnTo>
                  <a:lnTo>
                    <a:pt x="1442720" y="1366342"/>
                  </a:lnTo>
                  <a:lnTo>
                    <a:pt x="1410309" y="1385417"/>
                  </a:lnTo>
                  <a:lnTo>
                    <a:pt x="1368552" y="1394460"/>
                  </a:lnTo>
                  <a:lnTo>
                    <a:pt x="1362456" y="1394460"/>
                  </a:lnTo>
                  <a:lnTo>
                    <a:pt x="1362456" y="1406652"/>
                  </a:lnTo>
                  <a:lnTo>
                    <a:pt x="1369314" y="1406652"/>
                  </a:lnTo>
                  <a:lnTo>
                    <a:pt x="1370076" y="1406499"/>
                  </a:lnTo>
                  <a:lnTo>
                    <a:pt x="1370076" y="1407414"/>
                  </a:lnTo>
                  <a:lnTo>
                    <a:pt x="1372362" y="1407414"/>
                  </a:lnTo>
                  <a:lnTo>
                    <a:pt x="1414119" y="1415897"/>
                  </a:lnTo>
                  <a:lnTo>
                    <a:pt x="1446682" y="1434452"/>
                  </a:lnTo>
                  <a:lnTo>
                    <a:pt x="1470037" y="1460614"/>
                  </a:lnTo>
                  <a:lnTo>
                    <a:pt x="1484147" y="1491856"/>
                  </a:lnTo>
                  <a:lnTo>
                    <a:pt x="1489011" y="1525676"/>
                  </a:lnTo>
                  <a:lnTo>
                    <a:pt x="1489011" y="1471320"/>
                  </a:lnTo>
                  <a:lnTo>
                    <a:pt x="1474558" y="1445729"/>
                  </a:lnTo>
                  <a:lnTo>
                    <a:pt x="1449158" y="1420914"/>
                  </a:lnTo>
                  <a:lnTo>
                    <a:pt x="1415351" y="1403388"/>
                  </a:lnTo>
                  <a:lnTo>
                    <a:pt x="1399209" y="1400276"/>
                  </a:lnTo>
                  <a:lnTo>
                    <a:pt x="1411782" y="1397584"/>
                  </a:lnTo>
                  <a:lnTo>
                    <a:pt x="1445577" y="1379372"/>
                  </a:lnTo>
                  <a:lnTo>
                    <a:pt x="1470748" y="1354074"/>
                  </a:lnTo>
                  <a:lnTo>
                    <a:pt x="1487347" y="1323746"/>
                  </a:lnTo>
                  <a:lnTo>
                    <a:pt x="1495425" y="1290472"/>
                  </a:lnTo>
                  <a:lnTo>
                    <a:pt x="1495018" y="1256271"/>
                  </a:lnTo>
                  <a:lnTo>
                    <a:pt x="1469021" y="1193406"/>
                  </a:lnTo>
                  <a:lnTo>
                    <a:pt x="1409750" y="1151610"/>
                  </a:lnTo>
                  <a:lnTo>
                    <a:pt x="1398066" y="1149426"/>
                  </a:lnTo>
                  <a:lnTo>
                    <a:pt x="1411490" y="1146733"/>
                  </a:lnTo>
                  <a:lnTo>
                    <a:pt x="1445145" y="1128966"/>
                  </a:lnTo>
                  <a:lnTo>
                    <a:pt x="1470317" y="1103985"/>
                  </a:lnTo>
                  <a:lnTo>
                    <a:pt x="1487004" y="1073848"/>
                  </a:lnTo>
                  <a:lnTo>
                    <a:pt x="1495234" y="1040625"/>
                  </a:lnTo>
                  <a:lnTo>
                    <a:pt x="1495018" y="1006373"/>
                  </a:lnTo>
                  <a:lnTo>
                    <a:pt x="1469301" y="943114"/>
                  </a:lnTo>
                  <a:lnTo>
                    <a:pt x="1409992" y="900607"/>
                  </a:lnTo>
                  <a:lnTo>
                    <a:pt x="1394447" y="897559"/>
                  </a:lnTo>
                  <a:lnTo>
                    <a:pt x="1406156" y="895172"/>
                  </a:lnTo>
                  <a:lnTo>
                    <a:pt x="1439875" y="877341"/>
                  </a:lnTo>
                  <a:lnTo>
                    <a:pt x="1465122" y="852309"/>
                  </a:lnTo>
                  <a:lnTo>
                    <a:pt x="1481899" y="822147"/>
                  </a:lnTo>
                  <a:lnTo>
                    <a:pt x="1490218" y="788911"/>
                  </a:lnTo>
                  <a:lnTo>
                    <a:pt x="1490065" y="754672"/>
                  </a:lnTo>
                  <a:lnTo>
                    <a:pt x="1464386" y="691476"/>
                  </a:lnTo>
                  <a:lnTo>
                    <a:pt x="1404886" y="649084"/>
                  </a:lnTo>
                  <a:lnTo>
                    <a:pt x="1396352" y="647433"/>
                  </a:lnTo>
                  <a:lnTo>
                    <a:pt x="1411452" y="644296"/>
                  </a:lnTo>
                  <a:lnTo>
                    <a:pt x="1445094" y="626351"/>
                  </a:lnTo>
                  <a:lnTo>
                    <a:pt x="1470266" y="601243"/>
                  </a:lnTo>
                  <a:lnTo>
                    <a:pt x="1486979" y="571055"/>
                  </a:lnTo>
                  <a:lnTo>
                    <a:pt x="1495221" y="537832"/>
                  </a:lnTo>
                  <a:lnTo>
                    <a:pt x="1495018" y="503643"/>
                  </a:lnTo>
                  <a:lnTo>
                    <a:pt x="1469339" y="440575"/>
                  </a:lnTo>
                  <a:lnTo>
                    <a:pt x="1410030" y="398322"/>
                  </a:lnTo>
                  <a:lnTo>
                    <a:pt x="1383830" y="393255"/>
                  </a:lnTo>
                  <a:lnTo>
                    <a:pt x="1411414" y="387578"/>
                  </a:lnTo>
                  <a:lnTo>
                    <a:pt x="1445056" y="369684"/>
                  </a:lnTo>
                  <a:lnTo>
                    <a:pt x="1470215" y="344614"/>
                  </a:lnTo>
                  <a:lnTo>
                    <a:pt x="1486928" y="314452"/>
                  </a:lnTo>
                  <a:lnTo>
                    <a:pt x="1495196" y="281228"/>
                  </a:lnTo>
                  <a:lnTo>
                    <a:pt x="1495005" y="247027"/>
                  </a:lnTo>
                  <a:lnTo>
                    <a:pt x="1469364" y="183908"/>
                  </a:lnTo>
                  <a:lnTo>
                    <a:pt x="1410042" y="141579"/>
                  </a:lnTo>
                  <a:lnTo>
                    <a:pt x="1373886" y="134543"/>
                  </a:lnTo>
                  <a:lnTo>
                    <a:pt x="1373886" y="6096"/>
                  </a:lnTo>
                  <a:lnTo>
                    <a:pt x="1367790" y="6096"/>
                  </a:lnTo>
                  <a:lnTo>
                    <a:pt x="1367790" y="0"/>
                  </a:lnTo>
                  <a:lnTo>
                    <a:pt x="937260" y="0"/>
                  </a:lnTo>
                  <a:lnTo>
                    <a:pt x="937260" y="6096"/>
                  </a:lnTo>
                  <a:lnTo>
                    <a:pt x="931164" y="6096"/>
                  </a:lnTo>
                  <a:lnTo>
                    <a:pt x="931164" y="640842"/>
                  </a:lnTo>
                  <a:lnTo>
                    <a:pt x="598170" y="640842"/>
                  </a:lnTo>
                  <a:lnTo>
                    <a:pt x="598170" y="611124"/>
                  </a:lnTo>
                  <a:lnTo>
                    <a:pt x="528828" y="645795"/>
                  </a:lnTo>
                  <a:lnTo>
                    <a:pt x="528828" y="640842"/>
                  </a:lnTo>
                  <a:lnTo>
                    <a:pt x="526542" y="640842"/>
                  </a:lnTo>
                  <a:lnTo>
                    <a:pt x="519684" y="640842"/>
                  </a:lnTo>
                  <a:lnTo>
                    <a:pt x="477989" y="631659"/>
                  </a:lnTo>
                  <a:lnTo>
                    <a:pt x="422617" y="585965"/>
                  </a:lnTo>
                  <a:lnTo>
                    <a:pt x="404482" y="520547"/>
                  </a:lnTo>
                  <a:lnTo>
                    <a:pt x="409333" y="486702"/>
                  </a:lnTo>
                  <a:lnTo>
                    <a:pt x="423443" y="455460"/>
                  </a:lnTo>
                  <a:lnTo>
                    <a:pt x="446811" y="429310"/>
                  </a:lnTo>
                  <a:lnTo>
                    <a:pt x="479399" y="410768"/>
                  </a:lnTo>
                  <a:lnTo>
                    <a:pt x="521208" y="402336"/>
                  </a:lnTo>
                  <a:lnTo>
                    <a:pt x="523494" y="402336"/>
                  </a:lnTo>
                  <a:lnTo>
                    <a:pt x="523494" y="396240"/>
                  </a:lnTo>
                  <a:lnTo>
                    <a:pt x="526542" y="396240"/>
                  </a:lnTo>
                  <a:lnTo>
                    <a:pt x="526542" y="384048"/>
                  </a:lnTo>
                  <a:lnTo>
                    <a:pt x="519684" y="384048"/>
                  </a:lnTo>
                  <a:lnTo>
                    <a:pt x="477977" y="374827"/>
                  </a:lnTo>
                  <a:lnTo>
                    <a:pt x="445617" y="355714"/>
                  </a:lnTo>
                  <a:lnTo>
                    <a:pt x="422567" y="329209"/>
                  </a:lnTo>
                  <a:lnTo>
                    <a:pt x="408825" y="297789"/>
                  </a:lnTo>
                  <a:lnTo>
                    <a:pt x="404393" y="263944"/>
                  </a:lnTo>
                  <a:lnTo>
                    <a:pt x="409232" y="230174"/>
                  </a:lnTo>
                  <a:lnTo>
                    <a:pt x="423354" y="198958"/>
                  </a:lnTo>
                  <a:lnTo>
                    <a:pt x="446722" y="172783"/>
                  </a:lnTo>
                  <a:lnTo>
                    <a:pt x="479348" y="154152"/>
                  </a:lnTo>
                  <a:lnTo>
                    <a:pt x="521208" y="145542"/>
                  </a:lnTo>
                  <a:lnTo>
                    <a:pt x="523494" y="145542"/>
                  </a:lnTo>
                  <a:lnTo>
                    <a:pt x="523494" y="133350"/>
                  </a:lnTo>
                  <a:lnTo>
                    <a:pt x="521208" y="133350"/>
                  </a:lnTo>
                  <a:lnTo>
                    <a:pt x="478840" y="141427"/>
                  </a:lnTo>
                  <a:lnTo>
                    <a:pt x="444881" y="158889"/>
                  </a:lnTo>
                  <a:lnTo>
                    <a:pt x="402196" y="213690"/>
                  </a:lnTo>
                  <a:lnTo>
                    <a:pt x="393293" y="281165"/>
                  </a:lnTo>
                  <a:lnTo>
                    <a:pt x="401535" y="314464"/>
                  </a:lnTo>
                  <a:lnTo>
                    <a:pt x="418287" y="344690"/>
                  </a:lnTo>
                  <a:lnTo>
                    <a:pt x="443547" y="369785"/>
                  </a:lnTo>
                  <a:lnTo>
                    <a:pt x="477342" y="387667"/>
                  </a:lnTo>
                  <a:lnTo>
                    <a:pt x="504812" y="393242"/>
                  </a:lnTo>
                  <a:lnTo>
                    <a:pt x="478878" y="398119"/>
                  </a:lnTo>
                  <a:lnTo>
                    <a:pt x="444919" y="415518"/>
                  </a:lnTo>
                  <a:lnTo>
                    <a:pt x="402221" y="470255"/>
                  </a:lnTo>
                  <a:lnTo>
                    <a:pt x="393268" y="537730"/>
                  </a:lnTo>
                  <a:lnTo>
                    <a:pt x="401497" y="571055"/>
                  </a:lnTo>
                  <a:lnTo>
                    <a:pt x="418236" y="601319"/>
                  </a:lnTo>
                  <a:lnTo>
                    <a:pt x="443496" y="626465"/>
                  </a:lnTo>
                  <a:lnTo>
                    <a:pt x="477304" y="644398"/>
                  </a:lnTo>
                  <a:lnTo>
                    <a:pt x="492544" y="647509"/>
                  </a:lnTo>
                  <a:lnTo>
                    <a:pt x="484225" y="649135"/>
                  </a:lnTo>
                  <a:lnTo>
                    <a:pt x="450329" y="666699"/>
                  </a:lnTo>
                  <a:lnTo>
                    <a:pt x="407784" y="721461"/>
                  </a:lnTo>
                  <a:lnTo>
                    <a:pt x="398995" y="788720"/>
                  </a:lnTo>
                  <a:lnTo>
                    <a:pt x="407263" y="821905"/>
                  </a:lnTo>
                  <a:lnTo>
                    <a:pt x="423989" y="852043"/>
                  </a:lnTo>
                  <a:lnTo>
                    <a:pt x="449186" y="877100"/>
                  </a:lnTo>
                  <a:lnTo>
                    <a:pt x="482854" y="895019"/>
                  </a:lnTo>
                  <a:lnTo>
                    <a:pt x="493636" y="897255"/>
                  </a:lnTo>
                  <a:lnTo>
                    <a:pt x="482130" y="899312"/>
                  </a:lnTo>
                  <a:lnTo>
                    <a:pt x="425043" y="935964"/>
                  </a:lnTo>
                  <a:lnTo>
                    <a:pt x="396163" y="992060"/>
                  </a:lnTo>
                  <a:lnTo>
                    <a:pt x="392366" y="1023353"/>
                  </a:lnTo>
                  <a:lnTo>
                    <a:pt x="395668" y="1054684"/>
                  </a:lnTo>
                  <a:lnTo>
                    <a:pt x="423722" y="1110945"/>
                  </a:lnTo>
                  <a:lnTo>
                    <a:pt x="480479" y="1147953"/>
                  </a:lnTo>
                  <a:lnTo>
                    <a:pt x="488543" y="1149451"/>
                  </a:lnTo>
                  <a:lnTo>
                    <a:pt x="482066" y="1150569"/>
                  </a:lnTo>
                  <a:lnTo>
                    <a:pt x="424942" y="1186980"/>
                  </a:lnTo>
                  <a:lnTo>
                    <a:pt x="396113" y="1243025"/>
                  </a:lnTo>
                  <a:lnTo>
                    <a:pt x="392353" y="1274381"/>
                  </a:lnTo>
                  <a:lnTo>
                    <a:pt x="395693" y="1305801"/>
                  </a:lnTo>
                  <a:lnTo>
                    <a:pt x="423799" y="1362392"/>
                  </a:lnTo>
                  <a:lnTo>
                    <a:pt x="480529" y="1399870"/>
                  </a:lnTo>
                  <a:lnTo>
                    <a:pt x="486283" y="1400987"/>
                  </a:lnTo>
                  <a:lnTo>
                    <a:pt x="473468" y="1403477"/>
                  </a:lnTo>
                  <a:lnTo>
                    <a:pt x="439508" y="1421028"/>
                  </a:lnTo>
                  <a:lnTo>
                    <a:pt x="396925" y="1475828"/>
                  </a:lnTo>
                  <a:lnTo>
                    <a:pt x="388213" y="1543126"/>
                  </a:lnTo>
                  <a:lnTo>
                    <a:pt x="396582" y="1576336"/>
                  </a:lnTo>
                  <a:lnTo>
                    <a:pt x="413448" y="1606486"/>
                  </a:lnTo>
                  <a:lnTo>
                    <a:pt x="438810" y="1631543"/>
                  </a:lnTo>
                  <a:lnTo>
                    <a:pt x="472694" y="1649437"/>
                  </a:lnTo>
                  <a:lnTo>
                    <a:pt x="489115" y="1652803"/>
                  </a:lnTo>
                  <a:lnTo>
                    <a:pt x="478840" y="1654759"/>
                  </a:lnTo>
                  <a:lnTo>
                    <a:pt x="444881" y="1672221"/>
                  </a:lnTo>
                  <a:lnTo>
                    <a:pt x="402196" y="1727022"/>
                  </a:lnTo>
                  <a:lnTo>
                    <a:pt x="393293" y="1794497"/>
                  </a:lnTo>
                  <a:lnTo>
                    <a:pt x="401535" y="1827796"/>
                  </a:lnTo>
                  <a:lnTo>
                    <a:pt x="418287" y="1858022"/>
                  </a:lnTo>
                  <a:lnTo>
                    <a:pt x="443547" y="1883117"/>
                  </a:lnTo>
                  <a:lnTo>
                    <a:pt x="477342" y="1900999"/>
                  </a:lnTo>
                  <a:lnTo>
                    <a:pt x="488467" y="1903260"/>
                  </a:lnTo>
                  <a:lnTo>
                    <a:pt x="482130" y="1904390"/>
                  </a:lnTo>
                  <a:lnTo>
                    <a:pt x="425043" y="1941042"/>
                  </a:lnTo>
                  <a:lnTo>
                    <a:pt x="396163" y="1997138"/>
                  </a:lnTo>
                  <a:lnTo>
                    <a:pt x="392366" y="2028431"/>
                  </a:lnTo>
                  <a:lnTo>
                    <a:pt x="395668" y="2059762"/>
                  </a:lnTo>
                  <a:lnTo>
                    <a:pt x="423722" y="2116023"/>
                  </a:lnTo>
                  <a:lnTo>
                    <a:pt x="480479" y="2153031"/>
                  </a:lnTo>
                  <a:lnTo>
                    <a:pt x="519684" y="2160270"/>
                  </a:lnTo>
                  <a:lnTo>
                    <a:pt x="520446" y="2160270"/>
                  </a:lnTo>
                  <a:lnTo>
                    <a:pt x="520446" y="2265857"/>
                  </a:lnTo>
                  <a:lnTo>
                    <a:pt x="516940" y="2266543"/>
                  </a:lnTo>
                  <a:lnTo>
                    <a:pt x="509206" y="2271623"/>
                  </a:lnTo>
                  <a:lnTo>
                    <a:pt x="504037" y="2279142"/>
                  </a:lnTo>
                  <a:lnTo>
                    <a:pt x="503402" y="2282190"/>
                  </a:lnTo>
                  <a:lnTo>
                    <a:pt x="46672" y="2282190"/>
                  </a:lnTo>
                  <a:lnTo>
                    <a:pt x="46012" y="2279142"/>
                  </a:lnTo>
                  <a:lnTo>
                    <a:pt x="40665" y="2271623"/>
                  </a:lnTo>
                  <a:lnTo>
                    <a:pt x="32893" y="2266543"/>
                  </a:lnTo>
                  <a:lnTo>
                    <a:pt x="23622" y="2264664"/>
                  </a:lnTo>
                  <a:lnTo>
                    <a:pt x="14465" y="2266543"/>
                  </a:lnTo>
                  <a:lnTo>
                    <a:pt x="6946" y="2271623"/>
                  </a:lnTo>
                  <a:lnTo>
                    <a:pt x="1866" y="2279142"/>
                  </a:lnTo>
                  <a:lnTo>
                    <a:pt x="0" y="2288286"/>
                  </a:lnTo>
                  <a:lnTo>
                    <a:pt x="1866" y="2297887"/>
                  </a:lnTo>
                  <a:lnTo>
                    <a:pt x="6946" y="2305621"/>
                  </a:lnTo>
                  <a:lnTo>
                    <a:pt x="14465" y="2310790"/>
                  </a:lnTo>
                  <a:lnTo>
                    <a:pt x="23622" y="2312670"/>
                  </a:lnTo>
                  <a:lnTo>
                    <a:pt x="32893" y="2310790"/>
                  </a:lnTo>
                  <a:lnTo>
                    <a:pt x="40665" y="2305621"/>
                  </a:lnTo>
                  <a:lnTo>
                    <a:pt x="46012" y="2297887"/>
                  </a:lnTo>
                  <a:lnTo>
                    <a:pt x="46736" y="2294382"/>
                  </a:lnTo>
                  <a:lnTo>
                    <a:pt x="503339" y="2294382"/>
                  </a:lnTo>
                  <a:lnTo>
                    <a:pt x="504037" y="2297887"/>
                  </a:lnTo>
                  <a:lnTo>
                    <a:pt x="509206" y="2305621"/>
                  </a:lnTo>
                  <a:lnTo>
                    <a:pt x="516940" y="2310790"/>
                  </a:lnTo>
                  <a:lnTo>
                    <a:pt x="526542" y="2312670"/>
                  </a:lnTo>
                  <a:lnTo>
                    <a:pt x="535686" y="2310790"/>
                  </a:lnTo>
                  <a:lnTo>
                    <a:pt x="543204" y="2305621"/>
                  </a:lnTo>
                  <a:lnTo>
                    <a:pt x="548284" y="2297887"/>
                  </a:lnTo>
                  <a:lnTo>
                    <a:pt x="548970" y="2294382"/>
                  </a:lnTo>
                  <a:lnTo>
                    <a:pt x="1367790" y="2294382"/>
                  </a:lnTo>
                  <a:lnTo>
                    <a:pt x="1367790" y="2288286"/>
                  </a:lnTo>
                  <a:lnTo>
                    <a:pt x="1373886" y="2288286"/>
                  </a:lnTo>
                  <a:lnTo>
                    <a:pt x="1373886" y="2159355"/>
                  </a:lnTo>
                  <a:lnTo>
                    <a:pt x="1411490" y="2151811"/>
                  </a:lnTo>
                  <a:lnTo>
                    <a:pt x="1470317" y="2109063"/>
                  </a:lnTo>
                  <a:lnTo>
                    <a:pt x="1495234" y="2045703"/>
                  </a:lnTo>
                  <a:lnTo>
                    <a:pt x="1495018" y="2011451"/>
                  </a:lnTo>
                  <a:lnTo>
                    <a:pt x="1469301" y="1948192"/>
                  </a:lnTo>
                  <a:lnTo>
                    <a:pt x="1409992" y="1905685"/>
                  </a:lnTo>
                  <a:lnTo>
                    <a:pt x="1398841" y="1903501"/>
                  </a:lnTo>
                  <a:lnTo>
                    <a:pt x="1411401" y="1900910"/>
                  </a:lnTo>
                  <a:lnTo>
                    <a:pt x="1445031" y="1883003"/>
                  </a:lnTo>
                  <a:lnTo>
                    <a:pt x="1470228" y="1857921"/>
                  </a:lnTo>
                  <a:lnTo>
                    <a:pt x="1486966" y="1827707"/>
                  </a:lnTo>
                  <a:lnTo>
                    <a:pt x="1495247" y="1794446"/>
                  </a:lnTo>
                  <a:lnTo>
                    <a:pt x="1495107" y="1760181"/>
                  </a:lnTo>
                  <a:lnTo>
                    <a:pt x="1469478" y="1696897"/>
                  </a:lnTo>
                  <a:lnTo>
                    <a:pt x="1410119" y="1654302"/>
                  </a:lnTo>
                  <a:lnTo>
                    <a:pt x="1401292" y="1652562"/>
                  </a:lnTo>
                  <a:lnTo>
                    <a:pt x="1416062" y="1649564"/>
                  </a:lnTo>
                  <a:lnTo>
                    <a:pt x="1449768" y="1631721"/>
                  </a:lnTo>
                  <a:lnTo>
                    <a:pt x="1475028" y="1606664"/>
                  </a:lnTo>
                  <a:lnTo>
                    <a:pt x="1491818" y="1576476"/>
                  </a:lnTo>
                  <a:lnTo>
                    <a:pt x="1500162" y="1543215"/>
                  </a:lnTo>
                  <a:close/>
                </a:path>
              </a:pathLst>
            </a:custGeom>
            <a:solidFill>
              <a:srgbClr val="4A7E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660643" y="1143761"/>
              <a:ext cx="64135" cy="2020570"/>
            </a:xfrm>
            <a:custGeom>
              <a:avLst/>
              <a:gdLst/>
              <a:ahLst/>
              <a:cxnLst/>
              <a:rect l="l" t="t" r="r" b="b"/>
              <a:pathLst>
                <a:path w="64135" h="2020570">
                  <a:moveTo>
                    <a:pt x="12192" y="4584"/>
                  </a:moveTo>
                  <a:lnTo>
                    <a:pt x="0" y="4584"/>
                  </a:lnTo>
                  <a:lnTo>
                    <a:pt x="0" y="2020062"/>
                  </a:lnTo>
                  <a:lnTo>
                    <a:pt x="12192" y="2020062"/>
                  </a:lnTo>
                  <a:lnTo>
                    <a:pt x="12192" y="4584"/>
                  </a:lnTo>
                  <a:close/>
                </a:path>
                <a:path w="64135" h="2020570">
                  <a:moveTo>
                    <a:pt x="63995" y="0"/>
                  </a:moveTo>
                  <a:lnTo>
                    <a:pt x="51816" y="0"/>
                  </a:lnTo>
                  <a:lnTo>
                    <a:pt x="51816" y="2015490"/>
                  </a:lnTo>
                  <a:lnTo>
                    <a:pt x="63995" y="2015490"/>
                  </a:lnTo>
                  <a:lnTo>
                    <a:pt x="63995" y="0"/>
                  </a:lnTo>
                  <a:close/>
                </a:path>
              </a:pathLst>
            </a:custGeom>
            <a:solidFill>
              <a:srgbClr val="4A7E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775526" y="932687"/>
              <a:ext cx="133350" cy="519430"/>
            </a:xfrm>
            <a:custGeom>
              <a:avLst/>
              <a:gdLst/>
              <a:ahLst/>
              <a:cxnLst/>
              <a:rect l="l" t="t" r="r" b="b"/>
              <a:pathLst>
                <a:path w="133350" h="519430">
                  <a:moveTo>
                    <a:pt x="132765" y="249936"/>
                  </a:moveTo>
                  <a:lnTo>
                    <a:pt x="125907" y="249936"/>
                  </a:lnTo>
                  <a:lnTo>
                    <a:pt x="84404" y="240512"/>
                  </a:lnTo>
                  <a:lnTo>
                    <a:pt x="52184" y="221411"/>
                  </a:lnTo>
                  <a:lnTo>
                    <a:pt x="29248" y="195046"/>
                  </a:lnTo>
                  <a:lnTo>
                    <a:pt x="15557" y="163868"/>
                  </a:lnTo>
                  <a:lnTo>
                    <a:pt x="11125" y="130302"/>
                  </a:lnTo>
                  <a:lnTo>
                    <a:pt x="15938" y="96761"/>
                  </a:lnTo>
                  <a:lnTo>
                    <a:pt x="29984" y="65671"/>
                  </a:lnTo>
                  <a:lnTo>
                    <a:pt x="53251" y="39471"/>
                  </a:lnTo>
                  <a:lnTo>
                    <a:pt x="85737" y="20586"/>
                  </a:lnTo>
                  <a:lnTo>
                    <a:pt x="127431" y="11430"/>
                  </a:lnTo>
                  <a:lnTo>
                    <a:pt x="129717" y="11430"/>
                  </a:lnTo>
                  <a:lnTo>
                    <a:pt x="129717" y="0"/>
                  </a:lnTo>
                  <a:lnTo>
                    <a:pt x="127431" y="0"/>
                  </a:lnTo>
                  <a:lnTo>
                    <a:pt x="85191" y="7975"/>
                  </a:lnTo>
                  <a:lnTo>
                    <a:pt x="25908" y="49923"/>
                  </a:lnTo>
                  <a:lnTo>
                    <a:pt x="266" y="112814"/>
                  </a:lnTo>
                  <a:lnTo>
                    <a:pt x="88" y="146951"/>
                  </a:lnTo>
                  <a:lnTo>
                    <a:pt x="8331" y="180149"/>
                  </a:lnTo>
                  <a:lnTo>
                    <a:pt x="25031" y="210324"/>
                  </a:lnTo>
                  <a:lnTo>
                    <a:pt x="50190" y="235419"/>
                  </a:lnTo>
                  <a:lnTo>
                    <a:pt x="83807" y="253377"/>
                  </a:lnTo>
                  <a:lnTo>
                    <a:pt x="111747" y="259194"/>
                  </a:lnTo>
                  <a:lnTo>
                    <a:pt x="85115" y="264541"/>
                  </a:lnTo>
                  <a:lnTo>
                    <a:pt x="51231" y="282181"/>
                  </a:lnTo>
                  <a:lnTo>
                    <a:pt x="8750" y="336804"/>
                  </a:lnTo>
                  <a:lnTo>
                    <a:pt x="0" y="403758"/>
                  </a:lnTo>
                  <a:lnTo>
                    <a:pt x="8293" y="436791"/>
                  </a:lnTo>
                  <a:lnTo>
                    <a:pt x="25019" y="466852"/>
                  </a:lnTo>
                  <a:lnTo>
                    <a:pt x="50190" y="491909"/>
                  </a:lnTo>
                  <a:lnTo>
                    <a:pt x="83820" y="509943"/>
                  </a:lnTo>
                  <a:lnTo>
                    <a:pt x="125907" y="518922"/>
                  </a:lnTo>
                  <a:lnTo>
                    <a:pt x="132765" y="518922"/>
                  </a:lnTo>
                  <a:lnTo>
                    <a:pt x="132765" y="506730"/>
                  </a:lnTo>
                  <a:lnTo>
                    <a:pt x="125907" y="506730"/>
                  </a:lnTo>
                  <a:lnTo>
                    <a:pt x="84251" y="497014"/>
                  </a:lnTo>
                  <a:lnTo>
                    <a:pt x="51993" y="477710"/>
                  </a:lnTo>
                  <a:lnTo>
                    <a:pt x="29057" y="451218"/>
                  </a:lnTo>
                  <a:lnTo>
                    <a:pt x="15443" y="419989"/>
                  </a:lnTo>
                  <a:lnTo>
                    <a:pt x="11099" y="386410"/>
                  </a:lnTo>
                  <a:lnTo>
                    <a:pt x="16002" y="352920"/>
                  </a:lnTo>
                  <a:lnTo>
                    <a:pt x="30124" y="321945"/>
                  </a:lnTo>
                  <a:lnTo>
                    <a:pt x="53416" y="295884"/>
                  </a:lnTo>
                  <a:lnTo>
                    <a:pt x="85864" y="277177"/>
                  </a:lnTo>
                  <a:lnTo>
                    <a:pt x="127431" y="268224"/>
                  </a:lnTo>
                  <a:lnTo>
                    <a:pt x="129717" y="268224"/>
                  </a:lnTo>
                  <a:lnTo>
                    <a:pt x="129717" y="262128"/>
                  </a:lnTo>
                  <a:lnTo>
                    <a:pt x="132765" y="262128"/>
                  </a:lnTo>
                  <a:lnTo>
                    <a:pt x="132765" y="249936"/>
                  </a:lnTo>
                  <a:close/>
                </a:path>
              </a:pathLst>
            </a:custGeom>
            <a:solidFill>
              <a:srgbClr val="4A7E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775641" y="1568195"/>
              <a:ext cx="132715" cy="519430"/>
            </a:xfrm>
            <a:custGeom>
              <a:avLst/>
              <a:gdLst/>
              <a:ahLst/>
              <a:cxnLst/>
              <a:rect l="l" t="t" r="r" b="b"/>
              <a:pathLst>
                <a:path w="132714" h="519430">
                  <a:moveTo>
                    <a:pt x="132651" y="250698"/>
                  </a:moveTo>
                  <a:lnTo>
                    <a:pt x="125793" y="250698"/>
                  </a:lnTo>
                  <a:lnTo>
                    <a:pt x="84429" y="241617"/>
                  </a:lnTo>
                  <a:lnTo>
                    <a:pt x="52273" y="222631"/>
                  </a:lnTo>
                  <a:lnTo>
                    <a:pt x="29324" y="196240"/>
                  </a:lnTo>
                  <a:lnTo>
                    <a:pt x="15582" y="164909"/>
                  </a:lnTo>
                  <a:lnTo>
                    <a:pt x="11074" y="131127"/>
                  </a:lnTo>
                  <a:lnTo>
                    <a:pt x="15798" y="97358"/>
                  </a:lnTo>
                  <a:lnTo>
                    <a:pt x="29781" y="66116"/>
                  </a:lnTo>
                  <a:lnTo>
                    <a:pt x="53022" y="39839"/>
                  </a:lnTo>
                  <a:lnTo>
                    <a:pt x="85521" y="21043"/>
                  </a:lnTo>
                  <a:lnTo>
                    <a:pt x="127317" y="12192"/>
                  </a:lnTo>
                  <a:lnTo>
                    <a:pt x="129603" y="12192"/>
                  </a:lnTo>
                  <a:lnTo>
                    <a:pt x="129603" y="0"/>
                  </a:lnTo>
                  <a:lnTo>
                    <a:pt x="127317" y="0"/>
                  </a:lnTo>
                  <a:lnTo>
                    <a:pt x="85077" y="8178"/>
                  </a:lnTo>
                  <a:lnTo>
                    <a:pt x="51231" y="25704"/>
                  </a:lnTo>
                  <a:lnTo>
                    <a:pt x="8801" y="80518"/>
                  </a:lnTo>
                  <a:lnTo>
                    <a:pt x="50" y="147916"/>
                  </a:lnTo>
                  <a:lnTo>
                    <a:pt x="8318" y="181165"/>
                  </a:lnTo>
                  <a:lnTo>
                    <a:pt x="25019" y="211353"/>
                  </a:lnTo>
                  <a:lnTo>
                    <a:pt x="50152" y="236423"/>
                  </a:lnTo>
                  <a:lnTo>
                    <a:pt x="83743" y="254292"/>
                  </a:lnTo>
                  <a:lnTo>
                    <a:pt x="111125" y="259892"/>
                  </a:lnTo>
                  <a:lnTo>
                    <a:pt x="85026" y="264883"/>
                  </a:lnTo>
                  <a:lnTo>
                    <a:pt x="25717" y="306984"/>
                  </a:lnTo>
                  <a:lnTo>
                    <a:pt x="139" y="369938"/>
                  </a:lnTo>
                  <a:lnTo>
                    <a:pt x="0" y="404063"/>
                  </a:lnTo>
                  <a:lnTo>
                    <a:pt x="8280" y="437235"/>
                  </a:lnTo>
                  <a:lnTo>
                    <a:pt x="25006" y="467360"/>
                  </a:lnTo>
                  <a:lnTo>
                    <a:pt x="50165" y="492391"/>
                  </a:lnTo>
                  <a:lnTo>
                    <a:pt x="83756" y="510273"/>
                  </a:lnTo>
                  <a:lnTo>
                    <a:pt x="125793" y="518922"/>
                  </a:lnTo>
                  <a:lnTo>
                    <a:pt x="132651" y="518922"/>
                  </a:lnTo>
                  <a:lnTo>
                    <a:pt x="132651" y="506730"/>
                  </a:lnTo>
                  <a:lnTo>
                    <a:pt x="125793" y="506730"/>
                  </a:lnTo>
                  <a:lnTo>
                    <a:pt x="84289" y="497611"/>
                  </a:lnTo>
                  <a:lnTo>
                    <a:pt x="52082" y="478586"/>
                  </a:lnTo>
                  <a:lnTo>
                    <a:pt x="29159" y="452170"/>
                  </a:lnTo>
                  <a:lnTo>
                    <a:pt x="15506" y="420839"/>
                  </a:lnTo>
                  <a:lnTo>
                    <a:pt x="11099" y="387083"/>
                  </a:lnTo>
                  <a:lnTo>
                    <a:pt x="15925" y="353390"/>
                  </a:lnTo>
                  <a:lnTo>
                    <a:pt x="29972" y="322249"/>
                  </a:lnTo>
                  <a:lnTo>
                    <a:pt x="53225" y="296138"/>
                  </a:lnTo>
                  <a:lnTo>
                    <a:pt x="85686" y="277558"/>
                  </a:lnTo>
                  <a:lnTo>
                    <a:pt x="127317" y="268986"/>
                  </a:lnTo>
                  <a:lnTo>
                    <a:pt x="129603" y="268986"/>
                  </a:lnTo>
                  <a:lnTo>
                    <a:pt x="129603" y="262890"/>
                  </a:lnTo>
                  <a:lnTo>
                    <a:pt x="132651" y="262890"/>
                  </a:lnTo>
                  <a:lnTo>
                    <a:pt x="132651" y="250698"/>
                  </a:lnTo>
                  <a:close/>
                </a:path>
              </a:pathLst>
            </a:custGeom>
            <a:solidFill>
              <a:srgbClr val="4A7E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775616" y="2189225"/>
              <a:ext cx="132715" cy="519430"/>
            </a:xfrm>
            <a:custGeom>
              <a:avLst/>
              <a:gdLst/>
              <a:ahLst/>
              <a:cxnLst/>
              <a:rect l="l" t="t" r="r" b="b"/>
              <a:pathLst>
                <a:path w="132714" h="519430">
                  <a:moveTo>
                    <a:pt x="132676" y="249936"/>
                  </a:moveTo>
                  <a:lnTo>
                    <a:pt x="125818" y="249936"/>
                  </a:lnTo>
                  <a:lnTo>
                    <a:pt x="84289" y="240703"/>
                  </a:lnTo>
                  <a:lnTo>
                    <a:pt x="52082" y="221615"/>
                  </a:lnTo>
                  <a:lnTo>
                    <a:pt x="29171" y="195160"/>
                  </a:lnTo>
                  <a:lnTo>
                    <a:pt x="15519" y="163842"/>
                  </a:lnTo>
                  <a:lnTo>
                    <a:pt x="11137" y="130111"/>
                  </a:lnTo>
                  <a:lnTo>
                    <a:pt x="15976" y="96456"/>
                  </a:lnTo>
                  <a:lnTo>
                    <a:pt x="30035" y="65354"/>
                  </a:lnTo>
                  <a:lnTo>
                    <a:pt x="53289" y="39293"/>
                  </a:lnTo>
                  <a:lnTo>
                    <a:pt x="85737" y="20751"/>
                  </a:lnTo>
                  <a:lnTo>
                    <a:pt x="127342" y="12192"/>
                  </a:lnTo>
                  <a:lnTo>
                    <a:pt x="129628" y="12192"/>
                  </a:lnTo>
                  <a:lnTo>
                    <a:pt x="129628" y="0"/>
                  </a:lnTo>
                  <a:lnTo>
                    <a:pt x="127342" y="0"/>
                  </a:lnTo>
                  <a:lnTo>
                    <a:pt x="85090" y="7988"/>
                  </a:lnTo>
                  <a:lnTo>
                    <a:pt x="25793" y="49999"/>
                  </a:lnTo>
                  <a:lnTo>
                    <a:pt x="177" y="112928"/>
                  </a:lnTo>
                  <a:lnTo>
                    <a:pt x="12" y="147091"/>
                  </a:lnTo>
                  <a:lnTo>
                    <a:pt x="8267" y="180289"/>
                  </a:lnTo>
                  <a:lnTo>
                    <a:pt x="24980" y="210451"/>
                  </a:lnTo>
                  <a:lnTo>
                    <a:pt x="50139" y="235521"/>
                  </a:lnTo>
                  <a:lnTo>
                    <a:pt x="83743" y="253441"/>
                  </a:lnTo>
                  <a:lnTo>
                    <a:pt x="113042" y="259499"/>
                  </a:lnTo>
                  <a:lnTo>
                    <a:pt x="85102" y="264769"/>
                  </a:lnTo>
                  <a:lnTo>
                    <a:pt x="25819" y="306717"/>
                  </a:lnTo>
                  <a:lnTo>
                    <a:pt x="177" y="369608"/>
                  </a:lnTo>
                  <a:lnTo>
                    <a:pt x="0" y="403745"/>
                  </a:lnTo>
                  <a:lnTo>
                    <a:pt x="8242" y="436943"/>
                  </a:lnTo>
                  <a:lnTo>
                    <a:pt x="24942" y="467118"/>
                  </a:lnTo>
                  <a:lnTo>
                    <a:pt x="50101" y="492213"/>
                  </a:lnTo>
                  <a:lnTo>
                    <a:pt x="83718" y="510171"/>
                  </a:lnTo>
                  <a:lnTo>
                    <a:pt x="125818" y="518922"/>
                  </a:lnTo>
                  <a:lnTo>
                    <a:pt x="132676" y="518922"/>
                  </a:lnTo>
                  <a:lnTo>
                    <a:pt x="132676" y="506730"/>
                  </a:lnTo>
                  <a:lnTo>
                    <a:pt x="125818" y="506730"/>
                  </a:lnTo>
                  <a:lnTo>
                    <a:pt x="84264" y="497433"/>
                  </a:lnTo>
                  <a:lnTo>
                    <a:pt x="52044" y="478307"/>
                  </a:lnTo>
                  <a:lnTo>
                    <a:pt x="29133" y="451815"/>
                  </a:lnTo>
                  <a:lnTo>
                    <a:pt x="15494" y="420458"/>
                  </a:lnTo>
                  <a:lnTo>
                    <a:pt x="11125" y="386715"/>
                  </a:lnTo>
                  <a:lnTo>
                    <a:pt x="15976" y="353060"/>
                  </a:lnTo>
                  <a:lnTo>
                    <a:pt x="30060" y="321970"/>
                  </a:lnTo>
                  <a:lnTo>
                    <a:pt x="53327" y="295948"/>
                  </a:lnTo>
                  <a:lnTo>
                    <a:pt x="85750" y="277456"/>
                  </a:lnTo>
                  <a:lnTo>
                    <a:pt x="127342" y="268986"/>
                  </a:lnTo>
                  <a:lnTo>
                    <a:pt x="129628" y="268986"/>
                  </a:lnTo>
                  <a:lnTo>
                    <a:pt x="129628" y="262128"/>
                  </a:lnTo>
                  <a:lnTo>
                    <a:pt x="132676" y="262128"/>
                  </a:lnTo>
                  <a:lnTo>
                    <a:pt x="132676" y="249936"/>
                  </a:lnTo>
                  <a:close/>
                </a:path>
              </a:pathLst>
            </a:custGeom>
            <a:solidFill>
              <a:srgbClr val="4A7E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780645" y="2824733"/>
              <a:ext cx="132715" cy="519430"/>
            </a:xfrm>
            <a:custGeom>
              <a:avLst/>
              <a:gdLst/>
              <a:ahLst/>
              <a:cxnLst/>
              <a:rect l="l" t="t" r="r" b="b"/>
              <a:pathLst>
                <a:path w="132714" h="519429">
                  <a:moveTo>
                    <a:pt x="132219" y="250698"/>
                  </a:moveTo>
                  <a:lnTo>
                    <a:pt x="126123" y="250698"/>
                  </a:lnTo>
                  <a:lnTo>
                    <a:pt x="84493" y="241693"/>
                  </a:lnTo>
                  <a:lnTo>
                    <a:pt x="52197" y="222719"/>
                  </a:lnTo>
                  <a:lnTo>
                    <a:pt x="29235" y="196278"/>
                  </a:lnTo>
                  <a:lnTo>
                    <a:pt x="15570" y="164884"/>
                  </a:lnTo>
                  <a:lnTo>
                    <a:pt x="11176" y="131025"/>
                  </a:lnTo>
                  <a:lnTo>
                    <a:pt x="16040" y="97193"/>
                  </a:lnTo>
                  <a:lnTo>
                    <a:pt x="30137" y="65900"/>
                  </a:lnTo>
                  <a:lnTo>
                    <a:pt x="53454" y="39636"/>
                  </a:lnTo>
                  <a:lnTo>
                    <a:pt x="85966" y="20904"/>
                  </a:lnTo>
                  <a:lnTo>
                    <a:pt x="127647" y="12192"/>
                  </a:lnTo>
                  <a:lnTo>
                    <a:pt x="129933" y="12192"/>
                  </a:lnTo>
                  <a:lnTo>
                    <a:pt x="129933" y="0"/>
                  </a:lnTo>
                  <a:lnTo>
                    <a:pt x="126885" y="0"/>
                  </a:lnTo>
                  <a:lnTo>
                    <a:pt x="84772" y="8280"/>
                  </a:lnTo>
                  <a:lnTo>
                    <a:pt x="25692" y="50863"/>
                  </a:lnTo>
                  <a:lnTo>
                    <a:pt x="190" y="114274"/>
                  </a:lnTo>
                  <a:lnTo>
                    <a:pt x="50" y="148577"/>
                  </a:lnTo>
                  <a:lnTo>
                    <a:pt x="8356" y="181851"/>
                  </a:lnTo>
                  <a:lnTo>
                    <a:pt x="25095" y="212001"/>
                  </a:lnTo>
                  <a:lnTo>
                    <a:pt x="50292" y="236943"/>
                  </a:lnTo>
                  <a:lnTo>
                    <a:pt x="83972" y="254609"/>
                  </a:lnTo>
                  <a:lnTo>
                    <a:pt x="110998" y="259930"/>
                  </a:lnTo>
                  <a:lnTo>
                    <a:pt x="84734" y="265087"/>
                  </a:lnTo>
                  <a:lnTo>
                    <a:pt x="25615" y="307505"/>
                  </a:lnTo>
                  <a:lnTo>
                    <a:pt x="114" y="370636"/>
                  </a:lnTo>
                  <a:lnTo>
                    <a:pt x="0" y="404787"/>
                  </a:lnTo>
                  <a:lnTo>
                    <a:pt x="8318" y="437934"/>
                  </a:lnTo>
                  <a:lnTo>
                    <a:pt x="25082" y="467982"/>
                  </a:lnTo>
                  <a:lnTo>
                    <a:pt x="50292" y="492874"/>
                  </a:lnTo>
                  <a:lnTo>
                    <a:pt x="83972" y="510540"/>
                  </a:lnTo>
                  <a:lnTo>
                    <a:pt x="126123" y="518922"/>
                  </a:lnTo>
                  <a:lnTo>
                    <a:pt x="132219" y="518922"/>
                  </a:lnTo>
                  <a:lnTo>
                    <a:pt x="132219" y="506730"/>
                  </a:lnTo>
                  <a:lnTo>
                    <a:pt x="126123" y="506730"/>
                  </a:lnTo>
                  <a:lnTo>
                    <a:pt x="84543" y="497713"/>
                  </a:lnTo>
                  <a:lnTo>
                    <a:pt x="52260" y="478777"/>
                  </a:lnTo>
                  <a:lnTo>
                    <a:pt x="29273" y="452412"/>
                  </a:lnTo>
                  <a:lnTo>
                    <a:pt x="15570" y="421106"/>
                  </a:lnTo>
                  <a:lnTo>
                    <a:pt x="11137" y="387350"/>
                  </a:lnTo>
                  <a:lnTo>
                    <a:pt x="15951" y="353631"/>
                  </a:lnTo>
                  <a:lnTo>
                    <a:pt x="30022" y="322453"/>
                  </a:lnTo>
                  <a:lnTo>
                    <a:pt x="53340" y="296291"/>
                  </a:lnTo>
                  <a:lnTo>
                    <a:pt x="85877" y="277634"/>
                  </a:lnTo>
                  <a:lnTo>
                    <a:pt x="127647" y="268986"/>
                  </a:lnTo>
                  <a:lnTo>
                    <a:pt x="129933" y="268986"/>
                  </a:lnTo>
                  <a:lnTo>
                    <a:pt x="129933" y="262890"/>
                  </a:lnTo>
                  <a:lnTo>
                    <a:pt x="132219" y="262890"/>
                  </a:lnTo>
                  <a:lnTo>
                    <a:pt x="132219" y="250698"/>
                  </a:lnTo>
                  <a:close/>
                </a:path>
              </a:pathLst>
            </a:custGeom>
            <a:solidFill>
              <a:srgbClr val="4A7E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897624" y="878586"/>
              <a:ext cx="440055" cy="120014"/>
            </a:xfrm>
            <a:custGeom>
              <a:avLst/>
              <a:gdLst/>
              <a:ahLst/>
              <a:cxnLst/>
              <a:rect l="l" t="t" r="r" b="b"/>
              <a:pathLst>
                <a:path w="440054" h="120015">
                  <a:moveTo>
                    <a:pt x="380238" y="0"/>
                  </a:moveTo>
                  <a:lnTo>
                    <a:pt x="356687" y="4691"/>
                  </a:lnTo>
                  <a:lnTo>
                    <a:pt x="337565" y="17525"/>
                  </a:lnTo>
                  <a:lnTo>
                    <a:pt x="324731" y="36647"/>
                  </a:lnTo>
                  <a:lnTo>
                    <a:pt x="320039" y="60198"/>
                  </a:lnTo>
                  <a:lnTo>
                    <a:pt x="324731" y="83308"/>
                  </a:lnTo>
                  <a:lnTo>
                    <a:pt x="337565" y="102203"/>
                  </a:lnTo>
                  <a:lnTo>
                    <a:pt x="356687" y="114954"/>
                  </a:lnTo>
                  <a:lnTo>
                    <a:pt x="380238" y="119634"/>
                  </a:lnTo>
                  <a:lnTo>
                    <a:pt x="403348" y="114954"/>
                  </a:lnTo>
                  <a:lnTo>
                    <a:pt x="422243" y="102203"/>
                  </a:lnTo>
                  <a:lnTo>
                    <a:pt x="434994" y="83308"/>
                  </a:lnTo>
                  <a:lnTo>
                    <a:pt x="438594" y="65531"/>
                  </a:lnTo>
                  <a:lnTo>
                    <a:pt x="380238" y="65531"/>
                  </a:lnTo>
                  <a:lnTo>
                    <a:pt x="380238" y="54102"/>
                  </a:lnTo>
                  <a:lnTo>
                    <a:pt x="438462" y="54102"/>
                  </a:lnTo>
                  <a:lnTo>
                    <a:pt x="434994" y="36647"/>
                  </a:lnTo>
                  <a:lnTo>
                    <a:pt x="422243" y="17525"/>
                  </a:lnTo>
                  <a:lnTo>
                    <a:pt x="403348" y="4691"/>
                  </a:lnTo>
                  <a:lnTo>
                    <a:pt x="380238" y="0"/>
                  </a:lnTo>
                  <a:close/>
                </a:path>
                <a:path w="440054" h="120015">
                  <a:moveTo>
                    <a:pt x="321254" y="54102"/>
                  </a:moveTo>
                  <a:lnTo>
                    <a:pt x="0" y="54102"/>
                  </a:lnTo>
                  <a:lnTo>
                    <a:pt x="0" y="65531"/>
                  </a:lnTo>
                  <a:lnTo>
                    <a:pt x="321122" y="65531"/>
                  </a:lnTo>
                  <a:lnTo>
                    <a:pt x="320039" y="60198"/>
                  </a:lnTo>
                  <a:lnTo>
                    <a:pt x="321254" y="54102"/>
                  </a:lnTo>
                  <a:close/>
                </a:path>
                <a:path w="440054" h="120015">
                  <a:moveTo>
                    <a:pt x="438462" y="54102"/>
                  </a:moveTo>
                  <a:lnTo>
                    <a:pt x="380238" y="54102"/>
                  </a:lnTo>
                  <a:lnTo>
                    <a:pt x="380238" y="65531"/>
                  </a:lnTo>
                  <a:lnTo>
                    <a:pt x="438594" y="65531"/>
                  </a:lnTo>
                  <a:lnTo>
                    <a:pt x="439674" y="60198"/>
                  </a:lnTo>
                  <a:lnTo>
                    <a:pt x="438462" y="54102"/>
                  </a:lnTo>
                  <a:close/>
                </a:path>
              </a:pathLst>
            </a:custGeom>
            <a:solidFill>
              <a:srgbClr val="4A7E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897624" y="1514855"/>
              <a:ext cx="440055" cy="119380"/>
            </a:xfrm>
            <a:custGeom>
              <a:avLst/>
              <a:gdLst/>
              <a:ahLst/>
              <a:cxnLst/>
              <a:rect l="l" t="t" r="r" b="b"/>
              <a:pathLst>
                <a:path w="440054" h="119380">
                  <a:moveTo>
                    <a:pt x="380238" y="0"/>
                  </a:moveTo>
                  <a:lnTo>
                    <a:pt x="356687" y="4679"/>
                  </a:lnTo>
                  <a:lnTo>
                    <a:pt x="337565" y="17430"/>
                  </a:lnTo>
                  <a:lnTo>
                    <a:pt x="324731" y="36325"/>
                  </a:lnTo>
                  <a:lnTo>
                    <a:pt x="320039" y="59436"/>
                  </a:lnTo>
                  <a:lnTo>
                    <a:pt x="324731" y="82546"/>
                  </a:lnTo>
                  <a:lnTo>
                    <a:pt x="337566" y="101441"/>
                  </a:lnTo>
                  <a:lnTo>
                    <a:pt x="356687" y="114192"/>
                  </a:lnTo>
                  <a:lnTo>
                    <a:pt x="380238" y="118872"/>
                  </a:lnTo>
                  <a:lnTo>
                    <a:pt x="403348" y="114192"/>
                  </a:lnTo>
                  <a:lnTo>
                    <a:pt x="422243" y="101441"/>
                  </a:lnTo>
                  <a:lnTo>
                    <a:pt x="434994" y="82546"/>
                  </a:lnTo>
                  <a:lnTo>
                    <a:pt x="438439" y="65531"/>
                  </a:lnTo>
                  <a:lnTo>
                    <a:pt x="380238" y="65531"/>
                  </a:lnTo>
                  <a:lnTo>
                    <a:pt x="380238" y="53340"/>
                  </a:lnTo>
                  <a:lnTo>
                    <a:pt x="438439" y="53340"/>
                  </a:lnTo>
                  <a:lnTo>
                    <a:pt x="434994" y="36325"/>
                  </a:lnTo>
                  <a:lnTo>
                    <a:pt x="422243" y="17430"/>
                  </a:lnTo>
                  <a:lnTo>
                    <a:pt x="403348" y="4679"/>
                  </a:lnTo>
                  <a:lnTo>
                    <a:pt x="380238" y="0"/>
                  </a:lnTo>
                  <a:close/>
                </a:path>
                <a:path w="440054" h="119380">
                  <a:moveTo>
                    <a:pt x="321277" y="53340"/>
                  </a:moveTo>
                  <a:lnTo>
                    <a:pt x="0" y="53340"/>
                  </a:lnTo>
                  <a:lnTo>
                    <a:pt x="0" y="65531"/>
                  </a:lnTo>
                  <a:lnTo>
                    <a:pt x="321277" y="65531"/>
                  </a:lnTo>
                  <a:lnTo>
                    <a:pt x="320039" y="59436"/>
                  </a:lnTo>
                  <a:lnTo>
                    <a:pt x="321277" y="53340"/>
                  </a:lnTo>
                  <a:close/>
                </a:path>
                <a:path w="440054" h="119380">
                  <a:moveTo>
                    <a:pt x="438439" y="53340"/>
                  </a:moveTo>
                  <a:lnTo>
                    <a:pt x="380238" y="53340"/>
                  </a:lnTo>
                  <a:lnTo>
                    <a:pt x="380238" y="65531"/>
                  </a:lnTo>
                  <a:lnTo>
                    <a:pt x="438439" y="65531"/>
                  </a:lnTo>
                  <a:lnTo>
                    <a:pt x="439674" y="59436"/>
                  </a:lnTo>
                  <a:lnTo>
                    <a:pt x="438439" y="53340"/>
                  </a:lnTo>
                  <a:close/>
                </a:path>
              </a:pathLst>
            </a:custGeom>
            <a:solidFill>
              <a:srgbClr val="4A7E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893052" y="2135123"/>
              <a:ext cx="439420" cy="120014"/>
            </a:xfrm>
            <a:custGeom>
              <a:avLst/>
              <a:gdLst/>
              <a:ahLst/>
              <a:cxnLst/>
              <a:rect l="l" t="t" r="r" b="b"/>
              <a:pathLst>
                <a:path w="439420" h="120014">
                  <a:moveTo>
                    <a:pt x="379475" y="0"/>
                  </a:moveTo>
                  <a:lnTo>
                    <a:pt x="356365" y="4691"/>
                  </a:lnTo>
                  <a:lnTo>
                    <a:pt x="337470" y="17525"/>
                  </a:lnTo>
                  <a:lnTo>
                    <a:pt x="324719" y="36647"/>
                  </a:lnTo>
                  <a:lnTo>
                    <a:pt x="320039" y="60198"/>
                  </a:lnTo>
                  <a:lnTo>
                    <a:pt x="324719" y="83308"/>
                  </a:lnTo>
                  <a:lnTo>
                    <a:pt x="337470" y="102203"/>
                  </a:lnTo>
                  <a:lnTo>
                    <a:pt x="356365" y="114954"/>
                  </a:lnTo>
                  <a:lnTo>
                    <a:pt x="379475" y="119633"/>
                  </a:lnTo>
                  <a:lnTo>
                    <a:pt x="402586" y="114954"/>
                  </a:lnTo>
                  <a:lnTo>
                    <a:pt x="421481" y="102203"/>
                  </a:lnTo>
                  <a:lnTo>
                    <a:pt x="434232" y="83308"/>
                  </a:lnTo>
                  <a:lnTo>
                    <a:pt x="437677" y="66293"/>
                  </a:lnTo>
                  <a:lnTo>
                    <a:pt x="379475" y="66293"/>
                  </a:lnTo>
                  <a:lnTo>
                    <a:pt x="379475" y="54101"/>
                  </a:lnTo>
                  <a:lnTo>
                    <a:pt x="437700" y="54101"/>
                  </a:lnTo>
                  <a:lnTo>
                    <a:pt x="434232" y="36647"/>
                  </a:lnTo>
                  <a:lnTo>
                    <a:pt x="421481" y="17525"/>
                  </a:lnTo>
                  <a:lnTo>
                    <a:pt x="402586" y="4691"/>
                  </a:lnTo>
                  <a:lnTo>
                    <a:pt x="379475" y="0"/>
                  </a:lnTo>
                  <a:close/>
                </a:path>
                <a:path w="439420" h="120014">
                  <a:moveTo>
                    <a:pt x="321251" y="54101"/>
                  </a:moveTo>
                  <a:lnTo>
                    <a:pt x="0" y="54101"/>
                  </a:lnTo>
                  <a:lnTo>
                    <a:pt x="0" y="66293"/>
                  </a:lnTo>
                  <a:lnTo>
                    <a:pt x="321274" y="66293"/>
                  </a:lnTo>
                  <a:lnTo>
                    <a:pt x="320039" y="60198"/>
                  </a:lnTo>
                  <a:lnTo>
                    <a:pt x="321251" y="54101"/>
                  </a:lnTo>
                  <a:close/>
                </a:path>
                <a:path w="439420" h="120014">
                  <a:moveTo>
                    <a:pt x="437700" y="54101"/>
                  </a:moveTo>
                  <a:lnTo>
                    <a:pt x="379475" y="54101"/>
                  </a:lnTo>
                  <a:lnTo>
                    <a:pt x="379475" y="66293"/>
                  </a:lnTo>
                  <a:lnTo>
                    <a:pt x="437677" y="66293"/>
                  </a:lnTo>
                  <a:lnTo>
                    <a:pt x="438912" y="60198"/>
                  </a:lnTo>
                  <a:lnTo>
                    <a:pt x="437700" y="54101"/>
                  </a:lnTo>
                  <a:close/>
                </a:path>
              </a:pathLst>
            </a:custGeom>
            <a:solidFill>
              <a:srgbClr val="4A7E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893052" y="2771394"/>
              <a:ext cx="439420" cy="120014"/>
            </a:xfrm>
            <a:custGeom>
              <a:avLst/>
              <a:gdLst/>
              <a:ahLst/>
              <a:cxnLst/>
              <a:rect l="l" t="t" r="r" b="b"/>
              <a:pathLst>
                <a:path w="439420" h="120014">
                  <a:moveTo>
                    <a:pt x="379475" y="0"/>
                  </a:moveTo>
                  <a:lnTo>
                    <a:pt x="356365" y="4679"/>
                  </a:lnTo>
                  <a:lnTo>
                    <a:pt x="337470" y="17430"/>
                  </a:lnTo>
                  <a:lnTo>
                    <a:pt x="324719" y="36325"/>
                  </a:lnTo>
                  <a:lnTo>
                    <a:pt x="320039" y="59435"/>
                  </a:lnTo>
                  <a:lnTo>
                    <a:pt x="324719" y="82986"/>
                  </a:lnTo>
                  <a:lnTo>
                    <a:pt x="337470" y="102107"/>
                  </a:lnTo>
                  <a:lnTo>
                    <a:pt x="356365" y="114942"/>
                  </a:lnTo>
                  <a:lnTo>
                    <a:pt x="379475" y="119633"/>
                  </a:lnTo>
                  <a:lnTo>
                    <a:pt x="402586" y="114942"/>
                  </a:lnTo>
                  <a:lnTo>
                    <a:pt x="421481" y="102107"/>
                  </a:lnTo>
                  <a:lnTo>
                    <a:pt x="434232" y="82986"/>
                  </a:lnTo>
                  <a:lnTo>
                    <a:pt x="437700" y="65532"/>
                  </a:lnTo>
                  <a:lnTo>
                    <a:pt x="379475" y="65532"/>
                  </a:lnTo>
                  <a:lnTo>
                    <a:pt x="379475" y="53339"/>
                  </a:lnTo>
                  <a:lnTo>
                    <a:pt x="437677" y="53339"/>
                  </a:lnTo>
                  <a:lnTo>
                    <a:pt x="434232" y="36325"/>
                  </a:lnTo>
                  <a:lnTo>
                    <a:pt x="421481" y="17430"/>
                  </a:lnTo>
                  <a:lnTo>
                    <a:pt x="402586" y="4679"/>
                  </a:lnTo>
                  <a:lnTo>
                    <a:pt x="379475" y="0"/>
                  </a:lnTo>
                  <a:close/>
                </a:path>
                <a:path w="439420" h="120014">
                  <a:moveTo>
                    <a:pt x="321274" y="53339"/>
                  </a:moveTo>
                  <a:lnTo>
                    <a:pt x="0" y="53339"/>
                  </a:lnTo>
                  <a:lnTo>
                    <a:pt x="0" y="65532"/>
                  </a:lnTo>
                  <a:lnTo>
                    <a:pt x="321251" y="65532"/>
                  </a:lnTo>
                  <a:lnTo>
                    <a:pt x="320039" y="59435"/>
                  </a:lnTo>
                  <a:lnTo>
                    <a:pt x="321274" y="53339"/>
                  </a:lnTo>
                  <a:close/>
                </a:path>
                <a:path w="439420" h="120014">
                  <a:moveTo>
                    <a:pt x="437677" y="53339"/>
                  </a:moveTo>
                  <a:lnTo>
                    <a:pt x="379475" y="53339"/>
                  </a:lnTo>
                  <a:lnTo>
                    <a:pt x="379475" y="65532"/>
                  </a:lnTo>
                  <a:lnTo>
                    <a:pt x="437700" y="65532"/>
                  </a:lnTo>
                  <a:lnTo>
                    <a:pt x="438912" y="59435"/>
                  </a:lnTo>
                  <a:lnTo>
                    <a:pt x="437677" y="53339"/>
                  </a:lnTo>
                  <a:close/>
                </a:path>
              </a:pathLst>
            </a:custGeom>
            <a:solidFill>
              <a:srgbClr val="4A7E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897623" y="1386077"/>
              <a:ext cx="763270" cy="120014"/>
            </a:xfrm>
            <a:custGeom>
              <a:avLst/>
              <a:gdLst/>
              <a:ahLst/>
              <a:cxnLst/>
              <a:rect l="l" t="t" r="r" b="b"/>
              <a:pathLst>
                <a:path w="763270" h="120015">
                  <a:moveTo>
                    <a:pt x="703326" y="0"/>
                  </a:moveTo>
                  <a:lnTo>
                    <a:pt x="679775" y="4691"/>
                  </a:lnTo>
                  <a:lnTo>
                    <a:pt x="660653" y="17525"/>
                  </a:lnTo>
                  <a:lnTo>
                    <a:pt x="647819" y="36647"/>
                  </a:lnTo>
                  <a:lnTo>
                    <a:pt x="643127" y="60198"/>
                  </a:lnTo>
                  <a:lnTo>
                    <a:pt x="647819" y="83308"/>
                  </a:lnTo>
                  <a:lnTo>
                    <a:pt x="660653" y="102203"/>
                  </a:lnTo>
                  <a:lnTo>
                    <a:pt x="679775" y="114954"/>
                  </a:lnTo>
                  <a:lnTo>
                    <a:pt x="703326" y="119633"/>
                  </a:lnTo>
                  <a:lnTo>
                    <a:pt x="726436" y="114954"/>
                  </a:lnTo>
                  <a:lnTo>
                    <a:pt x="745331" y="102203"/>
                  </a:lnTo>
                  <a:lnTo>
                    <a:pt x="758082" y="83308"/>
                  </a:lnTo>
                  <a:lnTo>
                    <a:pt x="761527" y="66293"/>
                  </a:lnTo>
                  <a:lnTo>
                    <a:pt x="703326" y="66293"/>
                  </a:lnTo>
                  <a:lnTo>
                    <a:pt x="703326" y="54101"/>
                  </a:lnTo>
                  <a:lnTo>
                    <a:pt x="761550" y="54101"/>
                  </a:lnTo>
                  <a:lnTo>
                    <a:pt x="758082" y="36647"/>
                  </a:lnTo>
                  <a:lnTo>
                    <a:pt x="745331" y="17525"/>
                  </a:lnTo>
                  <a:lnTo>
                    <a:pt x="726436" y="4691"/>
                  </a:lnTo>
                  <a:lnTo>
                    <a:pt x="703326" y="0"/>
                  </a:lnTo>
                  <a:close/>
                </a:path>
                <a:path w="763270" h="120015">
                  <a:moveTo>
                    <a:pt x="644342" y="54101"/>
                  </a:moveTo>
                  <a:lnTo>
                    <a:pt x="0" y="54101"/>
                  </a:lnTo>
                  <a:lnTo>
                    <a:pt x="0" y="66293"/>
                  </a:lnTo>
                  <a:lnTo>
                    <a:pt x="644365" y="66293"/>
                  </a:lnTo>
                  <a:lnTo>
                    <a:pt x="643127" y="60198"/>
                  </a:lnTo>
                  <a:lnTo>
                    <a:pt x="644342" y="54101"/>
                  </a:lnTo>
                  <a:close/>
                </a:path>
                <a:path w="763270" h="120015">
                  <a:moveTo>
                    <a:pt x="761550" y="54101"/>
                  </a:moveTo>
                  <a:lnTo>
                    <a:pt x="703326" y="54101"/>
                  </a:lnTo>
                  <a:lnTo>
                    <a:pt x="703326" y="66293"/>
                  </a:lnTo>
                  <a:lnTo>
                    <a:pt x="761527" y="66293"/>
                  </a:lnTo>
                  <a:lnTo>
                    <a:pt x="762762" y="60198"/>
                  </a:lnTo>
                  <a:lnTo>
                    <a:pt x="761550" y="54101"/>
                  </a:lnTo>
                  <a:close/>
                </a:path>
              </a:pathLst>
            </a:custGeom>
            <a:solidFill>
              <a:srgbClr val="4A7E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902958" y="2022348"/>
              <a:ext cx="763270" cy="119380"/>
            </a:xfrm>
            <a:custGeom>
              <a:avLst/>
              <a:gdLst/>
              <a:ahLst/>
              <a:cxnLst/>
              <a:rect l="l" t="t" r="r" b="b"/>
              <a:pathLst>
                <a:path w="763270" h="119380">
                  <a:moveTo>
                    <a:pt x="702563" y="0"/>
                  </a:moveTo>
                  <a:lnTo>
                    <a:pt x="679453" y="4679"/>
                  </a:lnTo>
                  <a:lnTo>
                    <a:pt x="660558" y="17430"/>
                  </a:lnTo>
                  <a:lnTo>
                    <a:pt x="647807" y="36325"/>
                  </a:lnTo>
                  <a:lnTo>
                    <a:pt x="643127" y="59435"/>
                  </a:lnTo>
                  <a:lnTo>
                    <a:pt x="647807" y="82546"/>
                  </a:lnTo>
                  <a:lnTo>
                    <a:pt x="660558" y="101441"/>
                  </a:lnTo>
                  <a:lnTo>
                    <a:pt x="679453" y="114192"/>
                  </a:lnTo>
                  <a:lnTo>
                    <a:pt x="702563" y="118872"/>
                  </a:lnTo>
                  <a:lnTo>
                    <a:pt x="725793" y="114192"/>
                  </a:lnTo>
                  <a:lnTo>
                    <a:pt x="744950" y="101441"/>
                  </a:lnTo>
                  <a:lnTo>
                    <a:pt x="757963" y="82546"/>
                  </a:lnTo>
                  <a:lnTo>
                    <a:pt x="761496" y="65532"/>
                  </a:lnTo>
                  <a:lnTo>
                    <a:pt x="702563" y="65532"/>
                  </a:lnTo>
                  <a:lnTo>
                    <a:pt x="702563" y="53340"/>
                  </a:lnTo>
                  <a:lnTo>
                    <a:pt x="761496" y="53340"/>
                  </a:lnTo>
                  <a:lnTo>
                    <a:pt x="757963" y="36325"/>
                  </a:lnTo>
                  <a:lnTo>
                    <a:pt x="744950" y="17430"/>
                  </a:lnTo>
                  <a:lnTo>
                    <a:pt x="725793" y="4679"/>
                  </a:lnTo>
                  <a:lnTo>
                    <a:pt x="702563" y="0"/>
                  </a:lnTo>
                  <a:close/>
                </a:path>
                <a:path w="763270" h="119380">
                  <a:moveTo>
                    <a:pt x="644362" y="53340"/>
                  </a:moveTo>
                  <a:lnTo>
                    <a:pt x="0" y="53340"/>
                  </a:lnTo>
                  <a:lnTo>
                    <a:pt x="0" y="65532"/>
                  </a:lnTo>
                  <a:lnTo>
                    <a:pt x="644362" y="65532"/>
                  </a:lnTo>
                  <a:lnTo>
                    <a:pt x="643127" y="59435"/>
                  </a:lnTo>
                  <a:lnTo>
                    <a:pt x="644362" y="53340"/>
                  </a:lnTo>
                  <a:close/>
                </a:path>
                <a:path w="763270" h="119380">
                  <a:moveTo>
                    <a:pt x="761496" y="53340"/>
                  </a:moveTo>
                  <a:lnTo>
                    <a:pt x="702563" y="53340"/>
                  </a:lnTo>
                  <a:lnTo>
                    <a:pt x="702563" y="65532"/>
                  </a:lnTo>
                  <a:lnTo>
                    <a:pt x="761496" y="65532"/>
                  </a:lnTo>
                  <a:lnTo>
                    <a:pt x="762762" y="59435"/>
                  </a:lnTo>
                  <a:lnTo>
                    <a:pt x="761496" y="53340"/>
                  </a:lnTo>
                  <a:close/>
                </a:path>
              </a:pathLst>
            </a:custGeom>
            <a:solidFill>
              <a:srgbClr val="4A7E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897623" y="2642616"/>
              <a:ext cx="763270" cy="120014"/>
            </a:xfrm>
            <a:custGeom>
              <a:avLst/>
              <a:gdLst/>
              <a:ahLst/>
              <a:cxnLst/>
              <a:rect l="l" t="t" r="r" b="b"/>
              <a:pathLst>
                <a:path w="763270" h="120014">
                  <a:moveTo>
                    <a:pt x="703326" y="0"/>
                  </a:moveTo>
                  <a:lnTo>
                    <a:pt x="679775" y="4798"/>
                  </a:lnTo>
                  <a:lnTo>
                    <a:pt x="660653" y="17811"/>
                  </a:lnTo>
                  <a:lnTo>
                    <a:pt x="647819" y="36968"/>
                  </a:lnTo>
                  <a:lnTo>
                    <a:pt x="643127" y="60198"/>
                  </a:lnTo>
                  <a:lnTo>
                    <a:pt x="647819" y="83308"/>
                  </a:lnTo>
                  <a:lnTo>
                    <a:pt x="660654" y="102203"/>
                  </a:lnTo>
                  <a:lnTo>
                    <a:pt x="679775" y="114954"/>
                  </a:lnTo>
                  <a:lnTo>
                    <a:pt x="703326" y="119633"/>
                  </a:lnTo>
                  <a:lnTo>
                    <a:pt x="726436" y="114954"/>
                  </a:lnTo>
                  <a:lnTo>
                    <a:pt x="745331" y="102203"/>
                  </a:lnTo>
                  <a:lnTo>
                    <a:pt x="758082" y="83308"/>
                  </a:lnTo>
                  <a:lnTo>
                    <a:pt x="761527" y="66294"/>
                  </a:lnTo>
                  <a:lnTo>
                    <a:pt x="703326" y="66294"/>
                  </a:lnTo>
                  <a:lnTo>
                    <a:pt x="703326" y="54101"/>
                  </a:lnTo>
                  <a:lnTo>
                    <a:pt x="761534" y="54101"/>
                  </a:lnTo>
                  <a:lnTo>
                    <a:pt x="758082" y="36968"/>
                  </a:lnTo>
                  <a:lnTo>
                    <a:pt x="745331" y="17811"/>
                  </a:lnTo>
                  <a:lnTo>
                    <a:pt x="726436" y="4798"/>
                  </a:lnTo>
                  <a:lnTo>
                    <a:pt x="703326" y="0"/>
                  </a:lnTo>
                  <a:close/>
                </a:path>
                <a:path w="763270" h="120014">
                  <a:moveTo>
                    <a:pt x="644359" y="54101"/>
                  </a:moveTo>
                  <a:lnTo>
                    <a:pt x="0" y="54101"/>
                  </a:lnTo>
                  <a:lnTo>
                    <a:pt x="0" y="66294"/>
                  </a:lnTo>
                  <a:lnTo>
                    <a:pt x="644365" y="66294"/>
                  </a:lnTo>
                  <a:lnTo>
                    <a:pt x="643127" y="60198"/>
                  </a:lnTo>
                  <a:lnTo>
                    <a:pt x="644359" y="54101"/>
                  </a:lnTo>
                  <a:close/>
                </a:path>
                <a:path w="763270" h="120014">
                  <a:moveTo>
                    <a:pt x="761534" y="54101"/>
                  </a:moveTo>
                  <a:lnTo>
                    <a:pt x="703326" y="54101"/>
                  </a:lnTo>
                  <a:lnTo>
                    <a:pt x="703326" y="66294"/>
                  </a:lnTo>
                  <a:lnTo>
                    <a:pt x="761527" y="66294"/>
                  </a:lnTo>
                  <a:lnTo>
                    <a:pt x="762762" y="60198"/>
                  </a:lnTo>
                  <a:lnTo>
                    <a:pt x="761534" y="54101"/>
                  </a:lnTo>
                  <a:close/>
                </a:path>
              </a:pathLst>
            </a:custGeom>
            <a:solidFill>
              <a:srgbClr val="4A7E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902958" y="3278885"/>
              <a:ext cx="763270" cy="120014"/>
            </a:xfrm>
            <a:custGeom>
              <a:avLst/>
              <a:gdLst/>
              <a:ahLst/>
              <a:cxnLst/>
              <a:rect l="l" t="t" r="r" b="b"/>
              <a:pathLst>
                <a:path w="763270" h="120014">
                  <a:moveTo>
                    <a:pt x="702563" y="0"/>
                  </a:moveTo>
                  <a:lnTo>
                    <a:pt x="679453" y="4679"/>
                  </a:lnTo>
                  <a:lnTo>
                    <a:pt x="660558" y="17430"/>
                  </a:lnTo>
                  <a:lnTo>
                    <a:pt x="647807" y="36325"/>
                  </a:lnTo>
                  <a:lnTo>
                    <a:pt x="643127" y="59436"/>
                  </a:lnTo>
                  <a:lnTo>
                    <a:pt x="647807" y="82986"/>
                  </a:lnTo>
                  <a:lnTo>
                    <a:pt x="660558" y="102108"/>
                  </a:lnTo>
                  <a:lnTo>
                    <a:pt x="679453" y="114942"/>
                  </a:lnTo>
                  <a:lnTo>
                    <a:pt x="702563" y="119634"/>
                  </a:lnTo>
                  <a:lnTo>
                    <a:pt x="725793" y="114942"/>
                  </a:lnTo>
                  <a:lnTo>
                    <a:pt x="744950" y="102108"/>
                  </a:lnTo>
                  <a:lnTo>
                    <a:pt x="757963" y="82986"/>
                  </a:lnTo>
                  <a:lnTo>
                    <a:pt x="761519" y="65532"/>
                  </a:lnTo>
                  <a:lnTo>
                    <a:pt x="702563" y="65532"/>
                  </a:lnTo>
                  <a:lnTo>
                    <a:pt x="702563" y="53340"/>
                  </a:lnTo>
                  <a:lnTo>
                    <a:pt x="761496" y="53340"/>
                  </a:lnTo>
                  <a:lnTo>
                    <a:pt x="757963" y="36325"/>
                  </a:lnTo>
                  <a:lnTo>
                    <a:pt x="744950" y="17430"/>
                  </a:lnTo>
                  <a:lnTo>
                    <a:pt x="725793" y="4679"/>
                  </a:lnTo>
                  <a:lnTo>
                    <a:pt x="702563" y="0"/>
                  </a:lnTo>
                  <a:close/>
                </a:path>
                <a:path w="763270" h="120014">
                  <a:moveTo>
                    <a:pt x="644362" y="53340"/>
                  </a:moveTo>
                  <a:lnTo>
                    <a:pt x="0" y="53340"/>
                  </a:lnTo>
                  <a:lnTo>
                    <a:pt x="0" y="65532"/>
                  </a:lnTo>
                  <a:lnTo>
                    <a:pt x="644339" y="65532"/>
                  </a:lnTo>
                  <a:lnTo>
                    <a:pt x="643127" y="59436"/>
                  </a:lnTo>
                  <a:lnTo>
                    <a:pt x="644362" y="53340"/>
                  </a:lnTo>
                  <a:close/>
                </a:path>
                <a:path w="763270" h="120014">
                  <a:moveTo>
                    <a:pt x="761496" y="53340"/>
                  </a:moveTo>
                  <a:lnTo>
                    <a:pt x="702563" y="53340"/>
                  </a:lnTo>
                  <a:lnTo>
                    <a:pt x="702563" y="65532"/>
                  </a:lnTo>
                  <a:lnTo>
                    <a:pt x="761519" y="65532"/>
                  </a:lnTo>
                  <a:lnTo>
                    <a:pt x="762762" y="59436"/>
                  </a:lnTo>
                  <a:lnTo>
                    <a:pt x="761496" y="53340"/>
                  </a:lnTo>
                  <a:close/>
                </a:path>
              </a:pathLst>
            </a:custGeom>
            <a:solidFill>
              <a:srgbClr val="4A7E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230617" y="938783"/>
              <a:ext cx="12700" cy="1892300"/>
            </a:xfrm>
            <a:custGeom>
              <a:avLst/>
              <a:gdLst/>
              <a:ahLst/>
              <a:cxnLst/>
              <a:rect l="l" t="t" r="r" b="b"/>
              <a:pathLst>
                <a:path w="12700" h="1892300">
                  <a:moveTo>
                    <a:pt x="12192" y="0"/>
                  </a:moveTo>
                  <a:lnTo>
                    <a:pt x="0" y="0"/>
                  </a:lnTo>
                  <a:lnTo>
                    <a:pt x="0" y="1892046"/>
                  </a:lnTo>
                  <a:lnTo>
                    <a:pt x="12192" y="1892046"/>
                  </a:lnTo>
                  <a:lnTo>
                    <a:pt x="12192" y="0"/>
                  </a:lnTo>
                  <a:close/>
                </a:path>
              </a:pathLst>
            </a:custGeom>
            <a:solidFill>
              <a:srgbClr val="4A7E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312914" y="938783"/>
              <a:ext cx="12700" cy="1892300"/>
            </a:xfrm>
            <a:custGeom>
              <a:avLst/>
              <a:gdLst/>
              <a:ahLst/>
              <a:cxnLst/>
              <a:rect l="l" t="t" r="r" b="b"/>
              <a:pathLst>
                <a:path w="12700" h="1892300">
                  <a:moveTo>
                    <a:pt x="12191" y="0"/>
                  </a:moveTo>
                  <a:lnTo>
                    <a:pt x="0" y="0"/>
                  </a:lnTo>
                  <a:lnTo>
                    <a:pt x="0" y="1892046"/>
                  </a:lnTo>
                  <a:lnTo>
                    <a:pt x="12191" y="1892046"/>
                  </a:lnTo>
                  <a:lnTo>
                    <a:pt x="12191" y="0"/>
                  </a:lnTo>
                  <a:close/>
                </a:path>
              </a:pathLst>
            </a:custGeom>
            <a:solidFill>
              <a:srgbClr val="4A7E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641335" y="1435609"/>
              <a:ext cx="12700" cy="1892935"/>
            </a:xfrm>
            <a:custGeom>
              <a:avLst/>
              <a:gdLst/>
              <a:ahLst/>
              <a:cxnLst/>
              <a:rect l="l" t="t" r="r" b="b"/>
              <a:pathLst>
                <a:path w="12700" h="1892935">
                  <a:moveTo>
                    <a:pt x="12191" y="0"/>
                  </a:moveTo>
                  <a:lnTo>
                    <a:pt x="0" y="0"/>
                  </a:lnTo>
                  <a:lnTo>
                    <a:pt x="0" y="1892807"/>
                  </a:lnTo>
                  <a:lnTo>
                    <a:pt x="12191" y="1892807"/>
                  </a:lnTo>
                  <a:lnTo>
                    <a:pt x="12191" y="0"/>
                  </a:lnTo>
                  <a:close/>
                </a:path>
              </a:pathLst>
            </a:custGeom>
            <a:solidFill>
              <a:srgbClr val="4A7E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553706" y="1446276"/>
              <a:ext cx="830580" cy="1952625"/>
            </a:xfrm>
            <a:custGeom>
              <a:avLst/>
              <a:gdLst/>
              <a:ahLst/>
              <a:cxnLst/>
              <a:rect l="l" t="t" r="r" b="b"/>
              <a:pathLst>
                <a:path w="830579" h="1952625">
                  <a:moveTo>
                    <a:pt x="12192" y="0"/>
                  </a:moveTo>
                  <a:lnTo>
                    <a:pt x="0" y="0"/>
                  </a:lnTo>
                  <a:lnTo>
                    <a:pt x="0" y="1892046"/>
                  </a:lnTo>
                  <a:lnTo>
                    <a:pt x="12192" y="1892046"/>
                  </a:lnTo>
                  <a:lnTo>
                    <a:pt x="12192" y="0"/>
                  </a:lnTo>
                  <a:close/>
                </a:path>
                <a:path w="830579" h="1952625">
                  <a:moveTo>
                    <a:pt x="830580" y="1892046"/>
                  </a:moveTo>
                  <a:lnTo>
                    <a:pt x="829335" y="1885950"/>
                  </a:lnTo>
                  <a:lnTo>
                    <a:pt x="825881" y="1868944"/>
                  </a:lnTo>
                  <a:lnTo>
                    <a:pt x="813054" y="1850047"/>
                  </a:lnTo>
                  <a:lnTo>
                    <a:pt x="793927" y="1837296"/>
                  </a:lnTo>
                  <a:lnTo>
                    <a:pt x="770382" y="1832610"/>
                  </a:lnTo>
                  <a:lnTo>
                    <a:pt x="747268" y="1837296"/>
                  </a:lnTo>
                  <a:lnTo>
                    <a:pt x="728370" y="1850047"/>
                  </a:lnTo>
                  <a:lnTo>
                    <a:pt x="715619" y="1868944"/>
                  </a:lnTo>
                  <a:lnTo>
                    <a:pt x="712177" y="1885950"/>
                  </a:lnTo>
                  <a:lnTo>
                    <a:pt x="52578" y="1885950"/>
                  </a:lnTo>
                  <a:lnTo>
                    <a:pt x="52578" y="1898154"/>
                  </a:lnTo>
                  <a:lnTo>
                    <a:pt x="712152" y="1898154"/>
                  </a:lnTo>
                  <a:lnTo>
                    <a:pt x="715619" y="1915604"/>
                  </a:lnTo>
                  <a:lnTo>
                    <a:pt x="728370" y="1934718"/>
                  </a:lnTo>
                  <a:lnTo>
                    <a:pt x="747268" y="1947557"/>
                  </a:lnTo>
                  <a:lnTo>
                    <a:pt x="770382" y="1952244"/>
                  </a:lnTo>
                  <a:lnTo>
                    <a:pt x="793927" y="1947557"/>
                  </a:lnTo>
                  <a:lnTo>
                    <a:pt x="813054" y="1934718"/>
                  </a:lnTo>
                  <a:lnTo>
                    <a:pt x="825881" y="1915604"/>
                  </a:lnTo>
                  <a:lnTo>
                    <a:pt x="829360" y="1898154"/>
                  </a:lnTo>
                  <a:lnTo>
                    <a:pt x="830580" y="1892046"/>
                  </a:lnTo>
                  <a:close/>
                </a:path>
              </a:pathLst>
            </a:custGeom>
            <a:solidFill>
              <a:srgbClr val="4A7E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319011" y="877049"/>
              <a:ext cx="1064895" cy="132715"/>
            </a:xfrm>
            <a:custGeom>
              <a:avLst/>
              <a:gdLst/>
              <a:ahLst/>
              <a:cxnLst/>
              <a:rect l="l" t="t" r="r" b="b"/>
              <a:pathLst>
                <a:path w="1064895" h="132715">
                  <a:moveTo>
                    <a:pt x="1064514" y="61734"/>
                  </a:moveTo>
                  <a:lnTo>
                    <a:pt x="1063294" y="55638"/>
                  </a:lnTo>
                  <a:lnTo>
                    <a:pt x="1059827" y="38188"/>
                  </a:lnTo>
                  <a:lnTo>
                    <a:pt x="1047076" y="19062"/>
                  </a:lnTo>
                  <a:lnTo>
                    <a:pt x="1028179" y="6235"/>
                  </a:lnTo>
                  <a:lnTo>
                    <a:pt x="1005078" y="1536"/>
                  </a:lnTo>
                  <a:lnTo>
                    <a:pt x="981519" y="6235"/>
                  </a:lnTo>
                  <a:lnTo>
                    <a:pt x="962406" y="19062"/>
                  </a:lnTo>
                  <a:lnTo>
                    <a:pt x="949566" y="38188"/>
                  </a:lnTo>
                  <a:lnTo>
                    <a:pt x="946086" y="55638"/>
                  </a:lnTo>
                  <a:lnTo>
                    <a:pt x="817397" y="55638"/>
                  </a:lnTo>
                  <a:lnTo>
                    <a:pt x="815009" y="51054"/>
                  </a:lnTo>
                  <a:lnTo>
                    <a:pt x="802767" y="38519"/>
                  </a:lnTo>
                  <a:lnTo>
                    <a:pt x="802767" y="55638"/>
                  </a:lnTo>
                  <a:lnTo>
                    <a:pt x="617461" y="55638"/>
                  </a:lnTo>
                  <a:lnTo>
                    <a:pt x="619467" y="52285"/>
                  </a:lnTo>
                  <a:lnTo>
                    <a:pt x="645972" y="29197"/>
                  </a:lnTo>
                  <a:lnTo>
                    <a:pt x="677265" y="15455"/>
                  </a:lnTo>
                  <a:lnTo>
                    <a:pt x="710895" y="11023"/>
                  </a:lnTo>
                  <a:lnTo>
                    <a:pt x="744448" y="15900"/>
                  </a:lnTo>
                  <a:lnTo>
                    <a:pt x="775474" y="30060"/>
                  </a:lnTo>
                  <a:lnTo>
                    <a:pt x="801535" y="53479"/>
                  </a:lnTo>
                  <a:lnTo>
                    <a:pt x="802767" y="55638"/>
                  </a:lnTo>
                  <a:lnTo>
                    <a:pt x="802767" y="38519"/>
                  </a:lnTo>
                  <a:lnTo>
                    <a:pt x="790181" y="25615"/>
                  </a:lnTo>
                  <a:lnTo>
                    <a:pt x="760247" y="8623"/>
                  </a:lnTo>
                  <a:lnTo>
                    <a:pt x="727240" y="88"/>
                  </a:lnTo>
                  <a:lnTo>
                    <a:pt x="693191" y="0"/>
                  </a:lnTo>
                  <a:lnTo>
                    <a:pt x="660120" y="8382"/>
                  </a:lnTo>
                  <a:lnTo>
                    <a:pt x="630072" y="25209"/>
                  </a:lnTo>
                  <a:lnTo>
                    <a:pt x="605078" y="50507"/>
                  </a:lnTo>
                  <a:lnTo>
                    <a:pt x="602348" y="55638"/>
                  </a:lnTo>
                  <a:lnTo>
                    <a:pt x="596290" y="55638"/>
                  </a:lnTo>
                  <a:lnTo>
                    <a:pt x="596290" y="67068"/>
                  </a:lnTo>
                  <a:lnTo>
                    <a:pt x="587159" y="84277"/>
                  </a:lnTo>
                  <a:lnTo>
                    <a:pt x="581431" y="111721"/>
                  </a:lnTo>
                  <a:lnTo>
                    <a:pt x="576275" y="85077"/>
                  </a:lnTo>
                  <a:lnTo>
                    <a:pt x="566928" y="67068"/>
                  </a:lnTo>
                  <a:lnTo>
                    <a:pt x="596290" y="67068"/>
                  </a:lnTo>
                  <a:lnTo>
                    <a:pt x="596290" y="55638"/>
                  </a:lnTo>
                  <a:lnTo>
                    <a:pt x="560997" y="55638"/>
                  </a:lnTo>
                  <a:lnTo>
                    <a:pt x="558736" y="51269"/>
                  </a:lnTo>
                  <a:lnTo>
                    <a:pt x="546392" y="38658"/>
                  </a:lnTo>
                  <a:lnTo>
                    <a:pt x="546392" y="55638"/>
                  </a:lnTo>
                  <a:lnTo>
                    <a:pt x="360426" y="55638"/>
                  </a:lnTo>
                  <a:lnTo>
                    <a:pt x="362356" y="52349"/>
                  </a:lnTo>
                  <a:lnTo>
                    <a:pt x="388772" y="29298"/>
                  </a:lnTo>
                  <a:lnTo>
                    <a:pt x="420154" y="15570"/>
                  </a:lnTo>
                  <a:lnTo>
                    <a:pt x="454012" y="11150"/>
                  </a:lnTo>
                  <a:lnTo>
                    <a:pt x="487807" y="16014"/>
                  </a:lnTo>
                  <a:lnTo>
                    <a:pt x="519049" y="30162"/>
                  </a:lnTo>
                  <a:lnTo>
                    <a:pt x="545211" y="53555"/>
                  </a:lnTo>
                  <a:lnTo>
                    <a:pt x="546392" y="55638"/>
                  </a:lnTo>
                  <a:lnTo>
                    <a:pt x="546392" y="38658"/>
                  </a:lnTo>
                  <a:lnTo>
                    <a:pt x="533882" y="25857"/>
                  </a:lnTo>
                  <a:lnTo>
                    <a:pt x="503821" y="8851"/>
                  </a:lnTo>
                  <a:lnTo>
                    <a:pt x="470623" y="266"/>
                  </a:lnTo>
                  <a:lnTo>
                    <a:pt x="436384" y="127"/>
                  </a:lnTo>
                  <a:lnTo>
                    <a:pt x="403174" y="8432"/>
                  </a:lnTo>
                  <a:lnTo>
                    <a:pt x="373075" y="25209"/>
                  </a:lnTo>
                  <a:lnTo>
                    <a:pt x="348183" y="50469"/>
                  </a:lnTo>
                  <a:lnTo>
                    <a:pt x="345478" y="55638"/>
                  </a:lnTo>
                  <a:lnTo>
                    <a:pt x="0" y="55638"/>
                  </a:lnTo>
                  <a:lnTo>
                    <a:pt x="0" y="67068"/>
                  </a:lnTo>
                  <a:lnTo>
                    <a:pt x="339521" y="67068"/>
                  </a:lnTo>
                  <a:lnTo>
                    <a:pt x="330568" y="84239"/>
                  </a:lnTo>
                  <a:lnTo>
                    <a:pt x="322326" y="126504"/>
                  </a:lnTo>
                  <a:lnTo>
                    <a:pt x="322326" y="132600"/>
                  </a:lnTo>
                  <a:lnTo>
                    <a:pt x="334518" y="132600"/>
                  </a:lnTo>
                  <a:lnTo>
                    <a:pt x="334518" y="126504"/>
                  </a:lnTo>
                  <a:lnTo>
                    <a:pt x="343433" y="84747"/>
                  </a:lnTo>
                  <a:lnTo>
                    <a:pt x="353758" y="67068"/>
                  </a:lnTo>
                  <a:lnTo>
                    <a:pt x="552894" y="67068"/>
                  </a:lnTo>
                  <a:lnTo>
                    <a:pt x="563778" y="86182"/>
                  </a:lnTo>
                  <a:lnTo>
                    <a:pt x="572262" y="128028"/>
                  </a:lnTo>
                  <a:lnTo>
                    <a:pt x="572262" y="130314"/>
                  </a:lnTo>
                  <a:lnTo>
                    <a:pt x="578358" y="130314"/>
                  </a:lnTo>
                  <a:lnTo>
                    <a:pt x="578358" y="132600"/>
                  </a:lnTo>
                  <a:lnTo>
                    <a:pt x="590550" y="132600"/>
                  </a:lnTo>
                  <a:lnTo>
                    <a:pt x="590550" y="126504"/>
                  </a:lnTo>
                  <a:lnTo>
                    <a:pt x="600176" y="84709"/>
                  </a:lnTo>
                  <a:lnTo>
                    <a:pt x="610666" y="67068"/>
                  </a:lnTo>
                  <a:lnTo>
                    <a:pt x="809294" y="67068"/>
                  </a:lnTo>
                  <a:lnTo>
                    <a:pt x="820204" y="86144"/>
                  </a:lnTo>
                  <a:lnTo>
                    <a:pt x="829056" y="128028"/>
                  </a:lnTo>
                  <a:lnTo>
                    <a:pt x="829056" y="130314"/>
                  </a:lnTo>
                  <a:lnTo>
                    <a:pt x="841248" y="130314"/>
                  </a:lnTo>
                  <a:lnTo>
                    <a:pt x="841248" y="127266"/>
                  </a:lnTo>
                  <a:lnTo>
                    <a:pt x="832713" y="84950"/>
                  </a:lnTo>
                  <a:lnTo>
                    <a:pt x="823366" y="67068"/>
                  </a:lnTo>
                  <a:lnTo>
                    <a:pt x="945959" y="67068"/>
                  </a:lnTo>
                  <a:lnTo>
                    <a:pt x="949566" y="84848"/>
                  </a:lnTo>
                  <a:lnTo>
                    <a:pt x="962406" y="103746"/>
                  </a:lnTo>
                  <a:lnTo>
                    <a:pt x="981519" y="116497"/>
                  </a:lnTo>
                  <a:lnTo>
                    <a:pt x="1005078" y="121170"/>
                  </a:lnTo>
                  <a:lnTo>
                    <a:pt x="1028179" y="116497"/>
                  </a:lnTo>
                  <a:lnTo>
                    <a:pt x="1047076" y="103746"/>
                  </a:lnTo>
                  <a:lnTo>
                    <a:pt x="1059827" y="84848"/>
                  </a:lnTo>
                  <a:lnTo>
                    <a:pt x="1063421" y="67068"/>
                  </a:lnTo>
                  <a:lnTo>
                    <a:pt x="1064514" y="61734"/>
                  </a:lnTo>
                  <a:close/>
                </a:path>
              </a:pathLst>
            </a:custGeom>
            <a:solidFill>
              <a:srgbClr val="4A7E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22" name="object 22"/>
            <p:cNvGrpSpPr/>
            <p:nvPr/>
          </p:nvGrpSpPr>
          <p:grpSpPr>
            <a:xfrm>
              <a:off x="7641335" y="1003553"/>
              <a:ext cx="521334" cy="364490"/>
              <a:chOff x="4821935" y="1003553"/>
              <a:chExt cx="521334" cy="364490"/>
            </a:xfrm>
          </p:grpSpPr>
          <p:sp>
            <p:nvSpPr>
              <p:cNvPr id="23" name="object 23"/>
              <p:cNvSpPr/>
              <p:nvPr/>
            </p:nvSpPr>
            <p:spPr>
              <a:xfrm>
                <a:off x="4961381" y="1116758"/>
                <a:ext cx="251460" cy="250825"/>
              </a:xfrm>
              <a:custGeom>
                <a:avLst/>
                <a:gdLst/>
                <a:ahLst/>
                <a:cxnLst/>
                <a:rect l="l" t="t" r="r" b="b"/>
                <a:pathLst>
                  <a:path w="251460" h="250825">
                    <a:moveTo>
                      <a:pt x="125453" y="0"/>
                    </a:moveTo>
                    <a:lnTo>
                      <a:pt x="59406" y="18246"/>
                    </a:lnTo>
                    <a:lnTo>
                      <a:pt x="11852" y="72500"/>
                    </a:lnTo>
                    <a:lnTo>
                      <a:pt x="762" y="113109"/>
                    </a:lnTo>
                    <a:lnTo>
                      <a:pt x="0" y="119205"/>
                    </a:lnTo>
                    <a:lnTo>
                      <a:pt x="0" y="132159"/>
                    </a:lnTo>
                    <a:lnTo>
                      <a:pt x="762" y="138255"/>
                    </a:lnTo>
                    <a:lnTo>
                      <a:pt x="1524" y="145113"/>
                    </a:lnTo>
                    <a:lnTo>
                      <a:pt x="15612" y="185944"/>
                    </a:lnTo>
                    <a:lnTo>
                      <a:pt x="38454" y="216726"/>
                    </a:lnTo>
                    <a:lnTo>
                      <a:pt x="100907" y="248948"/>
                    </a:lnTo>
                    <a:lnTo>
                      <a:pt x="135769" y="250788"/>
                    </a:lnTo>
                    <a:lnTo>
                      <a:pt x="169888" y="243382"/>
                    </a:lnTo>
                    <a:lnTo>
                      <a:pt x="179047" y="238521"/>
                    </a:lnTo>
                    <a:lnTo>
                      <a:pt x="114294" y="238521"/>
                    </a:lnTo>
                    <a:lnTo>
                      <a:pt x="80740" y="230115"/>
                    </a:lnTo>
                    <a:lnTo>
                      <a:pt x="50913" y="211454"/>
                    </a:lnTo>
                    <a:lnTo>
                      <a:pt x="27631" y="182402"/>
                    </a:lnTo>
                    <a:lnTo>
                      <a:pt x="13716" y="142827"/>
                    </a:lnTo>
                    <a:lnTo>
                      <a:pt x="12954" y="136731"/>
                    </a:lnTo>
                    <a:lnTo>
                      <a:pt x="12300" y="132159"/>
                    </a:lnTo>
                    <a:lnTo>
                      <a:pt x="25499" y="72729"/>
                    </a:lnTo>
                    <a:lnTo>
                      <a:pt x="77678" y="22329"/>
                    </a:lnTo>
                    <a:lnTo>
                      <a:pt x="111432" y="12898"/>
                    </a:lnTo>
                    <a:lnTo>
                      <a:pt x="179870" y="12898"/>
                    </a:lnTo>
                    <a:lnTo>
                      <a:pt x="159660" y="4400"/>
                    </a:lnTo>
                    <a:lnTo>
                      <a:pt x="125453" y="0"/>
                    </a:lnTo>
                    <a:close/>
                  </a:path>
                  <a:path w="251460" h="250825">
                    <a:moveTo>
                      <a:pt x="179870" y="12898"/>
                    </a:moveTo>
                    <a:lnTo>
                      <a:pt x="111432" y="12898"/>
                    </a:lnTo>
                    <a:lnTo>
                      <a:pt x="146377" y="13864"/>
                    </a:lnTo>
                    <a:lnTo>
                      <a:pt x="179572" y="25140"/>
                    </a:lnTo>
                    <a:lnTo>
                      <a:pt x="208078" y="46641"/>
                    </a:lnTo>
                    <a:lnTo>
                      <a:pt x="228957" y="78278"/>
                    </a:lnTo>
                    <a:lnTo>
                      <a:pt x="239268" y="119967"/>
                    </a:lnTo>
                    <a:lnTo>
                      <a:pt x="239268" y="131397"/>
                    </a:lnTo>
                    <a:lnTo>
                      <a:pt x="229378" y="172262"/>
                    </a:lnTo>
                    <a:lnTo>
                      <a:pt x="181302" y="225100"/>
                    </a:lnTo>
                    <a:lnTo>
                      <a:pt x="114294" y="238521"/>
                    </a:lnTo>
                    <a:lnTo>
                      <a:pt x="179047" y="238521"/>
                    </a:lnTo>
                    <a:lnTo>
                      <a:pt x="200891" y="226929"/>
                    </a:lnTo>
                    <a:lnTo>
                      <a:pt x="226404" y="201631"/>
                    </a:lnTo>
                    <a:lnTo>
                      <a:pt x="244051" y="167688"/>
                    </a:lnTo>
                    <a:lnTo>
                      <a:pt x="251460" y="125301"/>
                    </a:lnTo>
                    <a:lnTo>
                      <a:pt x="251460" y="119205"/>
                    </a:lnTo>
                    <a:lnTo>
                      <a:pt x="250697" y="112347"/>
                    </a:lnTo>
                    <a:lnTo>
                      <a:pt x="239408" y="71791"/>
                    </a:lnTo>
                    <a:lnTo>
                      <a:pt x="218939" y="40287"/>
                    </a:lnTo>
                    <a:lnTo>
                      <a:pt x="191589" y="17826"/>
                    </a:lnTo>
                    <a:lnTo>
                      <a:pt x="179870" y="12898"/>
                    </a:lnTo>
                    <a:close/>
                  </a:path>
                </a:pathLst>
              </a:custGeom>
              <a:solidFill>
                <a:srgbClr val="FF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4" name="object 24"/>
              <p:cNvSpPr/>
              <p:nvPr/>
            </p:nvSpPr>
            <p:spPr>
              <a:xfrm>
                <a:off x="4821936" y="1003553"/>
                <a:ext cx="521334" cy="256540"/>
              </a:xfrm>
              <a:custGeom>
                <a:avLst/>
                <a:gdLst/>
                <a:ahLst/>
                <a:cxnLst/>
                <a:rect l="l" t="t" r="r" b="b"/>
                <a:pathLst>
                  <a:path w="521335" h="256540">
                    <a:moveTo>
                      <a:pt x="155448" y="240792"/>
                    </a:moveTo>
                    <a:lnTo>
                      <a:pt x="12179" y="240792"/>
                    </a:lnTo>
                    <a:lnTo>
                      <a:pt x="12179" y="0"/>
                    </a:lnTo>
                    <a:lnTo>
                      <a:pt x="0" y="0"/>
                    </a:lnTo>
                    <a:lnTo>
                      <a:pt x="0" y="246126"/>
                    </a:lnTo>
                    <a:lnTo>
                      <a:pt x="6096" y="246126"/>
                    </a:lnTo>
                    <a:lnTo>
                      <a:pt x="6096" y="252984"/>
                    </a:lnTo>
                    <a:lnTo>
                      <a:pt x="155448" y="252984"/>
                    </a:lnTo>
                    <a:lnTo>
                      <a:pt x="155448" y="240792"/>
                    </a:lnTo>
                    <a:close/>
                  </a:path>
                  <a:path w="521335" h="256540">
                    <a:moveTo>
                      <a:pt x="521195" y="3810"/>
                    </a:moveTo>
                    <a:lnTo>
                      <a:pt x="509016" y="3810"/>
                    </a:lnTo>
                    <a:lnTo>
                      <a:pt x="509016" y="243840"/>
                    </a:lnTo>
                    <a:lnTo>
                      <a:pt x="387096" y="243840"/>
                    </a:lnTo>
                    <a:lnTo>
                      <a:pt x="387096" y="256032"/>
                    </a:lnTo>
                    <a:lnTo>
                      <a:pt x="514350" y="256032"/>
                    </a:lnTo>
                    <a:lnTo>
                      <a:pt x="514350" y="249174"/>
                    </a:lnTo>
                    <a:lnTo>
                      <a:pt x="521195" y="249174"/>
                    </a:lnTo>
                    <a:lnTo>
                      <a:pt x="521195" y="3810"/>
                    </a:lnTo>
                    <a:close/>
                  </a:path>
                </a:pathLst>
              </a:custGeom>
              <a:solidFill>
                <a:srgbClr val="4A7EB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25" name="object 25"/>
            <p:cNvSpPr txBox="1"/>
            <p:nvPr/>
          </p:nvSpPr>
          <p:spPr>
            <a:xfrm>
              <a:off x="4830065" y="1919479"/>
              <a:ext cx="558799" cy="2919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200" dirty="0">
                  <a:latin typeface="Arial Unicode MS"/>
                  <a:cs typeface="Arial Unicode MS"/>
                </a:rPr>
                <a:t>250</a:t>
              </a:r>
              <a:r>
                <a:rPr sz="1200" spc="10" dirty="0">
                  <a:latin typeface="Arial Unicode MS"/>
                  <a:cs typeface="Arial Unicode MS"/>
                </a:rPr>
                <a:t> </a:t>
              </a:r>
              <a:r>
                <a:rPr sz="1200" spc="-25" dirty="0">
                  <a:latin typeface="Arial Unicode MS"/>
                  <a:cs typeface="Arial Unicode MS"/>
                </a:rPr>
                <a:t>CA</a:t>
              </a:r>
              <a:endParaRPr sz="1200" dirty="0">
                <a:latin typeface="Arial Unicode MS"/>
                <a:cs typeface="Arial Unicode MS"/>
              </a:endParaRPr>
            </a:p>
            <a:p>
              <a:pPr marL="36195">
                <a:spcBef>
                  <a:spcPts val="360"/>
                </a:spcBef>
              </a:pPr>
              <a:r>
                <a:rPr sz="1200" spc="-10" dirty="0">
                  <a:latin typeface="Arial Unicode MS"/>
                  <a:cs typeface="Arial Unicode MS"/>
                </a:rPr>
                <a:t>suministro</a:t>
              </a:r>
              <a:endParaRPr sz="1200" dirty="0">
                <a:latin typeface="Arial Unicode MS"/>
                <a:cs typeface="Arial Unicode MS"/>
              </a:endParaRPr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4260343" y="4621827"/>
            <a:ext cx="4800600" cy="459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736725" algn="ctr">
              <a:lnSpc>
                <a:spcPts val="775"/>
              </a:lnSpc>
              <a:spcBef>
                <a:spcPts val="100"/>
              </a:spcBef>
            </a:pPr>
            <a:r>
              <a:rPr sz="1400" dirty="0">
                <a:latin typeface="Arial Unicode MS"/>
                <a:cs typeface="Arial Unicode MS"/>
              </a:rPr>
              <a:t>Transformador</a:t>
            </a:r>
            <a:r>
              <a:rPr sz="1400" spc="325" dirty="0">
                <a:latin typeface="Arial Unicode MS"/>
                <a:cs typeface="Arial Unicode MS"/>
              </a:rPr>
              <a:t> </a:t>
            </a:r>
            <a:r>
              <a:rPr sz="1400" spc="-10" dirty="0">
                <a:latin typeface="Arial Unicode MS"/>
                <a:cs typeface="Arial Unicode MS"/>
              </a:rPr>
              <a:t>variable</a:t>
            </a:r>
            <a:endParaRPr sz="1400" dirty="0">
              <a:latin typeface="Arial Unicode MS"/>
              <a:cs typeface="Arial Unicode MS"/>
            </a:endParaRPr>
          </a:p>
          <a:p>
            <a:pPr marR="1678305" algn="ctr">
              <a:lnSpc>
                <a:spcPts val="1015"/>
              </a:lnSpc>
            </a:pPr>
            <a:r>
              <a:rPr sz="1400" spc="-25" dirty="0">
                <a:latin typeface="Arial Unicode MS"/>
                <a:cs typeface="Arial Unicode MS"/>
              </a:rPr>
              <a:t>40A</a:t>
            </a:r>
            <a:endParaRPr sz="1400" dirty="0">
              <a:latin typeface="Arial Unicode MS"/>
              <a:cs typeface="Arial Unicode MS"/>
            </a:endParaRPr>
          </a:p>
          <a:p>
            <a:pPr marL="12700"/>
            <a:r>
              <a:rPr sz="1400" dirty="0" err="1" smtClean="0">
                <a:latin typeface="Arial Unicode MS"/>
                <a:cs typeface="Arial Unicode MS"/>
              </a:rPr>
              <a:t>Figura</a:t>
            </a:r>
            <a:r>
              <a:rPr sz="1400" spc="105" dirty="0" smtClean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23.</a:t>
            </a:r>
            <a:r>
              <a:rPr sz="1400" spc="11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Equipo</a:t>
            </a:r>
            <a:r>
              <a:rPr sz="1400" spc="11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11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prueba</a:t>
            </a:r>
            <a:r>
              <a:rPr sz="1400" spc="11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de</a:t>
            </a:r>
            <a:r>
              <a:rPr sz="1400" spc="11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inyección</a:t>
            </a:r>
            <a:r>
              <a:rPr sz="1400" spc="110" dirty="0">
                <a:latin typeface="Arial Unicode MS"/>
                <a:cs typeface="Arial Unicode MS"/>
              </a:rPr>
              <a:t> </a:t>
            </a:r>
            <a:r>
              <a:rPr sz="1400" dirty="0">
                <a:latin typeface="Arial Unicode MS"/>
                <a:cs typeface="Arial Unicode MS"/>
              </a:rPr>
              <a:t>primaria</a:t>
            </a:r>
            <a:r>
              <a:rPr sz="1400" spc="110" dirty="0">
                <a:latin typeface="Arial Unicode MS"/>
                <a:cs typeface="Arial Unicode MS"/>
              </a:rPr>
              <a:t> </a:t>
            </a:r>
            <a:r>
              <a:rPr sz="1400" spc="-10" dirty="0">
                <a:latin typeface="Arial Unicode MS"/>
                <a:cs typeface="Arial Unicode MS"/>
              </a:rPr>
              <a:t>común</a:t>
            </a:r>
            <a:endParaRPr sz="1400" dirty="0">
              <a:latin typeface="Arial Unicode MS"/>
              <a:cs typeface="Arial Unicode MS"/>
            </a:endParaRPr>
          </a:p>
        </p:txBody>
      </p:sp>
      <p:sp>
        <p:nvSpPr>
          <p:cNvPr id="30" name="Rectángulo 29"/>
          <p:cNvSpPr/>
          <p:nvPr/>
        </p:nvSpPr>
        <p:spPr>
          <a:xfrm>
            <a:off x="412826" y="5153403"/>
            <a:ext cx="127254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 smtClean="0"/>
              <a:t>Si </a:t>
            </a:r>
            <a:r>
              <a:rPr lang="en-US" sz="2000" dirty="0" err="1" smtClean="0"/>
              <a:t>los</a:t>
            </a:r>
            <a:r>
              <a:rPr lang="en-US" sz="2000" dirty="0" smtClean="0"/>
              <a:t> </a:t>
            </a:r>
            <a:r>
              <a:rPr lang="en-US" sz="2000" dirty="0" err="1" smtClean="0"/>
              <a:t>transformadores</a:t>
            </a:r>
            <a:r>
              <a:rPr lang="en-US" sz="2000" dirty="0" smtClean="0"/>
              <a:t> de </a:t>
            </a:r>
            <a:r>
              <a:rPr lang="en-US" sz="2000" dirty="0" err="1" smtClean="0"/>
              <a:t>corriente</a:t>
            </a:r>
            <a:r>
              <a:rPr lang="en-US" sz="2000" dirty="0" smtClean="0"/>
              <a:t> principal </a:t>
            </a:r>
            <a:r>
              <a:rPr lang="en-US" sz="2000" dirty="0" err="1" smtClean="0"/>
              <a:t>están</a:t>
            </a:r>
            <a:r>
              <a:rPr lang="en-US" sz="2000" dirty="0" smtClean="0"/>
              <a:t> </a:t>
            </a:r>
            <a:r>
              <a:rPr lang="en-US" sz="2000" dirty="0" err="1" smtClean="0"/>
              <a:t>equipados</a:t>
            </a:r>
            <a:r>
              <a:rPr lang="en-US" sz="2000" dirty="0" smtClean="0"/>
              <a:t> con </a:t>
            </a:r>
            <a:r>
              <a:rPr lang="en-US" sz="2000" dirty="0" err="1" smtClean="0"/>
              <a:t>devanados</a:t>
            </a:r>
            <a:r>
              <a:rPr lang="en-US" sz="2000" dirty="0" smtClean="0"/>
              <a:t> de </a:t>
            </a:r>
            <a:r>
              <a:rPr lang="en-US" sz="2000" dirty="0" err="1" smtClean="0"/>
              <a:t>prueba</a:t>
            </a:r>
            <a:r>
              <a:rPr lang="en-US" sz="2000" dirty="0" smtClean="0"/>
              <a:t>, </a:t>
            </a:r>
            <a:r>
              <a:rPr lang="en-US" sz="2000" dirty="0" err="1" smtClean="0"/>
              <a:t>estos</a:t>
            </a:r>
            <a:r>
              <a:rPr lang="en-US" sz="2000" dirty="0" smtClean="0"/>
              <a:t> </a:t>
            </a:r>
            <a:r>
              <a:rPr lang="en-US" sz="2000" dirty="0" err="1" smtClean="0"/>
              <a:t>pueden</a:t>
            </a:r>
            <a:r>
              <a:rPr lang="en-US" sz="2000" dirty="0" smtClean="0"/>
              <a:t> </a:t>
            </a:r>
            <a:r>
              <a:rPr lang="en-US" sz="2000" dirty="0" err="1" smtClean="0"/>
              <a:t>usarse</a:t>
            </a:r>
            <a:r>
              <a:rPr lang="en-US" sz="2000" dirty="0" smtClean="0"/>
              <a:t> para la </a:t>
            </a:r>
            <a:r>
              <a:rPr lang="en-US" sz="2000" dirty="0" err="1" smtClean="0"/>
              <a:t>inyeccion</a:t>
            </a:r>
            <a:r>
              <a:rPr lang="en-US" sz="2000" dirty="0" smtClean="0"/>
              <a:t> </a:t>
            </a:r>
            <a:r>
              <a:rPr lang="en-US" sz="2000" dirty="0" err="1" smtClean="0"/>
              <a:t>primaria</a:t>
            </a:r>
            <a:r>
              <a:rPr lang="en-US" sz="2000" dirty="0" smtClean="0"/>
              <a:t> </a:t>
            </a:r>
            <a:r>
              <a:rPr lang="en-US" sz="2000" dirty="0" err="1" smtClean="0"/>
              <a:t>en</a:t>
            </a:r>
            <a:r>
              <a:rPr lang="en-US" sz="2000" dirty="0" smtClean="0"/>
              <a:t> </a:t>
            </a:r>
            <a:r>
              <a:rPr lang="en-US" sz="2000" dirty="0" err="1" smtClean="0"/>
              <a:t>lugar</a:t>
            </a:r>
            <a:r>
              <a:rPr lang="en-US" sz="2000" dirty="0" smtClean="0"/>
              <a:t> del </a:t>
            </a:r>
            <a:r>
              <a:rPr lang="en-US" sz="2000" dirty="0" err="1" smtClean="0"/>
              <a:t>devanado</a:t>
            </a:r>
            <a:r>
              <a:rPr lang="en-US" sz="2000" dirty="0" smtClean="0"/>
              <a:t> </a:t>
            </a:r>
            <a:r>
              <a:rPr lang="en-US" sz="2000" dirty="0" err="1" smtClean="0"/>
              <a:t>primario</a:t>
            </a:r>
            <a:r>
              <a:rPr lang="en-US" sz="2000" dirty="0" smtClean="0"/>
              <a:t>. La </a:t>
            </a:r>
            <a:r>
              <a:rPr lang="en-US" sz="2000" dirty="0" err="1" smtClean="0"/>
              <a:t>corriente</a:t>
            </a:r>
            <a:r>
              <a:rPr lang="en-US" sz="2000" dirty="0" smtClean="0"/>
              <a:t> </a:t>
            </a:r>
            <a:r>
              <a:rPr lang="en-US" sz="2000" dirty="0" err="1" smtClean="0"/>
              <a:t>necesaria</a:t>
            </a:r>
            <a:r>
              <a:rPr lang="en-US" sz="2000" dirty="0" smtClean="0"/>
              <a:t> para la </a:t>
            </a:r>
            <a:r>
              <a:rPr lang="en-US" sz="2000" dirty="0" err="1" smtClean="0"/>
              <a:t>inyeccion</a:t>
            </a:r>
            <a:r>
              <a:rPr lang="en-US" sz="2000" dirty="0" smtClean="0"/>
              <a:t> </a:t>
            </a:r>
            <a:r>
              <a:rPr lang="en-US" sz="2000" dirty="0" err="1" smtClean="0"/>
              <a:t>primaria</a:t>
            </a:r>
            <a:r>
              <a:rPr lang="en-US" sz="2000" dirty="0" smtClean="0"/>
              <a:t> se reduce mucho y, </a:t>
            </a:r>
            <a:r>
              <a:rPr lang="en-US" sz="2000" dirty="0" err="1" smtClean="0"/>
              <a:t>por</a:t>
            </a:r>
            <a:r>
              <a:rPr lang="en-US" sz="2000" dirty="0" smtClean="0"/>
              <a:t> lo general, se </a:t>
            </a:r>
            <a:r>
              <a:rPr lang="en-US" sz="2000" dirty="0" err="1" smtClean="0"/>
              <a:t>puede</a:t>
            </a:r>
            <a:r>
              <a:rPr lang="en-US" sz="2000" dirty="0" smtClean="0"/>
              <a:t> </a:t>
            </a:r>
            <a:r>
              <a:rPr lang="en-US" sz="2000" dirty="0" err="1" smtClean="0"/>
              <a:t>obtener</a:t>
            </a:r>
            <a:r>
              <a:rPr lang="en-US" sz="2000" dirty="0" smtClean="0"/>
              <a:t> </a:t>
            </a:r>
            <a:r>
              <a:rPr lang="en-US" sz="2000" dirty="0" err="1" smtClean="0"/>
              <a:t>utilizando</a:t>
            </a:r>
            <a:r>
              <a:rPr lang="en-US" sz="2000" dirty="0" smtClean="0"/>
              <a:t> un </a:t>
            </a:r>
            <a:r>
              <a:rPr lang="en-US" sz="2000" dirty="0" err="1" smtClean="0"/>
              <a:t>equipo</a:t>
            </a:r>
            <a:r>
              <a:rPr lang="en-US" sz="2000" dirty="0" smtClean="0"/>
              <a:t> de </a:t>
            </a:r>
            <a:r>
              <a:rPr lang="en-US" sz="2000" dirty="0" err="1" smtClean="0"/>
              <a:t>prueba</a:t>
            </a:r>
            <a:r>
              <a:rPr lang="en-US" sz="2000" dirty="0" smtClean="0"/>
              <a:t> de </a:t>
            </a:r>
            <a:r>
              <a:rPr lang="en-US" sz="2000" dirty="0" err="1" smtClean="0"/>
              <a:t>inyección</a:t>
            </a:r>
            <a:r>
              <a:rPr lang="en-US" sz="2000" dirty="0" smtClean="0"/>
              <a:t> </a:t>
            </a:r>
            <a:r>
              <a:rPr lang="en-US" sz="2000" dirty="0" err="1" smtClean="0"/>
              <a:t>secundaria</a:t>
            </a:r>
            <a:r>
              <a:rPr lang="en-US" sz="2000" dirty="0" smtClean="0"/>
              <a:t>. Sin embargo, </a:t>
            </a:r>
            <a:r>
              <a:rPr lang="en-US" sz="2000" dirty="0" err="1" smtClean="0"/>
              <a:t>los</a:t>
            </a:r>
            <a:r>
              <a:rPr lang="en-US" sz="2000" dirty="0" smtClean="0"/>
              <a:t> </a:t>
            </a:r>
            <a:r>
              <a:rPr lang="en-US" sz="2000" dirty="0" err="1" smtClean="0"/>
              <a:t>devanados</a:t>
            </a:r>
            <a:r>
              <a:rPr lang="en-US" sz="2000" dirty="0" smtClean="0"/>
              <a:t> de </a:t>
            </a:r>
            <a:r>
              <a:rPr lang="en-US" sz="2000" dirty="0" err="1" smtClean="0"/>
              <a:t>prueba</a:t>
            </a:r>
            <a:r>
              <a:rPr lang="en-US" sz="2000" dirty="0" smtClean="0"/>
              <a:t> no </a:t>
            </a:r>
            <a:r>
              <a:rPr lang="en-US" sz="2000" dirty="0" err="1" smtClean="0"/>
              <a:t>suelen</a:t>
            </a:r>
            <a:r>
              <a:rPr lang="en-US" sz="2000" dirty="0" smtClean="0"/>
              <a:t> </a:t>
            </a:r>
            <a:r>
              <a:rPr lang="en-US" sz="2000" dirty="0" err="1" smtClean="0"/>
              <a:t>proporcionarse</a:t>
            </a:r>
            <a:r>
              <a:rPr lang="en-US" sz="2000" dirty="0" smtClean="0"/>
              <a:t> </a:t>
            </a:r>
            <a:r>
              <a:rPr lang="en-US" sz="2000" dirty="0" err="1" smtClean="0"/>
              <a:t>debido</a:t>
            </a:r>
            <a:r>
              <a:rPr lang="en-US" sz="2000" dirty="0" smtClean="0"/>
              <a:t> a las </a:t>
            </a:r>
            <a:r>
              <a:rPr lang="en-US" sz="2000" dirty="0" err="1" smtClean="0"/>
              <a:t>limitaciones</a:t>
            </a:r>
            <a:r>
              <a:rPr lang="en-US" sz="2000" dirty="0" smtClean="0"/>
              <a:t> de </a:t>
            </a:r>
            <a:r>
              <a:rPr lang="en-US" sz="2000" dirty="0" err="1" smtClean="0"/>
              <a:t>espacio</a:t>
            </a:r>
            <a:r>
              <a:rPr lang="en-US" sz="2000" dirty="0" smtClean="0"/>
              <a:t> </a:t>
            </a:r>
            <a:r>
              <a:rPr lang="en-US" sz="2000" dirty="0" err="1" smtClean="0"/>
              <a:t>en</a:t>
            </a:r>
            <a:r>
              <a:rPr lang="en-US" sz="2000" dirty="0" smtClean="0"/>
              <a:t> las </a:t>
            </a:r>
            <a:r>
              <a:rPr lang="en-US" sz="2000" dirty="0" err="1" smtClean="0"/>
              <a:t>carcasas</a:t>
            </a:r>
            <a:r>
              <a:rPr lang="en-US" sz="2000" dirty="0" smtClean="0"/>
              <a:t> de </a:t>
            </a:r>
            <a:r>
              <a:rPr lang="en-US" sz="2000" dirty="0" err="1" smtClean="0"/>
              <a:t>los</a:t>
            </a:r>
            <a:r>
              <a:rPr lang="en-US" sz="2000" dirty="0" smtClean="0"/>
              <a:t> </a:t>
            </a:r>
            <a:r>
              <a:rPr lang="en-US" sz="2000" dirty="0" err="1" smtClean="0"/>
              <a:t>transformadores</a:t>
            </a:r>
            <a:r>
              <a:rPr lang="en-US" sz="2000" dirty="0" smtClean="0"/>
              <a:t> de </a:t>
            </a:r>
            <a:r>
              <a:rPr lang="en-US" sz="2000" dirty="0" err="1" smtClean="0"/>
              <a:t>corriente</a:t>
            </a:r>
            <a:r>
              <a:rPr lang="en-US" sz="2000" dirty="0" smtClean="0"/>
              <a:t> principal o al </a:t>
            </a:r>
            <a:r>
              <a:rPr lang="en-US" sz="2000" dirty="0" err="1" smtClean="0"/>
              <a:t>costo</a:t>
            </a:r>
            <a:r>
              <a:rPr lang="en-US" sz="2000" dirty="0" smtClean="0"/>
              <a:t> de </a:t>
            </a:r>
            <a:r>
              <a:rPr lang="en-US" sz="2000" dirty="0" err="1" smtClean="0"/>
              <a:t>los</a:t>
            </a:r>
            <a:r>
              <a:rPr lang="en-US" sz="2000" dirty="0" smtClean="0"/>
              <a:t> </a:t>
            </a:r>
            <a:r>
              <a:rPr lang="en-US" sz="2000" dirty="0" err="1" smtClean="0"/>
              <a:t>devanados</a:t>
            </a:r>
            <a:r>
              <a:rPr lang="en-US" sz="2000" dirty="0" smtClean="0"/>
              <a:t>.</a:t>
            </a:r>
          </a:p>
          <a:p>
            <a:pPr algn="just"/>
            <a:endParaRPr lang="en-US" sz="2000" dirty="0" smtClean="0"/>
          </a:p>
          <a:p>
            <a:pPr algn="just"/>
            <a:r>
              <a:rPr lang="en-US" sz="2000" b="1" dirty="0" smtClean="0"/>
              <a:t>COMPROBACIÓN DE LA RELACIÓN DE TI</a:t>
            </a:r>
          </a:p>
          <a:p>
            <a:pPr algn="just"/>
            <a:endParaRPr lang="en-US" sz="2000" dirty="0" smtClean="0"/>
          </a:p>
          <a:p>
            <a:pPr algn="just"/>
            <a:r>
              <a:rPr lang="en-US" sz="2000" dirty="0" smtClean="0"/>
              <a:t>La </a:t>
            </a:r>
            <a:r>
              <a:rPr lang="en-US" sz="2000" dirty="0" err="1" smtClean="0"/>
              <a:t>corriente</a:t>
            </a:r>
            <a:r>
              <a:rPr lang="en-US" sz="2000" dirty="0" smtClean="0"/>
              <a:t> se </a:t>
            </a:r>
            <a:r>
              <a:rPr lang="en-US" sz="2000" dirty="0" err="1" smtClean="0"/>
              <a:t>perdió</a:t>
            </a:r>
            <a:r>
              <a:rPr lang="en-US" sz="2000" dirty="0" smtClean="0"/>
              <a:t> a </a:t>
            </a:r>
            <a:r>
              <a:rPr lang="en-US" sz="2000" dirty="0" err="1" smtClean="0"/>
              <a:t>través</a:t>
            </a:r>
            <a:r>
              <a:rPr lang="en-US" sz="2000" dirty="0" smtClean="0"/>
              <a:t> de </a:t>
            </a:r>
            <a:r>
              <a:rPr lang="en-US" sz="2000" dirty="0" err="1" smtClean="0"/>
              <a:t>los</a:t>
            </a:r>
            <a:r>
              <a:rPr lang="en-US" sz="2000" dirty="0" smtClean="0"/>
              <a:t> </a:t>
            </a:r>
            <a:r>
              <a:rPr lang="en-US" sz="2000" dirty="0" err="1" smtClean="0"/>
              <a:t>conductores</a:t>
            </a:r>
            <a:r>
              <a:rPr lang="en-US" sz="2000" dirty="0" smtClean="0"/>
              <a:t> </a:t>
            </a:r>
            <a:r>
              <a:rPr lang="en-US" sz="2000" dirty="0" err="1" smtClean="0"/>
              <a:t>primarios</a:t>
            </a:r>
            <a:r>
              <a:rPr lang="en-US" sz="2000" dirty="0" smtClean="0"/>
              <a:t> y se </a:t>
            </a:r>
            <a:r>
              <a:rPr lang="en-US" sz="2000" dirty="0" err="1" smtClean="0"/>
              <a:t>mide</a:t>
            </a:r>
            <a:r>
              <a:rPr lang="en-US" sz="2000" dirty="0" smtClean="0"/>
              <a:t> </a:t>
            </a:r>
            <a:r>
              <a:rPr lang="en-US" sz="2000" dirty="0" err="1" smtClean="0"/>
              <a:t>en</a:t>
            </a:r>
            <a:r>
              <a:rPr lang="en-US" sz="2000" dirty="0" smtClean="0"/>
              <a:t> el </a:t>
            </a:r>
            <a:r>
              <a:rPr lang="en-US" sz="2000" dirty="0" err="1" smtClean="0"/>
              <a:t>amperímetro</a:t>
            </a:r>
            <a:r>
              <a:rPr lang="en-US" sz="2000" dirty="0" smtClean="0"/>
              <a:t> del </a:t>
            </a:r>
            <a:r>
              <a:rPr lang="en-US" sz="2000" dirty="0" err="1" smtClean="0"/>
              <a:t>equipo</a:t>
            </a:r>
            <a:r>
              <a:rPr lang="en-US" sz="2000" dirty="0" smtClean="0"/>
              <a:t> de </a:t>
            </a:r>
            <a:r>
              <a:rPr lang="en-US" sz="2000" dirty="0" err="1" smtClean="0"/>
              <a:t>prueba</a:t>
            </a:r>
            <a:r>
              <a:rPr lang="en-US" sz="2000" dirty="0" smtClean="0"/>
              <a:t>, A1como se </a:t>
            </a:r>
            <a:r>
              <a:rPr lang="en-US" sz="2000" dirty="0" err="1" smtClean="0"/>
              <a:t>presenta</a:t>
            </a:r>
            <a:r>
              <a:rPr lang="en-US" sz="2000" dirty="0" smtClean="0"/>
              <a:t> </a:t>
            </a:r>
            <a:r>
              <a:rPr lang="en-US" sz="2000" dirty="0" err="1" smtClean="0"/>
              <a:t>en</a:t>
            </a:r>
            <a:r>
              <a:rPr lang="en-US" sz="2000" dirty="0" smtClean="0"/>
              <a:t> la </a:t>
            </a:r>
            <a:r>
              <a:rPr lang="en-US" sz="2000" dirty="0" err="1" smtClean="0"/>
              <a:t>Figura</a:t>
            </a:r>
            <a:r>
              <a:rPr lang="en-US" sz="2000" dirty="0" smtClean="0"/>
              <a:t> 24. La </a:t>
            </a:r>
            <a:r>
              <a:rPr lang="en-US" sz="2000" dirty="0" err="1" smtClean="0"/>
              <a:t>corriente</a:t>
            </a:r>
            <a:r>
              <a:rPr lang="en-US" sz="2000" dirty="0" smtClean="0"/>
              <a:t> </a:t>
            </a:r>
            <a:r>
              <a:rPr lang="en-US" sz="2000" dirty="0" err="1" smtClean="0"/>
              <a:t>secundaria</a:t>
            </a:r>
            <a:r>
              <a:rPr lang="en-US" sz="2000" dirty="0" smtClean="0"/>
              <a:t> se </a:t>
            </a:r>
            <a:r>
              <a:rPr lang="en-US" sz="2000" dirty="0" err="1" smtClean="0"/>
              <a:t>mide</a:t>
            </a:r>
            <a:r>
              <a:rPr lang="en-US" sz="2000" dirty="0" smtClean="0"/>
              <a:t> </a:t>
            </a:r>
            <a:r>
              <a:rPr lang="en-US" sz="2000" dirty="0" err="1" smtClean="0"/>
              <a:t>en</a:t>
            </a:r>
            <a:r>
              <a:rPr lang="en-US" sz="2000" dirty="0" smtClean="0"/>
              <a:t> el </a:t>
            </a:r>
            <a:r>
              <a:rPr lang="en-US" sz="2000" dirty="0" err="1" smtClean="0"/>
              <a:t>amperímetro</a:t>
            </a:r>
            <a:r>
              <a:rPr lang="en-US" sz="2000" dirty="0" smtClean="0"/>
              <a:t> A2o </a:t>
            </a:r>
            <a:r>
              <a:rPr lang="en-US" sz="2000" dirty="0" err="1" smtClean="0"/>
              <a:t>pantalla</a:t>
            </a:r>
            <a:r>
              <a:rPr lang="en-US" sz="2000" dirty="0" smtClean="0"/>
              <a:t> del </a:t>
            </a:r>
            <a:r>
              <a:rPr lang="en-US" sz="2000" dirty="0" err="1" smtClean="0"/>
              <a:t>relé</a:t>
            </a:r>
            <a:r>
              <a:rPr lang="en-US" sz="2000" dirty="0" smtClean="0"/>
              <a:t> de </a:t>
            </a:r>
            <a:r>
              <a:rPr lang="en-US" sz="2000" dirty="0" err="1" smtClean="0"/>
              <a:t>protección</a:t>
            </a:r>
            <a:r>
              <a:rPr lang="en-US" sz="2000" dirty="0" smtClean="0"/>
              <a:t>, y la </a:t>
            </a:r>
            <a:r>
              <a:rPr lang="en-US" sz="2000" dirty="0" err="1" smtClean="0"/>
              <a:t>relación</a:t>
            </a:r>
            <a:r>
              <a:rPr lang="en-US" sz="2000" dirty="0" smtClean="0"/>
              <a:t> del valor </a:t>
            </a:r>
            <a:r>
              <a:rPr lang="en-US" sz="2000" dirty="0" err="1" smtClean="0"/>
              <a:t>en</a:t>
            </a:r>
            <a:r>
              <a:rPr lang="en-US" sz="2000" dirty="0" smtClean="0"/>
              <a:t> A1a </a:t>
            </a:r>
            <a:r>
              <a:rPr lang="en-US" sz="2000" dirty="0" err="1" smtClean="0"/>
              <a:t>eso</a:t>
            </a:r>
            <a:r>
              <a:rPr lang="en-US" sz="2000" dirty="0" smtClean="0"/>
              <a:t> </a:t>
            </a:r>
            <a:r>
              <a:rPr lang="en-US" sz="2000" dirty="0" err="1" smtClean="0"/>
              <a:t>en</a:t>
            </a:r>
            <a:r>
              <a:rPr lang="en-US" sz="2000" dirty="0" smtClean="0"/>
              <a:t> A2 </a:t>
            </a:r>
            <a:r>
              <a:rPr lang="en-US" sz="2000" dirty="0" err="1" smtClean="0"/>
              <a:t>debe</a:t>
            </a:r>
            <a:r>
              <a:rPr lang="en-US" sz="2000" dirty="0" smtClean="0"/>
              <a:t> </a:t>
            </a:r>
            <a:r>
              <a:rPr lang="en-US" sz="2000" dirty="0" err="1" smtClean="0"/>
              <a:t>aproximarse</a:t>
            </a:r>
            <a:r>
              <a:rPr lang="en-US" sz="2000" dirty="0" smtClean="0"/>
              <a:t> mucho a la </a:t>
            </a:r>
            <a:r>
              <a:rPr lang="en-US" sz="2000" dirty="0" err="1" smtClean="0"/>
              <a:t>relación</a:t>
            </a:r>
            <a:r>
              <a:rPr lang="en-US" sz="2000" dirty="0" smtClean="0"/>
              <a:t> </a:t>
            </a:r>
            <a:r>
              <a:rPr lang="en-US" sz="2000" dirty="0" err="1" smtClean="0"/>
              <a:t>marcada</a:t>
            </a:r>
            <a:r>
              <a:rPr lang="en-US" sz="2000" dirty="0" smtClean="0"/>
              <a:t> </a:t>
            </a:r>
            <a:r>
              <a:rPr lang="en-US" sz="2000" dirty="0" err="1" smtClean="0"/>
              <a:t>en</a:t>
            </a:r>
            <a:r>
              <a:rPr lang="en-US" sz="2000" dirty="0" smtClean="0"/>
              <a:t> la </a:t>
            </a:r>
            <a:r>
              <a:rPr lang="en-US" sz="2000" dirty="0" err="1" smtClean="0"/>
              <a:t>placa</a:t>
            </a:r>
            <a:r>
              <a:rPr lang="en-US" sz="2000" dirty="0" smtClean="0"/>
              <a:t> de </a:t>
            </a:r>
            <a:r>
              <a:rPr lang="en-US" sz="2000" dirty="0" err="1" smtClean="0"/>
              <a:t>identificación</a:t>
            </a:r>
            <a:r>
              <a:rPr lang="en-US" sz="2000" dirty="0" smtClean="0"/>
              <a:t> del </a:t>
            </a:r>
            <a:r>
              <a:rPr lang="en-US" sz="2000" dirty="0" err="1" smtClean="0"/>
              <a:t>transformador</a:t>
            </a:r>
            <a:r>
              <a:rPr lang="en-US" sz="2000" dirty="0" smtClean="0"/>
              <a:t> de </a:t>
            </a:r>
            <a:r>
              <a:rPr lang="en-US" sz="2000" dirty="0" err="1" smtClean="0"/>
              <a:t>corriente</a:t>
            </a:r>
            <a:r>
              <a:rPr lang="en-US" sz="2000" dirty="0" smtClean="0"/>
              <a:t>.</a:t>
            </a:r>
            <a:endParaRPr lang="en-US" sz="20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upo 72"/>
          <p:cNvGrpSpPr/>
          <p:nvPr/>
        </p:nvGrpSpPr>
        <p:grpSpPr>
          <a:xfrm>
            <a:off x="3657600" y="381000"/>
            <a:ext cx="5334000" cy="6451912"/>
            <a:chOff x="5182612" y="1020827"/>
            <a:chExt cx="3179828" cy="4638020"/>
          </a:xfrm>
        </p:grpSpPr>
        <p:sp>
          <p:nvSpPr>
            <p:cNvPr id="2" name="object 2"/>
            <p:cNvSpPr/>
            <p:nvPr/>
          </p:nvSpPr>
          <p:spPr>
            <a:xfrm>
              <a:off x="6471667" y="2842259"/>
              <a:ext cx="40005" cy="39370"/>
            </a:xfrm>
            <a:custGeom>
              <a:avLst/>
              <a:gdLst/>
              <a:ahLst/>
              <a:cxnLst/>
              <a:rect l="l" t="t" r="r" b="b"/>
              <a:pathLst>
                <a:path w="40004" h="39369">
                  <a:moveTo>
                    <a:pt x="39624" y="18288"/>
                  </a:moveTo>
                  <a:lnTo>
                    <a:pt x="39116" y="16764"/>
                  </a:lnTo>
                  <a:lnTo>
                    <a:pt x="38862" y="16002"/>
                  </a:lnTo>
                  <a:lnTo>
                    <a:pt x="38760" y="14173"/>
                  </a:lnTo>
                  <a:lnTo>
                    <a:pt x="38608" y="13716"/>
                  </a:lnTo>
                  <a:lnTo>
                    <a:pt x="38100" y="12192"/>
                  </a:lnTo>
                  <a:lnTo>
                    <a:pt x="38100" y="11430"/>
                  </a:lnTo>
                  <a:lnTo>
                    <a:pt x="37338" y="11430"/>
                  </a:lnTo>
                  <a:lnTo>
                    <a:pt x="36576" y="9144"/>
                  </a:lnTo>
                  <a:lnTo>
                    <a:pt x="36576" y="8382"/>
                  </a:lnTo>
                  <a:lnTo>
                    <a:pt x="35814" y="8382"/>
                  </a:lnTo>
                  <a:lnTo>
                    <a:pt x="35814" y="7620"/>
                  </a:lnTo>
                  <a:lnTo>
                    <a:pt x="33528" y="5334"/>
                  </a:lnTo>
                  <a:lnTo>
                    <a:pt x="31242" y="3810"/>
                  </a:lnTo>
                  <a:lnTo>
                    <a:pt x="31242" y="3048"/>
                  </a:lnTo>
                  <a:lnTo>
                    <a:pt x="30480" y="3048"/>
                  </a:lnTo>
                  <a:lnTo>
                    <a:pt x="28194" y="1524"/>
                  </a:lnTo>
                  <a:lnTo>
                    <a:pt x="27432" y="1524"/>
                  </a:lnTo>
                  <a:lnTo>
                    <a:pt x="26670" y="762"/>
                  </a:lnTo>
                  <a:lnTo>
                    <a:pt x="24384" y="0"/>
                  </a:lnTo>
                  <a:lnTo>
                    <a:pt x="15240" y="0"/>
                  </a:lnTo>
                  <a:lnTo>
                    <a:pt x="12954" y="762"/>
                  </a:lnTo>
                  <a:lnTo>
                    <a:pt x="12192" y="1524"/>
                  </a:lnTo>
                  <a:lnTo>
                    <a:pt x="11430" y="1524"/>
                  </a:lnTo>
                  <a:lnTo>
                    <a:pt x="9144" y="3048"/>
                  </a:lnTo>
                  <a:lnTo>
                    <a:pt x="8382" y="3048"/>
                  </a:lnTo>
                  <a:lnTo>
                    <a:pt x="8382" y="3810"/>
                  </a:lnTo>
                  <a:lnTo>
                    <a:pt x="6096" y="5334"/>
                  </a:lnTo>
                  <a:lnTo>
                    <a:pt x="3810" y="7620"/>
                  </a:lnTo>
                  <a:lnTo>
                    <a:pt x="3810" y="8382"/>
                  </a:lnTo>
                  <a:lnTo>
                    <a:pt x="3048" y="8382"/>
                  </a:lnTo>
                  <a:lnTo>
                    <a:pt x="3048" y="9144"/>
                  </a:lnTo>
                  <a:lnTo>
                    <a:pt x="2286" y="11430"/>
                  </a:lnTo>
                  <a:lnTo>
                    <a:pt x="1524" y="11430"/>
                  </a:lnTo>
                  <a:lnTo>
                    <a:pt x="1524" y="12192"/>
                  </a:lnTo>
                  <a:lnTo>
                    <a:pt x="863" y="14173"/>
                  </a:lnTo>
                  <a:lnTo>
                    <a:pt x="762" y="16002"/>
                  </a:lnTo>
                  <a:lnTo>
                    <a:pt x="0" y="18288"/>
                  </a:lnTo>
                  <a:lnTo>
                    <a:pt x="0" y="19812"/>
                  </a:lnTo>
                  <a:lnTo>
                    <a:pt x="762" y="22860"/>
                  </a:lnTo>
                  <a:lnTo>
                    <a:pt x="762" y="23622"/>
                  </a:lnTo>
                  <a:lnTo>
                    <a:pt x="1524" y="25908"/>
                  </a:lnTo>
                  <a:lnTo>
                    <a:pt x="1524" y="26670"/>
                  </a:lnTo>
                  <a:lnTo>
                    <a:pt x="2286" y="27432"/>
                  </a:lnTo>
                  <a:lnTo>
                    <a:pt x="3048" y="29718"/>
                  </a:lnTo>
                  <a:lnTo>
                    <a:pt x="3810" y="30480"/>
                  </a:lnTo>
                  <a:lnTo>
                    <a:pt x="5334" y="32766"/>
                  </a:lnTo>
                  <a:lnTo>
                    <a:pt x="6096" y="32766"/>
                  </a:lnTo>
                  <a:lnTo>
                    <a:pt x="6096" y="33528"/>
                  </a:lnTo>
                  <a:lnTo>
                    <a:pt x="8382" y="35052"/>
                  </a:lnTo>
                  <a:lnTo>
                    <a:pt x="9144" y="35814"/>
                  </a:lnTo>
                  <a:lnTo>
                    <a:pt x="11430" y="36576"/>
                  </a:lnTo>
                  <a:lnTo>
                    <a:pt x="12192" y="37338"/>
                  </a:lnTo>
                  <a:lnTo>
                    <a:pt x="12954" y="37338"/>
                  </a:lnTo>
                  <a:lnTo>
                    <a:pt x="15240" y="38100"/>
                  </a:lnTo>
                  <a:lnTo>
                    <a:pt x="16764" y="38100"/>
                  </a:lnTo>
                  <a:lnTo>
                    <a:pt x="19050" y="38862"/>
                  </a:lnTo>
                  <a:lnTo>
                    <a:pt x="20574" y="38862"/>
                  </a:lnTo>
                  <a:lnTo>
                    <a:pt x="22860" y="38100"/>
                  </a:lnTo>
                  <a:lnTo>
                    <a:pt x="24384" y="38100"/>
                  </a:lnTo>
                  <a:lnTo>
                    <a:pt x="26670" y="37338"/>
                  </a:lnTo>
                  <a:lnTo>
                    <a:pt x="27432" y="37338"/>
                  </a:lnTo>
                  <a:lnTo>
                    <a:pt x="28194" y="36576"/>
                  </a:lnTo>
                  <a:lnTo>
                    <a:pt x="30480" y="35814"/>
                  </a:lnTo>
                  <a:lnTo>
                    <a:pt x="31242" y="35052"/>
                  </a:lnTo>
                  <a:lnTo>
                    <a:pt x="33528" y="33528"/>
                  </a:lnTo>
                  <a:lnTo>
                    <a:pt x="33528" y="32766"/>
                  </a:lnTo>
                  <a:lnTo>
                    <a:pt x="34290" y="32766"/>
                  </a:lnTo>
                  <a:lnTo>
                    <a:pt x="35814" y="30480"/>
                  </a:lnTo>
                  <a:lnTo>
                    <a:pt x="36576" y="29718"/>
                  </a:lnTo>
                  <a:lnTo>
                    <a:pt x="37338" y="27432"/>
                  </a:lnTo>
                  <a:lnTo>
                    <a:pt x="38100" y="26670"/>
                  </a:lnTo>
                  <a:lnTo>
                    <a:pt x="38100" y="25908"/>
                  </a:lnTo>
                  <a:lnTo>
                    <a:pt x="38608" y="24384"/>
                  </a:lnTo>
                  <a:lnTo>
                    <a:pt x="38862" y="23622"/>
                  </a:lnTo>
                  <a:lnTo>
                    <a:pt x="38862" y="22860"/>
                  </a:lnTo>
                  <a:lnTo>
                    <a:pt x="39052" y="22098"/>
                  </a:lnTo>
                  <a:lnTo>
                    <a:pt x="39243" y="21336"/>
                  </a:lnTo>
                  <a:lnTo>
                    <a:pt x="39624" y="19812"/>
                  </a:lnTo>
                  <a:lnTo>
                    <a:pt x="39624" y="18288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" name="object 3"/>
            <p:cNvSpPr/>
            <p:nvPr/>
          </p:nvSpPr>
          <p:spPr>
            <a:xfrm>
              <a:off x="6147804" y="2858261"/>
              <a:ext cx="40005" cy="39370"/>
            </a:xfrm>
            <a:custGeom>
              <a:avLst/>
              <a:gdLst/>
              <a:ahLst/>
              <a:cxnLst/>
              <a:rect l="l" t="t" r="r" b="b"/>
              <a:pathLst>
                <a:path w="40004" h="39369">
                  <a:moveTo>
                    <a:pt x="39636" y="19050"/>
                  </a:moveTo>
                  <a:lnTo>
                    <a:pt x="39065" y="16764"/>
                  </a:lnTo>
                  <a:lnTo>
                    <a:pt x="38874" y="16002"/>
                  </a:lnTo>
                  <a:lnTo>
                    <a:pt x="38874" y="15240"/>
                  </a:lnTo>
                  <a:lnTo>
                    <a:pt x="38112" y="12954"/>
                  </a:lnTo>
                  <a:lnTo>
                    <a:pt x="38112" y="12192"/>
                  </a:lnTo>
                  <a:lnTo>
                    <a:pt x="37350" y="12192"/>
                  </a:lnTo>
                  <a:lnTo>
                    <a:pt x="37350" y="11430"/>
                  </a:lnTo>
                  <a:lnTo>
                    <a:pt x="36588" y="9144"/>
                  </a:lnTo>
                  <a:lnTo>
                    <a:pt x="35826" y="9144"/>
                  </a:lnTo>
                  <a:lnTo>
                    <a:pt x="35826" y="8382"/>
                  </a:lnTo>
                  <a:lnTo>
                    <a:pt x="34302" y="6096"/>
                  </a:lnTo>
                  <a:lnTo>
                    <a:pt x="33540" y="6096"/>
                  </a:lnTo>
                  <a:lnTo>
                    <a:pt x="31254" y="3810"/>
                  </a:lnTo>
                  <a:lnTo>
                    <a:pt x="30492" y="3810"/>
                  </a:lnTo>
                  <a:lnTo>
                    <a:pt x="30492" y="3048"/>
                  </a:lnTo>
                  <a:lnTo>
                    <a:pt x="27444" y="2286"/>
                  </a:lnTo>
                  <a:lnTo>
                    <a:pt x="27444" y="1524"/>
                  </a:lnTo>
                  <a:lnTo>
                    <a:pt x="26682" y="1524"/>
                  </a:lnTo>
                  <a:lnTo>
                    <a:pt x="24396" y="762"/>
                  </a:lnTo>
                  <a:lnTo>
                    <a:pt x="22872" y="762"/>
                  </a:lnTo>
                  <a:lnTo>
                    <a:pt x="20586" y="0"/>
                  </a:lnTo>
                  <a:lnTo>
                    <a:pt x="19062" y="0"/>
                  </a:lnTo>
                  <a:lnTo>
                    <a:pt x="16014" y="762"/>
                  </a:lnTo>
                  <a:lnTo>
                    <a:pt x="15252" y="762"/>
                  </a:lnTo>
                  <a:lnTo>
                    <a:pt x="12966" y="1524"/>
                  </a:lnTo>
                  <a:lnTo>
                    <a:pt x="11442" y="1524"/>
                  </a:lnTo>
                  <a:lnTo>
                    <a:pt x="11442" y="2286"/>
                  </a:lnTo>
                  <a:lnTo>
                    <a:pt x="9156" y="3048"/>
                  </a:lnTo>
                  <a:lnTo>
                    <a:pt x="9156" y="3810"/>
                  </a:lnTo>
                  <a:lnTo>
                    <a:pt x="8394" y="3810"/>
                  </a:lnTo>
                  <a:lnTo>
                    <a:pt x="6108" y="5334"/>
                  </a:lnTo>
                  <a:lnTo>
                    <a:pt x="6108" y="6096"/>
                  </a:lnTo>
                  <a:lnTo>
                    <a:pt x="5346" y="6096"/>
                  </a:lnTo>
                  <a:lnTo>
                    <a:pt x="3822" y="8382"/>
                  </a:lnTo>
                  <a:lnTo>
                    <a:pt x="3060" y="8382"/>
                  </a:lnTo>
                  <a:lnTo>
                    <a:pt x="3060" y="9144"/>
                  </a:lnTo>
                  <a:lnTo>
                    <a:pt x="1536" y="11430"/>
                  </a:lnTo>
                  <a:lnTo>
                    <a:pt x="1536" y="12954"/>
                  </a:lnTo>
                  <a:lnTo>
                    <a:pt x="762" y="15240"/>
                  </a:lnTo>
                  <a:lnTo>
                    <a:pt x="0" y="15240"/>
                  </a:lnTo>
                  <a:lnTo>
                    <a:pt x="0" y="23622"/>
                  </a:lnTo>
                  <a:lnTo>
                    <a:pt x="762" y="24384"/>
                  </a:lnTo>
                  <a:lnTo>
                    <a:pt x="1536" y="26670"/>
                  </a:lnTo>
                  <a:lnTo>
                    <a:pt x="1536" y="27432"/>
                  </a:lnTo>
                  <a:lnTo>
                    <a:pt x="3060" y="29718"/>
                  </a:lnTo>
                  <a:lnTo>
                    <a:pt x="3060" y="30480"/>
                  </a:lnTo>
                  <a:lnTo>
                    <a:pt x="5346" y="32766"/>
                  </a:lnTo>
                  <a:lnTo>
                    <a:pt x="5346" y="33528"/>
                  </a:lnTo>
                  <a:lnTo>
                    <a:pt x="6108" y="33528"/>
                  </a:lnTo>
                  <a:lnTo>
                    <a:pt x="8394" y="35814"/>
                  </a:lnTo>
                  <a:lnTo>
                    <a:pt x="9156" y="35814"/>
                  </a:lnTo>
                  <a:lnTo>
                    <a:pt x="11442" y="37338"/>
                  </a:lnTo>
                  <a:lnTo>
                    <a:pt x="12204" y="37338"/>
                  </a:lnTo>
                  <a:lnTo>
                    <a:pt x="12966" y="38100"/>
                  </a:lnTo>
                  <a:lnTo>
                    <a:pt x="15252" y="38862"/>
                  </a:lnTo>
                  <a:lnTo>
                    <a:pt x="24396" y="38862"/>
                  </a:lnTo>
                  <a:lnTo>
                    <a:pt x="26682" y="38100"/>
                  </a:lnTo>
                  <a:lnTo>
                    <a:pt x="26682" y="37338"/>
                  </a:lnTo>
                  <a:lnTo>
                    <a:pt x="27444" y="37338"/>
                  </a:lnTo>
                  <a:lnTo>
                    <a:pt x="29730" y="35814"/>
                  </a:lnTo>
                  <a:lnTo>
                    <a:pt x="31254" y="35814"/>
                  </a:lnTo>
                  <a:lnTo>
                    <a:pt x="32778" y="33528"/>
                  </a:lnTo>
                  <a:lnTo>
                    <a:pt x="33540" y="33528"/>
                  </a:lnTo>
                  <a:lnTo>
                    <a:pt x="35826" y="31242"/>
                  </a:lnTo>
                  <a:lnTo>
                    <a:pt x="35826" y="30480"/>
                  </a:lnTo>
                  <a:lnTo>
                    <a:pt x="36588" y="29718"/>
                  </a:lnTo>
                  <a:lnTo>
                    <a:pt x="37350" y="27432"/>
                  </a:lnTo>
                  <a:lnTo>
                    <a:pt x="38112" y="27432"/>
                  </a:lnTo>
                  <a:lnTo>
                    <a:pt x="38112" y="26670"/>
                  </a:lnTo>
                  <a:lnTo>
                    <a:pt x="38366" y="25908"/>
                  </a:lnTo>
                  <a:lnTo>
                    <a:pt x="38773" y="24688"/>
                  </a:lnTo>
                  <a:lnTo>
                    <a:pt x="38874" y="22860"/>
                  </a:lnTo>
                  <a:lnTo>
                    <a:pt x="39636" y="20574"/>
                  </a:lnTo>
                  <a:lnTo>
                    <a:pt x="39636" y="1905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913370" y="1847849"/>
              <a:ext cx="313690" cy="12700"/>
            </a:xfrm>
            <a:custGeom>
              <a:avLst/>
              <a:gdLst/>
              <a:ahLst/>
              <a:cxnLst/>
              <a:rect l="l" t="t" r="r" b="b"/>
              <a:pathLst>
                <a:path w="313689" h="12700">
                  <a:moveTo>
                    <a:pt x="313182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313182" y="12192"/>
                  </a:lnTo>
                  <a:lnTo>
                    <a:pt x="31318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913371" y="2678429"/>
              <a:ext cx="337185" cy="48260"/>
            </a:xfrm>
            <a:custGeom>
              <a:avLst/>
              <a:gdLst/>
              <a:ahLst/>
              <a:cxnLst/>
              <a:rect l="l" t="t" r="r" b="b"/>
              <a:pathLst>
                <a:path w="337185" h="48260">
                  <a:moveTo>
                    <a:pt x="313181" y="0"/>
                  </a:moveTo>
                  <a:lnTo>
                    <a:pt x="303585" y="1881"/>
                  </a:lnTo>
                  <a:lnTo>
                    <a:pt x="295846" y="7048"/>
                  </a:lnTo>
                  <a:lnTo>
                    <a:pt x="290679" y="14787"/>
                  </a:lnTo>
                  <a:lnTo>
                    <a:pt x="288797" y="24384"/>
                  </a:lnTo>
                  <a:lnTo>
                    <a:pt x="290679" y="33539"/>
                  </a:lnTo>
                  <a:lnTo>
                    <a:pt x="295846" y="41052"/>
                  </a:lnTo>
                  <a:lnTo>
                    <a:pt x="303585" y="46136"/>
                  </a:lnTo>
                  <a:lnTo>
                    <a:pt x="313181" y="48005"/>
                  </a:lnTo>
                  <a:lnTo>
                    <a:pt x="322337" y="46136"/>
                  </a:lnTo>
                  <a:lnTo>
                    <a:pt x="329850" y="41052"/>
                  </a:lnTo>
                  <a:lnTo>
                    <a:pt x="334934" y="33539"/>
                  </a:lnTo>
                  <a:lnTo>
                    <a:pt x="335559" y="30480"/>
                  </a:lnTo>
                  <a:lnTo>
                    <a:pt x="313182" y="30480"/>
                  </a:lnTo>
                  <a:lnTo>
                    <a:pt x="313182" y="18288"/>
                  </a:lnTo>
                  <a:lnTo>
                    <a:pt x="335616" y="18288"/>
                  </a:lnTo>
                  <a:lnTo>
                    <a:pt x="334934" y="14787"/>
                  </a:lnTo>
                  <a:lnTo>
                    <a:pt x="329850" y="7048"/>
                  </a:lnTo>
                  <a:lnTo>
                    <a:pt x="322337" y="1881"/>
                  </a:lnTo>
                  <a:lnTo>
                    <a:pt x="313181" y="0"/>
                  </a:lnTo>
                  <a:close/>
                </a:path>
                <a:path w="337185" h="48260">
                  <a:moveTo>
                    <a:pt x="289992" y="18288"/>
                  </a:moveTo>
                  <a:lnTo>
                    <a:pt x="0" y="18288"/>
                  </a:lnTo>
                  <a:lnTo>
                    <a:pt x="0" y="30480"/>
                  </a:lnTo>
                  <a:lnTo>
                    <a:pt x="290050" y="30480"/>
                  </a:lnTo>
                  <a:lnTo>
                    <a:pt x="288797" y="24384"/>
                  </a:lnTo>
                  <a:lnTo>
                    <a:pt x="289992" y="18288"/>
                  </a:lnTo>
                  <a:close/>
                </a:path>
                <a:path w="337185" h="48260">
                  <a:moveTo>
                    <a:pt x="335616" y="18288"/>
                  </a:moveTo>
                  <a:lnTo>
                    <a:pt x="313182" y="18288"/>
                  </a:lnTo>
                  <a:lnTo>
                    <a:pt x="313182" y="30480"/>
                  </a:lnTo>
                  <a:lnTo>
                    <a:pt x="335559" y="30480"/>
                  </a:lnTo>
                  <a:lnTo>
                    <a:pt x="336803" y="24384"/>
                  </a:lnTo>
                  <a:lnTo>
                    <a:pt x="335616" y="1828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913371" y="3075433"/>
              <a:ext cx="337185" cy="47625"/>
            </a:xfrm>
            <a:custGeom>
              <a:avLst/>
              <a:gdLst/>
              <a:ahLst/>
              <a:cxnLst/>
              <a:rect l="l" t="t" r="r" b="b"/>
              <a:pathLst>
                <a:path w="337185" h="47625">
                  <a:moveTo>
                    <a:pt x="313181" y="0"/>
                  </a:moveTo>
                  <a:lnTo>
                    <a:pt x="303585" y="1869"/>
                  </a:lnTo>
                  <a:lnTo>
                    <a:pt x="295846" y="6953"/>
                  </a:lnTo>
                  <a:lnTo>
                    <a:pt x="290679" y="14466"/>
                  </a:lnTo>
                  <a:lnTo>
                    <a:pt x="288797" y="23622"/>
                  </a:lnTo>
                  <a:lnTo>
                    <a:pt x="290679" y="32777"/>
                  </a:lnTo>
                  <a:lnTo>
                    <a:pt x="295846" y="40290"/>
                  </a:lnTo>
                  <a:lnTo>
                    <a:pt x="303585" y="45374"/>
                  </a:lnTo>
                  <a:lnTo>
                    <a:pt x="313181" y="47244"/>
                  </a:lnTo>
                  <a:lnTo>
                    <a:pt x="322337" y="45374"/>
                  </a:lnTo>
                  <a:lnTo>
                    <a:pt x="329850" y="40290"/>
                  </a:lnTo>
                  <a:lnTo>
                    <a:pt x="334934" y="32777"/>
                  </a:lnTo>
                  <a:lnTo>
                    <a:pt x="335559" y="29718"/>
                  </a:lnTo>
                  <a:lnTo>
                    <a:pt x="313182" y="29718"/>
                  </a:lnTo>
                  <a:lnTo>
                    <a:pt x="313182" y="17525"/>
                  </a:lnTo>
                  <a:lnTo>
                    <a:pt x="335559" y="17525"/>
                  </a:lnTo>
                  <a:lnTo>
                    <a:pt x="334934" y="14466"/>
                  </a:lnTo>
                  <a:lnTo>
                    <a:pt x="329850" y="6953"/>
                  </a:lnTo>
                  <a:lnTo>
                    <a:pt x="322337" y="1869"/>
                  </a:lnTo>
                  <a:lnTo>
                    <a:pt x="313181" y="0"/>
                  </a:lnTo>
                  <a:close/>
                </a:path>
                <a:path w="337185" h="47625">
                  <a:moveTo>
                    <a:pt x="290050" y="17525"/>
                  </a:moveTo>
                  <a:lnTo>
                    <a:pt x="0" y="17525"/>
                  </a:lnTo>
                  <a:lnTo>
                    <a:pt x="0" y="29718"/>
                  </a:lnTo>
                  <a:lnTo>
                    <a:pt x="290050" y="29718"/>
                  </a:lnTo>
                  <a:lnTo>
                    <a:pt x="288797" y="23622"/>
                  </a:lnTo>
                  <a:lnTo>
                    <a:pt x="290050" y="17525"/>
                  </a:lnTo>
                  <a:close/>
                </a:path>
                <a:path w="337185" h="47625">
                  <a:moveTo>
                    <a:pt x="335559" y="17525"/>
                  </a:moveTo>
                  <a:lnTo>
                    <a:pt x="313182" y="17525"/>
                  </a:lnTo>
                  <a:lnTo>
                    <a:pt x="313182" y="29718"/>
                  </a:lnTo>
                  <a:lnTo>
                    <a:pt x="335559" y="29718"/>
                  </a:lnTo>
                  <a:lnTo>
                    <a:pt x="336803" y="23622"/>
                  </a:lnTo>
                  <a:lnTo>
                    <a:pt x="335559" y="1752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913370" y="1853945"/>
              <a:ext cx="318770" cy="2100580"/>
            </a:xfrm>
            <a:custGeom>
              <a:avLst/>
              <a:gdLst/>
              <a:ahLst/>
              <a:cxnLst/>
              <a:rect l="l" t="t" r="r" b="b"/>
              <a:pathLst>
                <a:path w="318770" h="2100579">
                  <a:moveTo>
                    <a:pt x="318516" y="0"/>
                  </a:moveTo>
                  <a:lnTo>
                    <a:pt x="306324" y="0"/>
                  </a:lnTo>
                  <a:lnTo>
                    <a:pt x="306324" y="2087892"/>
                  </a:lnTo>
                  <a:lnTo>
                    <a:pt x="0" y="2087892"/>
                  </a:lnTo>
                  <a:lnTo>
                    <a:pt x="0" y="2100072"/>
                  </a:lnTo>
                  <a:lnTo>
                    <a:pt x="312420" y="2100072"/>
                  </a:lnTo>
                  <a:lnTo>
                    <a:pt x="312420" y="2088642"/>
                  </a:lnTo>
                  <a:lnTo>
                    <a:pt x="318516" y="2088642"/>
                  </a:lnTo>
                  <a:lnTo>
                    <a:pt x="31851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291835" y="1853183"/>
              <a:ext cx="71755" cy="1245870"/>
            </a:xfrm>
            <a:custGeom>
              <a:avLst/>
              <a:gdLst/>
              <a:ahLst/>
              <a:cxnLst/>
              <a:rect l="l" t="t" r="r" b="b"/>
              <a:pathLst>
                <a:path w="71754" h="1245870">
                  <a:moveTo>
                    <a:pt x="71628" y="849630"/>
                  </a:moveTo>
                  <a:lnTo>
                    <a:pt x="41897" y="849630"/>
                  </a:lnTo>
                  <a:lnTo>
                    <a:pt x="41897" y="0"/>
                  </a:lnTo>
                  <a:lnTo>
                    <a:pt x="29718" y="0"/>
                  </a:lnTo>
                  <a:lnTo>
                    <a:pt x="29718" y="849630"/>
                  </a:lnTo>
                  <a:lnTo>
                    <a:pt x="0" y="849630"/>
                  </a:lnTo>
                  <a:lnTo>
                    <a:pt x="33147" y="915924"/>
                  </a:lnTo>
                  <a:lnTo>
                    <a:pt x="29718" y="915924"/>
                  </a:lnTo>
                  <a:lnTo>
                    <a:pt x="29718" y="1245870"/>
                  </a:lnTo>
                  <a:lnTo>
                    <a:pt x="41897" y="1245870"/>
                  </a:lnTo>
                  <a:lnTo>
                    <a:pt x="41897" y="915924"/>
                  </a:lnTo>
                  <a:lnTo>
                    <a:pt x="38481" y="915924"/>
                  </a:lnTo>
                  <a:lnTo>
                    <a:pt x="65532" y="861822"/>
                  </a:lnTo>
                  <a:lnTo>
                    <a:pt x="71628" y="84963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9" name="object 9"/>
            <p:cNvGrpSpPr/>
            <p:nvPr/>
          </p:nvGrpSpPr>
          <p:grpSpPr>
            <a:xfrm>
              <a:off x="6092232" y="3075433"/>
              <a:ext cx="1357630" cy="908685"/>
              <a:chOff x="3272832" y="3075432"/>
              <a:chExt cx="1357630" cy="908685"/>
            </a:xfrm>
          </p:grpSpPr>
          <p:pic>
            <p:nvPicPr>
              <p:cNvPr id="10" name="object 10"/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3272832" y="3327653"/>
                <a:ext cx="230843" cy="390906"/>
              </a:xfrm>
              <a:prstGeom prst="rect">
                <a:avLst/>
              </a:prstGeom>
            </p:spPr>
          </p:pic>
          <p:sp>
            <p:nvSpPr>
              <p:cNvPr id="11" name="object 11"/>
              <p:cNvSpPr/>
              <p:nvPr/>
            </p:nvSpPr>
            <p:spPr>
              <a:xfrm>
                <a:off x="3478529" y="3712464"/>
                <a:ext cx="47625" cy="259079"/>
              </a:xfrm>
              <a:custGeom>
                <a:avLst/>
                <a:gdLst/>
                <a:ahLst/>
                <a:cxnLst/>
                <a:rect l="l" t="t" r="r" b="b"/>
                <a:pathLst>
                  <a:path w="47625" h="259079">
                    <a:moveTo>
                      <a:pt x="17525" y="212397"/>
                    </a:moveTo>
                    <a:lnTo>
                      <a:pt x="14466" y="213062"/>
                    </a:lnTo>
                    <a:lnTo>
                      <a:pt x="6953" y="218408"/>
                    </a:lnTo>
                    <a:lnTo>
                      <a:pt x="1869" y="226183"/>
                    </a:lnTo>
                    <a:lnTo>
                      <a:pt x="0" y="235458"/>
                    </a:lnTo>
                    <a:lnTo>
                      <a:pt x="1869" y="244613"/>
                    </a:lnTo>
                    <a:lnTo>
                      <a:pt x="6953" y="252126"/>
                    </a:lnTo>
                    <a:lnTo>
                      <a:pt x="14466" y="257210"/>
                    </a:lnTo>
                    <a:lnTo>
                      <a:pt x="23622" y="259080"/>
                    </a:lnTo>
                    <a:lnTo>
                      <a:pt x="32777" y="257210"/>
                    </a:lnTo>
                    <a:lnTo>
                      <a:pt x="40290" y="252126"/>
                    </a:lnTo>
                    <a:lnTo>
                      <a:pt x="45374" y="244613"/>
                    </a:lnTo>
                    <a:lnTo>
                      <a:pt x="47244" y="235458"/>
                    </a:lnTo>
                    <a:lnTo>
                      <a:pt x="17525" y="235458"/>
                    </a:lnTo>
                    <a:lnTo>
                      <a:pt x="17525" y="212397"/>
                    </a:lnTo>
                    <a:close/>
                  </a:path>
                  <a:path w="47625" h="259079">
                    <a:moveTo>
                      <a:pt x="23622" y="211074"/>
                    </a:moveTo>
                    <a:lnTo>
                      <a:pt x="17526" y="212397"/>
                    </a:lnTo>
                    <a:lnTo>
                      <a:pt x="17525" y="235458"/>
                    </a:lnTo>
                    <a:lnTo>
                      <a:pt x="29717" y="235458"/>
                    </a:lnTo>
                    <a:lnTo>
                      <a:pt x="29717" y="212397"/>
                    </a:lnTo>
                    <a:lnTo>
                      <a:pt x="23622" y="211074"/>
                    </a:lnTo>
                    <a:close/>
                  </a:path>
                  <a:path w="47625" h="259079">
                    <a:moveTo>
                      <a:pt x="29717" y="212397"/>
                    </a:moveTo>
                    <a:lnTo>
                      <a:pt x="29717" y="235458"/>
                    </a:lnTo>
                    <a:lnTo>
                      <a:pt x="47244" y="235458"/>
                    </a:lnTo>
                    <a:lnTo>
                      <a:pt x="45374" y="226183"/>
                    </a:lnTo>
                    <a:lnTo>
                      <a:pt x="40290" y="218408"/>
                    </a:lnTo>
                    <a:lnTo>
                      <a:pt x="32777" y="213062"/>
                    </a:lnTo>
                    <a:lnTo>
                      <a:pt x="29717" y="212397"/>
                    </a:lnTo>
                    <a:close/>
                  </a:path>
                  <a:path w="47625" h="259079">
                    <a:moveTo>
                      <a:pt x="29717" y="0"/>
                    </a:moveTo>
                    <a:lnTo>
                      <a:pt x="17525" y="0"/>
                    </a:lnTo>
                    <a:lnTo>
                      <a:pt x="17525" y="212397"/>
                    </a:lnTo>
                    <a:lnTo>
                      <a:pt x="23622" y="211074"/>
                    </a:lnTo>
                    <a:lnTo>
                      <a:pt x="29717" y="211074"/>
                    </a:lnTo>
                    <a:lnTo>
                      <a:pt x="29717" y="0"/>
                    </a:lnTo>
                    <a:close/>
                  </a:path>
                  <a:path w="47625" h="259079">
                    <a:moveTo>
                      <a:pt x="29717" y="211074"/>
                    </a:moveTo>
                    <a:lnTo>
                      <a:pt x="23622" y="211074"/>
                    </a:lnTo>
                    <a:lnTo>
                      <a:pt x="29717" y="212397"/>
                    </a:lnTo>
                    <a:lnTo>
                      <a:pt x="29717" y="211074"/>
                    </a:lnTo>
                    <a:close/>
                  </a:path>
                </a:pathLst>
              </a:custGeom>
              <a:solidFill>
                <a:srgbClr val="FF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2" name="object 12"/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3502151" y="3912108"/>
                <a:ext cx="128777" cy="71627"/>
              </a:xfrm>
              <a:prstGeom prst="rect">
                <a:avLst/>
              </a:prstGeom>
            </p:spPr>
          </p:pic>
          <p:sp>
            <p:nvSpPr>
              <p:cNvPr id="13" name="object 13"/>
              <p:cNvSpPr/>
              <p:nvPr/>
            </p:nvSpPr>
            <p:spPr>
              <a:xfrm>
                <a:off x="3483864" y="3075431"/>
                <a:ext cx="1146175" cy="878840"/>
              </a:xfrm>
              <a:custGeom>
                <a:avLst/>
                <a:gdLst/>
                <a:ahLst/>
                <a:cxnLst/>
                <a:rect l="l" t="t" r="r" b="b"/>
                <a:pathLst>
                  <a:path w="1146175" h="878839">
                    <a:moveTo>
                      <a:pt x="48006" y="23622"/>
                    </a:moveTo>
                    <a:lnTo>
                      <a:pt x="46126" y="14478"/>
                    </a:lnTo>
                    <a:lnTo>
                      <a:pt x="41046" y="6959"/>
                    </a:lnTo>
                    <a:lnTo>
                      <a:pt x="33528" y="1879"/>
                    </a:lnTo>
                    <a:lnTo>
                      <a:pt x="24384" y="0"/>
                    </a:lnTo>
                    <a:lnTo>
                      <a:pt x="14782" y="1879"/>
                    </a:lnTo>
                    <a:lnTo>
                      <a:pt x="7048" y="6959"/>
                    </a:lnTo>
                    <a:lnTo>
                      <a:pt x="1879" y="14478"/>
                    </a:lnTo>
                    <a:lnTo>
                      <a:pt x="0" y="23622"/>
                    </a:lnTo>
                    <a:lnTo>
                      <a:pt x="1879" y="32778"/>
                    </a:lnTo>
                    <a:lnTo>
                      <a:pt x="7048" y="40297"/>
                    </a:lnTo>
                    <a:lnTo>
                      <a:pt x="14782" y="45377"/>
                    </a:lnTo>
                    <a:lnTo>
                      <a:pt x="18288" y="46062"/>
                    </a:lnTo>
                    <a:lnTo>
                      <a:pt x="18288" y="258318"/>
                    </a:lnTo>
                    <a:lnTo>
                      <a:pt x="30467" y="258318"/>
                    </a:lnTo>
                    <a:lnTo>
                      <a:pt x="30467" y="47244"/>
                    </a:lnTo>
                    <a:lnTo>
                      <a:pt x="30467" y="46012"/>
                    </a:lnTo>
                    <a:lnTo>
                      <a:pt x="33528" y="45377"/>
                    </a:lnTo>
                    <a:lnTo>
                      <a:pt x="41046" y="40297"/>
                    </a:lnTo>
                    <a:lnTo>
                      <a:pt x="46126" y="32778"/>
                    </a:lnTo>
                    <a:lnTo>
                      <a:pt x="48006" y="23622"/>
                    </a:lnTo>
                    <a:close/>
                  </a:path>
                  <a:path w="1146175" h="878839">
                    <a:moveTo>
                      <a:pt x="1146035" y="866406"/>
                    </a:moveTo>
                    <a:lnTo>
                      <a:pt x="90678" y="866406"/>
                    </a:lnTo>
                    <a:lnTo>
                      <a:pt x="90678" y="878586"/>
                    </a:lnTo>
                    <a:lnTo>
                      <a:pt x="1146035" y="878586"/>
                    </a:lnTo>
                    <a:lnTo>
                      <a:pt x="1146035" y="866406"/>
                    </a:lnTo>
                    <a:close/>
                  </a:path>
                </a:pathLst>
              </a:custGeom>
              <a:solidFill>
                <a:srgbClr val="FF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4" name="object 14"/>
            <p:cNvGrpSpPr/>
            <p:nvPr/>
          </p:nvGrpSpPr>
          <p:grpSpPr>
            <a:xfrm>
              <a:off x="5756148" y="4223003"/>
              <a:ext cx="1130300" cy="1233170"/>
              <a:chOff x="2936748" y="4223003"/>
              <a:chExt cx="1130300" cy="1233170"/>
            </a:xfrm>
          </p:grpSpPr>
          <p:sp>
            <p:nvSpPr>
              <p:cNvPr id="15" name="object 15"/>
              <p:cNvSpPr/>
              <p:nvPr/>
            </p:nvSpPr>
            <p:spPr>
              <a:xfrm>
                <a:off x="3035808" y="4779263"/>
                <a:ext cx="1031240" cy="397510"/>
              </a:xfrm>
              <a:custGeom>
                <a:avLst/>
                <a:gdLst/>
                <a:ahLst/>
                <a:cxnLst/>
                <a:rect l="l" t="t" r="r" b="b"/>
                <a:pathLst>
                  <a:path w="1031239" h="397510">
                    <a:moveTo>
                      <a:pt x="1027938" y="0"/>
                    </a:moveTo>
                    <a:lnTo>
                      <a:pt x="3048" y="0"/>
                    </a:lnTo>
                    <a:lnTo>
                      <a:pt x="0" y="2286"/>
                    </a:lnTo>
                    <a:lnTo>
                      <a:pt x="0" y="393954"/>
                    </a:lnTo>
                    <a:lnTo>
                      <a:pt x="3048" y="397002"/>
                    </a:lnTo>
                    <a:lnTo>
                      <a:pt x="1027938" y="397002"/>
                    </a:lnTo>
                    <a:lnTo>
                      <a:pt x="1030986" y="393954"/>
                    </a:lnTo>
                    <a:lnTo>
                      <a:pt x="1030986" y="390906"/>
                    </a:lnTo>
                    <a:lnTo>
                      <a:pt x="12192" y="390906"/>
                    </a:lnTo>
                    <a:lnTo>
                      <a:pt x="6096" y="384810"/>
                    </a:lnTo>
                    <a:lnTo>
                      <a:pt x="12192" y="384810"/>
                    </a:lnTo>
                    <a:lnTo>
                      <a:pt x="12192" y="12192"/>
                    </a:lnTo>
                    <a:lnTo>
                      <a:pt x="6095" y="12192"/>
                    </a:lnTo>
                    <a:lnTo>
                      <a:pt x="12192" y="6096"/>
                    </a:lnTo>
                    <a:lnTo>
                      <a:pt x="1030986" y="6096"/>
                    </a:lnTo>
                    <a:lnTo>
                      <a:pt x="1030986" y="2286"/>
                    </a:lnTo>
                    <a:lnTo>
                      <a:pt x="1027938" y="0"/>
                    </a:lnTo>
                    <a:close/>
                  </a:path>
                  <a:path w="1031239" h="397510">
                    <a:moveTo>
                      <a:pt x="12192" y="384810"/>
                    </a:moveTo>
                    <a:lnTo>
                      <a:pt x="6096" y="384810"/>
                    </a:lnTo>
                    <a:lnTo>
                      <a:pt x="12192" y="390906"/>
                    </a:lnTo>
                    <a:lnTo>
                      <a:pt x="12192" y="384810"/>
                    </a:lnTo>
                    <a:close/>
                  </a:path>
                  <a:path w="1031239" h="397510">
                    <a:moveTo>
                      <a:pt x="1018794" y="384810"/>
                    </a:moveTo>
                    <a:lnTo>
                      <a:pt x="12192" y="384810"/>
                    </a:lnTo>
                    <a:lnTo>
                      <a:pt x="12192" y="390906"/>
                    </a:lnTo>
                    <a:lnTo>
                      <a:pt x="1018794" y="390906"/>
                    </a:lnTo>
                    <a:lnTo>
                      <a:pt x="1018794" y="384810"/>
                    </a:lnTo>
                    <a:close/>
                  </a:path>
                  <a:path w="1031239" h="397510">
                    <a:moveTo>
                      <a:pt x="1018794" y="6096"/>
                    </a:moveTo>
                    <a:lnTo>
                      <a:pt x="1018794" y="390906"/>
                    </a:lnTo>
                    <a:lnTo>
                      <a:pt x="1024890" y="384810"/>
                    </a:lnTo>
                    <a:lnTo>
                      <a:pt x="1030986" y="384810"/>
                    </a:lnTo>
                    <a:lnTo>
                      <a:pt x="1030986" y="12192"/>
                    </a:lnTo>
                    <a:lnTo>
                      <a:pt x="1024890" y="12192"/>
                    </a:lnTo>
                    <a:lnTo>
                      <a:pt x="1018794" y="6096"/>
                    </a:lnTo>
                    <a:close/>
                  </a:path>
                  <a:path w="1031239" h="397510">
                    <a:moveTo>
                      <a:pt x="1030986" y="384810"/>
                    </a:moveTo>
                    <a:lnTo>
                      <a:pt x="1024890" y="384810"/>
                    </a:lnTo>
                    <a:lnTo>
                      <a:pt x="1018794" y="390906"/>
                    </a:lnTo>
                    <a:lnTo>
                      <a:pt x="1030986" y="390906"/>
                    </a:lnTo>
                    <a:lnTo>
                      <a:pt x="1030986" y="384810"/>
                    </a:lnTo>
                    <a:close/>
                  </a:path>
                  <a:path w="1031239" h="397510">
                    <a:moveTo>
                      <a:pt x="12192" y="6096"/>
                    </a:moveTo>
                    <a:lnTo>
                      <a:pt x="6095" y="12192"/>
                    </a:lnTo>
                    <a:lnTo>
                      <a:pt x="12192" y="12192"/>
                    </a:lnTo>
                    <a:lnTo>
                      <a:pt x="12192" y="6096"/>
                    </a:lnTo>
                    <a:close/>
                  </a:path>
                  <a:path w="1031239" h="397510">
                    <a:moveTo>
                      <a:pt x="1018794" y="6096"/>
                    </a:moveTo>
                    <a:lnTo>
                      <a:pt x="12192" y="6096"/>
                    </a:lnTo>
                    <a:lnTo>
                      <a:pt x="12192" y="12192"/>
                    </a:lnTo>
                    <a:lnTo>
                      <a:pt x="1018794" y="12192"/>
                    </a:lnTo>
                    <a:lnTo>
                      <a:pt x="1018794" y="6096"/>
                    </a:lnTo>
                    <a:close/>
                  </a:path>
                  <a:path w="1031239" h="397510">
                    <a:moveTo>
                      <a:pt x="1030986" y="6096"/>
                    </a:moveTo>
                    <a:lnTo>
                      <a:pt x="1018794" y="6096"/>
                    </a:lnTo>
                    <a:lnTo>
                      <a:pt x="1024890" y="12192"/>
                    </a:lnTo>
                    <a:lnTo>
                      <a:pt x="1030986" y="12192"/>
                    </a:lnTo>
                    <a:lnTo>
                      <a:pt x="1030986" y="6096"/>
                    </a:lnTo>
                    <a:close/>
                  </a:path>
                </a:pathLst>
              </a:custGeom>
              <a:solidFill>
                <a:srgbClr val="FF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6" name="object 16"/>
              <p:cNvSpPr/>
              <p:nvPr/>
            </p:nvSpPr>
            <p:spPr>
              <a:xfrm>
                <a:off x="3080004" y="4223003"/>
                <a:ext cx="887094" cy="1233170"/>
              </a:xfrm>
              <a:custGeom>
                <a:avLst/>
                <a:gdLst/>
                <a:ahLst/>
                <a:cxnLst/>
                <a:rect l="l" t="t" r="r" b="b"/>
                <a:pathLst>
                  <a:path w="887095" h="1233170">
                    <a:moveTo>
                      <a:pt x="165354" y="1209294"/>
                    </a:moveTo>
                    <a:lnTo>
                      <a:pt x="163461" y="1199705"/>
                    </a:lnTo>
                    <a:lnTo>
                      <a:pt x="158292" y="1191958"/>
                    </a:lnTo>
                    <a:lnTo>
                      <a:pt x="150558" y="1186802"/>
                    </a:lnTo>
                    <a:lnTo>
                      <a:pt x="147066" y="1186116"/>
                    </a:lnTo>
                    <a:lnTo>
                      <a:pt x="147066" y="1184910"/>
                    </a:lnTo>
                    <a:lnTo>
                      <a:pt x="147066" y="947166"/>
                    </a:lnTo>
                    <a:lnTo>
                      <a:pt x="134874" y="947166"/>
                    </a:lnTo>
                    <a:lnTo>
                      <a:pt x="134874" y="1186167"/>
                    </a:lnTo>
                    <a:lnTo>
                      <a:pt x="131813" y="1186802"/>
                    </a:lnTo>
                    <a:lnTo>
                      <a:pt x="124294" y="1191958"/>
                    </a:lnTo>
                    <a:lnTo>
                      <a:pt x="119214" y="1199705"/>
                    </a:lnTo>
                    <a:lnTo>
                      <a:pt x="117348" y="1209294"/>
                    </a:lnTo>
                    <a:lnTo>
                      <a:pt x="119214" y="1218450"/>
                    </a:lnTo>
                    <a:lnTo>
                      <a:pt x="124294" y="1225969"/>
                    </a:lnTo>
                    <a:lnTo>
                      <a:pt x="131813" y="1231049"/>
                    </a:lnTo>
                    <a:lnTo>
                      <a:pt x="140970" y="1232916"/>
                    </a:lnTo>
                    <a:lnTo>
                      <a:pt x="150558" y="1231049"/>
                    </a:lnTo>
                    <a:lnTo>
                      <a:pt x="158305" y="1225969"/>
                    </a:lnTo>
                    <a:lnTo>
                      <a:pt x="163461" y="1218450"/>
                    </a:lnTo>
                    <a:lnTo>
                      <a:pt x="165354" y="1209294"/>
                    </a:lnTo>
                    <a:close/>
                  </a:path>
                  <a:path w="887095" h="1233170">
                    <a:moveTo>
                      <a:pt x="293370" y="23622"/>
                    </a:moveTo>
                    <a:lnTo>
                      <a:pt x="269748" y="0"/>
                    </a:lnTo>
                    <a:lnTo>
                      <a:pt x="260591" y="1879"/>
                    </a:lnTo>
                    <a:lnTo>
                      <a:pt x="253072" y="6959"/>
                    </a:lnTo>
                    <a:lnTo>
                      <a:pt x="247992" y="14478"/>
                    </a:lnTo>
                    <a:lnTo>
                      <a:pt x="247357" y="17526"/>
                    </a:lnTo>
                    <a:lnTo>
                      <a:pt x="35814" y="17526"/>
                    </a:lnTo>
                    <a:lnTo>
                      <a:pt x="35814" y="23622"/>
                    </a:lnTo>
                    <a:lnTo>
                      <a:pt x="0" y="95250"/>
                    </a:lnTo>
                    <a:lnTo>
                      <a:pt x="29718" y="95250"/>
                    </a:lnTo>
                    <a:lnTo>
                      <a:pt x="29718" y="560832"/>
                    </a:lnTo>
                    <a:lnTo>
                      <a:pt x="41897" y="560832"/>
                    </a:lnTo>
                    <a:lnTo>
                      <a:pt x="41897" y="95250"/>
                    </a:lnTo>
                    <a:lnTo>
                      <a:pt x="71628" y="95250"/>
                    </a:lnTo>
                    <a:lnTo>
                      <a:pt x="65913" y="83820"/>
                    </a:lnTo>
                    <a:lnTo>
                      <a:pt x="38862" y="29730"/>
                    </a:lnTo>
                    <a:lnTo>
                      <a:pt x="247307" y="29730"/>
                    </a:lnTo>
                    <a:lnTo>
                      <a:pt x="247992" y="33223"/>
                    </a:lnTo>
                    <a:lnTo>
                      <a:pt x="253072" y="40957"/>
                    </a:lnTo>
                    <a:lnTo>
                      <a:pt x="260591" y="46126"/>
                    </a:lnTo>
                    <a:lnTo>
                      <a:pt x="269748" y="48006"/>
                    </a:lnTo>
                    <a:lnTo>
                      <a:pt x="278892" y="46126"/>
                    </a:lnTo>
                    <a:lnTo>
                      <a:pt x="286410" y="40957"/>
                    </a:lnTo>
                    <a:lnTo>
                      <a:pt x="291490" y="33223"/>
                    </a:lnTo>
                    <a:lnTo>
                      <a:pt x="292176" y="29730"/>
                    </a:lnTo>
                    <a:lnTo>
                      <a:pt x="293370" y="23622"/>
                    </a:lnTo>
                    <a:close/>
                  </a:path>
                  <a:path w="887095" h="1233170">
                    <a:moveTo>
                      <a:pt x="886968" y="1209294"/>
                    </a:moveTo>
                    <a:lnTo>
                      <a:pt x="885088" y="1199705"/>
                    </a:lnTo>
                    <a:lnTo>
                      <a:pt x="880008" y="1191958"/>
                    </a:lnTo>
                    <a:lnTo>
                      <a:pt x="872490" y="1186802"/>
                    </a:lnTo>
                    <a:lnTo>
                      <a:pt x="869442" y="1186167"/>
                    </a:lnTo>
                    <a:lnTo>
                      <a:pt x="869442" y="1184910"/>
                    </a:lnTo>
                    <a:lnTo>
                      <a:pt x="869442" y="947166"/>
                    </a:lnTo>
                    <a:lnTo>
                      <a:pt x="857250" y="947166"/>
                    </a:lnTo>
                    <a:lnTo>
                      <a:pt x="857250" y="1186116"/>
                    </a:lnTo>
                    <a:lnTo>
                      <a:pt x="853744" y="1186802"/>
                    </a:lnTo>
                    <a:lnTo>
                      <a:pt x="846010" y="1191958"/>
                    </a:lnTo>
                    <a:lnTo>
                      <a:pt x="840841" y="1199705"/>
                    </a:lnTo>
                    <a:lnTo>
                      <a:pt x="838962" y="1209294"/>
                    </a:lnTo>
                    <a:lnTo>
                      <a:pt x="840841" y="1218450"/>
                    </a:lnTo>
                    <a:lnTo>
                      <a:pt x="846010" y="1225969"/>
                    </a:lnTo>
                    <a:lnTo>
                      <a:pt x="853744" y="1231049"/>
                    </a:lnTo>
                    <a:lnTo>
                      <a:pt x="863346" y="1232916"/>
                    </a:lnTo>
                    <a:lnTo>
                      <a:pt x="872490" y="1231049"/>
                    </a:lnTo>
                    <a:lnTo>
                      <a:pt x="880008" y="1225969"/>
                    </a:lnTo>
                    <a:lnTo>
                      <a:pt x="885088" y="1218450"/>
                    </a:lnTo>
                    <a:lnTo>
                      <a:pt x="886968" y="1209294"/>
                    </a:lnTo>
                    <a:close/>
                  </a:path>
                </a:pathLst>
              </a:custGeom>
              <a:solidFill>
                <a:srgbClr val="4A7EB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7" name="object 17"/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936748" y="4335017"/>
                <a:ext cx="247811" cy="387095"/>
              </a:xfrm>
              <a:prstGeom prst="rect">
                <a:avLst/>
              </a:prstGeom>
            </p:spPr>
          </p:pic>
        </p:grpSp>
        <p:sp>
          <p:nvSpPr>
            <p:cNvPr id="18" name="object 18"/>
            <p:cNvSpPr/>
            <p:nvPr/>
          </p:nvSpPr>
          <p:spPr>
            <a:xfrm>
              <a:off x="5349240" y="4162057"/>
              <a:ext cx="413384" cy="729615"/>
            </a:xfrm>
            <a:custGeom>
              <a:avLst/>
              <a:gdLst/>
              <a:ahLst/>
              <a:cxnLst/>
              <a:rect l="l" t="t" r="r" b="b"/>
              <a:pathLst>
                <a:path w="413385" h="729614">
                  <a:moveTo>
                    <a:pt x="413004" y="6083"/>
                  </a:moveTo>
                  <a:lnTo>
                    <a:pt x="406146" y="6083"/>
                  </a:lnTo>
                  <a:lnTo>
                    <a:pt x="406146" y="0"/>
                  </a:lnTo>
                  <a:lnTo>
                    <a:pt x="147828" y="0"/>
                  </a:lnTo>
                  <a:lnTo>
                    <a:pt x="147828" y="6083"/>
                  </a:lnTo>
                  <a:lnTo>
                    <a:pt x="141732" y="6083"/>
                  </a:lnTo>
                  <a:lnTo>
                    <a:pt x="141732" y="216484"/>
                  </a:lnTo>
                  <a:lnTo>
                    <a:pt x="81076" y="230492"/>
                  </a:lnTo>
                  <a:lnTo>
                    <a:pt x="28702" y="274015"/>
                  </a:lnTo>
                  <a:lnTo>
                    <a:pt x="762" y="346697"/>
                  </a:lnTo>
                  <a:lnTo>
                    <a:pt x="0" y="354317"/>
                  </a:lnTo>
                  <a:lnTo>
                    <a:pt x="0" y="369557"/>
                  </a:lnTo>
                  <a:lnTo>
                    <a:pt x="14274" y="424383"/>
                  </a:lnTo>
                  <a:lnTo>
                    <a:pt x="60299" y="480961"/>
                  </a:lnTo>
                  <a:lnTo>
                    <a:pt x="123088" y="506234"/>
                  </a:lnTo>
                  <a:lnTo>
                    <a:pt x="141732" y="506895"/>
                  </a:lnTo>
                  <a:lnTo>
                    <a:pt x="141732" y="723125"/>
                  </a:lnTo>
                  <a:lnTo>
                    <a:pt x="147828" y="723125"/>
                  </a:lnTo>
                  <a:lnTo>
                    <a:pt x="147828" y="729221"/>
                  </a:lnTo>
                  <a:lnTo>
                    <a:pt x="406146" y="729221"/>
                  </a:lnTo>
                  <a:lnTo>
                    <a:pt x="406146" y="723125"/>
                  </a:lnTo>
                  <a:lnTo>
                    <a:pt x="412229" y="723125"/>
                  </a:lnTo>
                  <a:lnTo>
                    <a:pt x="412229" y="549389"/>
                  </a:lnTo>
                  <a:lnTo>
                    <a:pt x="400050" y="549389"/>
                  </a:lnTo>
                  <a:lnTo>
                    <a:pt x="400050" y="717029"/>
                  </a:lnTo>
                  <a:lnTo>
                    <a:pt x="153911" y="717029"/>
                  </a:lnTo>
                  <a:lnTo>
                    <a:pt x="153911" y="507326"/>
                  </a:lnTo>
                  <a:lnTo>
                    <a:pt x="156806" y="507428"/>
                  </a:lnTo>
                  <a:lnTo>
                    <a:pt x="189966" y="501154"/>
                  </a:lnTo>
                  <a:lnTo>
                    <a:pt x="248259" y="466661"/>
                  </a:lnTo>
                  <a:lnTo>
                    <a:pt x="285267" y="403758"/>
                  </a:lnTo>
                  <a:lnTo>
                    <a:pt x="291846" y="361937"/>
                  </a:lnTo>
                  <a:lnTo>
                    <a:pt x="291160" y="355079"/>
                  </a:lnTo>
                  <a:lnTo>
                    <a:pt x="291084" y="346697"/>
                  </a:lnTo>
                  <a:lnTo>
                    <a:pt x="280784" y="306857"/>
                  </a:lnTo>
                  <a:lnTo>
                    <a:pt x="279654" y="304800"/>
                  </a:lnTo>
                  <a:lnTo>
                    <a:pt x="279654" y="355079"/>
                  </a:lnTo>
                  <a:lnTo>
                    <a:pt x="279654" y="368795"/>
                  </a:lnTo>
                  <a:lnTo>
                    <a:pt x="270814" y="408952"/>
                  </a:lnTo>
                  <a:lnTo>
                    <a:pt x="229590" y="466674"/>
                  </a:lnTo>
                  <a:lnTo>
                    <a:pt x="168973" y="493610"/>
                  </a:lnTo>
                  <a:lnTo>
                    <a:pt x="135851" y="495325"/>
                  </a:lnTo>
                  <a:lnTo>
                    <a:pt x="103225" y="489064"/>
                  </a:lnTo>
                  <a:lnTo>
                    <a:pt x="46697" y="452285"/>
                  </a:lnTo>
                  <a:lnTo>
                    <a:pt x="13716" y="382511"/>
                  </a:lnTo>
                  <a:lnTo>
                    <a:pt x="12268" y="369557"/>
                  </a:lnTo>
                  <a:lnTo>
                    <a:pt x="12268" y="354317"/>
                  </a:lnTo>
                  <a:lnTo>
                    <a:pt x="23787" y="307670"/>
                  </a:lnTo>
                  <a:lnTo>
                    <a:pt x="68745" y="251650"/>
                  </a:lnTo>
                  <a:lnTo>
                    <a:pt x="132041" y="228777"/>
                  </a:lnTo>
                  <a:lnTo>
                    <a:pt x="165811" y="229641"/>
                  </a:lnTo>
                  <a:lnTo>
                    <a:pt x="228066" y="255752"/>
                  </a:lnTo>
                  <a:lnTo>
                    <a:pt x="270560" y="314020"/>
                  </a:lnTo>
                  <a:lnTo>
                    <a:pt x="279654" y="355079"/>
                  </a:lnTo>
                  <a:lnTo>
                    <a:pt x="279654" y="304800"/>
                  </a:lnTo>
                  <a:lnTo>
                    <a:pt x="262877" y="274218"/>
                  </a:lnTo>
                  <a:lnTo>
                    <a:pt x="238887" y="248818"/>
                  </a:lnTo>
                  <a:lnTo>
                    <a:pt x="210350" y="230657"/>
                  </a:lnTo>
                  <a:lnTo>
                    <a:pt x="204914" y="228777"/>
                  </a:lnTo>
                  <a:lnTo>
                    <a:pt x="178777" y="219722"/>
                  </a:lnTo>
                  <a:lnTo>
                    <a:pt x="153911" y="216966"/>
                  </a:lnTo>
                  <a:lnTo>
                    <a:pt x="153911" y="12179"/>
                  </a:lnTo>
                  <a:lnTo>
                    <a:pt x="400812" y="12179"/>
                  </a:lnTo>
                  <a:lnTo>
                    <a:pt x="400812" y="179819"/>
                  </a:lnTo>
                  <a:lnTo>
                    <a:pt x="413004" y="179819"/>
                  </a:lnTo>
                  <a:lnTo>
                    <a:pt x="413004" y="608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131815" y="1462277"/>
              <a:ext cx="71755" cy="2994660"/>
            </a:xfrm>
            <a:custGeom>
              <a:avLst/>
              <a:gdLst/>
              <a:ahLst/>
              <a:cxnLst/>
              <a:rect l="l" t="t" r="r" b="b"/>
              <a:pathLst>
                <a:path w="71754" h="2994660">
                  <a:moveTo>
                    <a:pt x="41909" y="60198"/>
                  </a:moveTo>
                  <a:lnTo>
                    <a:pt x="29718" y="60198"/>
                  </a:lnTo>
                  <a:lnTo>
                    <a:pt x="29718" y="2994660"/>
                  </a:lnTo>
                  <a:lnTo>
                    <a:pt x="41909" y="2994660"/>
                  </a:lnTo>
                  <a:lnTo>
                    <a:pt x="41909" y="60198"/>
                  </a:lnTo>
                  <a:close/>
                </a:path>
                <a:path w="71754" h="2994660">
                  <a:moveTo>
                    <a:pt x="35813" y="0"/>
                  </a:moveTo>
                  <a:lnTo>
                    <a:pt x="0" y="71627"/>
                  </a:lnTo>
                  <a:lnTo>
                    <a:pt x="29718" y="71627"/>
                  </a:lnTo>
                  <a:lnTo>
                    <a:pt x="29718" y="60198"/>
                  </a:lnTo>
                  <a:lnTo>
                    <a:pt x="65912" y="60198"/>
                  </a:lnTo>
                  <a:lnTo>
                    <a:pt x="35813" y="0"/>
                  </a:lnTo>
                  <a:close/>
                </a:path>
                <a:path w="71754" h="2994660">
                  <a:moveTo>
                    <a:pt x="65912" y="60198"/>
                  </a:moveTo>
                  <a:lnTo>
                    <a:pt x="41909" y="60198"/>
                  </a:lnTo>
                  <a:lnTo>
                    <a:pt x="41909" y="71627"/>
                  </a:lnTo>
                  <a:lnTo>
                    <a:pt x="71627" y="71627"/>
                  </a:lnTo>
                  <a:lnTo>
                    <a:pt x="65912" y="60198"/>
                  </a:lnTo>
                  <a:close/>
                </a:path>
              </a:pathLst>
            </a:custGeom>
            <a:solidFill>
              <a:srgbClr val="4A7E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483096" y="1534667"/>
              <a:ext cx="12700" cy="2926080"/>
            </a:xfrm>
            <a:custGeom>
              <a:avLst/>
              <a:gdLst/>
              <a:ahLst/>
              <a:cxnLst/>
              <a:rect l="l" t="t" r="r" b="b"/>
              <a:pathLst>
                <a:path w="12700" h="2926079">
                  <a:moveTo>
                    <a:pt x="12191" y="0"/>
                  </a:moveTo>
                  <a:lnTo>
                    <a:pt x="0" y="0"/>
                  </a:lnTo>
                  <a:lnTo>
                    <a:pt x="0" y="2926079"/>
                  </a:lnTo>
                  <a:lnTo>
                    <a:pt x="12191" y="2926079"/>
                  </a:lnTo>
                  <a:lnTo>
                    <a:pt x="12191" y="0"/>
                  </a:lnTo>
                  <a:close/>
                </a:path>
              </a:pathLst>
            </a:custGeom>
            <a:solidFill>
              <a:srgbClr val="4A7E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836664" y="1211581"/>
              <a:ext cx="12700" cy="3245485"/>
            </a:xfrm>
            <a:custGeom>
              <a:avLst/>
              <a:gdLst/>
              <a:ahLst/>
              <a:cxnLst/>
              <a:rect l="l" t="t" r="r" b="b"/>
              <a:pathLst>
                <a:path w="12700" h="3245485">
                  <a:moveTo>
                    <a:pt x="12191" y="0"/>
                  </a:moveTo>
                  <a:lnTo>
                    <a:pt x="0" y="0"/>
                  </a:lnTo>
                  <a:lnTo>
                    <a:pt x="0" y="3245358"/>
                  </a:lnTo>
                  <a:lnTo>
                    <a:pt x="12191" y="3245358"/>
                  </a:lnTo>
                  <a:lnTo>
                    <a:pt x="12191" y="0"/>
                  </a:lnTo>
                  <a:close/>
                </a:path>
              </a:pathLst>
            </a:custGeom>
            <a:solidFill>
              <a:srgbClr val="4A7E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460998" y="4223765"/>
              <a:ext cx="284480" cy="560070"/>
            </a:xfrm>
            <a:custGeom>
              <a:avLst/>
              <a:gdLst/>
              <a:ahLst/>
              <a:cxnLst/>
              <a:rect l="l" t="t" r="r" b="b"/>
              <a:pathLst>
                <a:path w="284479" h="560070">
                  <a:moveTo>
                    <a:pt x="284226" y="488442"/>
                  </a:moveTo>
                  <a:lnTo>
                    <a:pt x="254495" y="488442"/>
                  </a:lnTo>
                  <a:lnTo>
                    <a:pt x="254495" y="23622"/>
                  </a:lnTo>
                  <a:lnTo>
                    <a:pt x="247650" y="23622"/>
                  </a:lnTo>
                  <a:lnTo>
                    <a:pt x="247650" y="17526"/>
                  </a:lnTo>
                  <a:lnTo>
                    <a:pt x="46761" y="17526"/>
                  </a:lnTo>
                  <a:lnTo>
                    <a:pt x="46126" y="14478"/>
                  </a:lnTo>
                  <a:lnTo>
                    <a:pt x="41046" y="6959"/>
                  </a:lnTo>
                  <a:lnTo>
                    <a:pt x="33528" y="1879"/>
                  </a:lnTo>
                  <a:lnTo>
                    <a:pt x="24384" y="0"/>
                  </a:lnTo>
                  <a:lnTo>
                    <a:pt x="14782" y="1879"/>
                  </a:lnTo>
                  <a:lnTo>
                    <a:pt x="7048" y="6959"/>
                  </a:lnTo>
                  <a:lnTo>
                    <a:pt x="1879" y="14478"/>
                  </a:lnTo>
                  <a:lnTo>
                    <a:pt x="0" y="23622"/>
                  </a:lnTo>
                  <a:lnTo>
                    <a:pt x="1879" y="33223"/>
                  </a:lnTo>
                  <a:lnTo>
                    <a:pt x="7048" y="40957"/>
                  </a:lnTo>
                  <a:lnTo>
                    <a:pt x="14782" y="46126"/>
                  </a:lnTo>
                  <a:lnTo>
                    <a:pt x="24384" y="48006"/>
                  </a:lnTo>
                  <a:lnTo>
                    <a:pt x="33528" y="46126"/>
                  </a:lnTo>
                  <a:lnTo>
                    <a:pt x="41046" y="40957"/>
                  </a:lnTo>
                  <a:lnTo>
                    <a:pt x="46126" y="33223"/>
                  </a:lnTo>
                  <a:lnTo>
                    <a:pt x="46812" y="29730"/>
                  </a:lnTo>
                  <a:lnTo>
                    <a:pt x="242316" y="29730"/>
                  </a:lnTo>
                  <a:lnTo>
                    <a:pt x="242316" y="488442"/>
                  </a:lnTo>
                  <a:lnTo>
                    <a:pt x="212598" y="488442"/>
                  </a:lnTo>
                  <a:lnTo>
                    <a:pt x="248412" y="560070"/>
                  </a:lnTo>
                  <a:lnTo>
                    <a:pt x="278130" y="500634"/>
                  </a:lnTo>
                  <a:lnTo>
                    <a:pt x="284226" y="488442"/>
                  </a:lnTo>
                  <a:close/>
                </a:path>
              </a:pathLst>
            </a:custGeom>
            <a:solidFill>
              <a:srgbClr val="4A7E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321552" y="1847087"/>
              <a:ext cx="1117600" cy="12700"/>
            </a:xfrm>
            <a:custGeom>
              <a:avLst/>
              <a:gdLst/>
              <a:ahLst/>
              <a:cxnLst/>
              <a:rect l="l" t="t" r="r" b="b"/>
              <a:pathLst>
                <a:path w="1117600" h="12700">
                  <a:moveTo>
                    <a:pt x="1117091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1117091" y="12192"/>
                  </a:lnTo>
                  <a:lnTo>
                    <a:pt x="111709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24" name="object 24"/>
            <p:cNvGrpSpPr/>
            <p:nvPr/>
          </p:nvGrpSpPr>
          <p:grpSpPr>
            <a:xfrm>
              <a:off x="6365948" y="3069335"/>
              <a:ext cx="264795" cy="897890"/>
              <a:chOff x="3546547" y="3069335"/>
              <a:chExt cx="264795" cy="897890"/>
            </a:xfrm>
          </p:grpSpPr>
          <p:pic>
            <p:nvPicPr>
              <p:cNvPr id="25" name="object 25"/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3546547" y="3321557"/>
                <a:ext cx="236019" cy="392430"/>
              </a:xfrm>
              <a:prstGeom prst="rect">
                <a:avLst/>
              </a:prstGeom>
            </p:spPr>
          </p:pic>
          <p:sp>
            <p:nvSpPr>
              <p:cNvPr id="26" name="object 26"/>
              <p:cNvSpPr/>
              <p:nvPr/>
            </p:nvSpPr>
            <p:spPr>
              <a:xfrm>
                <a:off x="3757422" y="3069335"/>
                <a:ext cx="53340" cy="897890"/>
              </a:xfrm>
              <a:custGeom>
                <a:avLst/>
                <a:gdLst/>
                <a:ahLst/>
                <a:cxnLst/>
                <a:rect l="l" t="t" r="r" b="b"/>
                <a:pathLst>
                  <a:path w="53339" h="897889">
                    <a:moveTo>
                      <a:pt x="47244" y="873252"/>
                    </a:moveTo>
                    <a:lnTo>
                      <a:pt x="45364" y="864108"/>
                    </a:lnTo>
                    <a:lnTo>
                      <a:pt x="40284" y="856589"/>
                    </a:lnTo>
                    <a:lnTo>
                      <a:pt x="32766" y="851509"/>
                    </a:lnTo>
                    <a:lnTo>
                      <a:pt x="29718" y="850887"/>
                    </a:lnTo>
                    <a:lnTo>
                      <a:pt x="29718" y="873252"/>
                    </a:lnTo>
                    <a:lnTo>
                      <a:pt x="29705" y="850887"/>
                    </a:lnTo>
                    <a:lnTo>
                      <a:pt x="29718" y="849630"/>
                    </a:lnTo>
                    <a:lnTo>
                      <a:pt x="29718" y="638556"/>
                    </a:lnTo>
                    <a:lnTo>
                      <a:pt x="17526" y="638556"/>
                    </a:lnTo>
                    <a:lnTo>
                      <a:pt x="17526" y="850874"/>
                    </a:lnTo>
                    <a:lnTo>
                      <a:pt x="14465" y="851509"/>
                    </a:lnTo>
                    <a:lnTo>
                      <a:pt x="6946" y="856589"/>
                    </a:lnTo>
                    <a:lnTo>
                      <a:pt x="1866" y="864108"/>
                    </a:lnTo>
                    <a:lnTo>
                      <a:pt x="0" y="873252"/>
                    </a:lnTo>
                    <a:lnTo>
                      <a:pt x="1866" y="882853"/>
                    </a:lnTo>
                    <a:lnTo>
                      <a:pt x="6946" y="890587"/>
                    </a:lnTo>
                    <a:lnTo>
                      <a:pt x="14465" y="895756"/>
                    </a:lnTo>
                    <a:lnTo>
                      <a:pt x="23622" y="897636"/>
                    </a:lnTo>
                    <a:lnTo>
                      <a:pt x="32766" y="895756"/>
                    </a:lnTo>
                    <a:lnTo>
                      <a:pt x="40284" y="890587"/>
                    </a:lnTo>
                    <a:lnTo>
                      <a:pt x="45364" y="882853"/>
                    </a:lnTo>
                    <a:lnTo>
                      <a:pt x="47244" y="873252"/>
                    </a:lnTo>
                    <a:close/>
                  </a:path>
                  <a:path w="53339" h="897889">
                    <a:moveTo>
                      <a:pt x="53340" y="24384"/>
                    </a:moveTo>
                    <a:lnTo>
                      <a:pt x="51460" y="14795"/>
                    </a:lnTo>
                    <a:lnTo>
                      <a:pt x="46380" y="7048"/>
                    </a:lnTo>
                    <a:lnTo>
                      <a:pt x="38862" y="1892"/>
                    </a:lnTo>
                    <a:lnTo>
                      <a:pt x="29718" y="0"/>
                    </a:lnTo>
                    <a:lnTo>
                      <a:pt x="20116" y="1892"/>
                    </a:lnTo>
                    <a:lnTo>
                      <a:pt x="12382" y="7048"/>
                    </a:lnTo>
                    <a:lnTo>
                      <a:pt x="7213" y="14795"/>
                    </a:lnTo>
                    <a:lnTo>
                      <a:pt x="5334" y="24384"/>
                    </a:lnTo>
                    <a:lnTo>
                      <a:pt x="7213" y="33540"/>
                    </a:lnTo>
                    <a:lnTo>
                      <a:pt x="12382" y="41059"/>
                    </a:lnTo>
                    <a:lnTo>
                      <a:pt x="20116" y="46139"/>
                    </a:lnTo>
                    <a:lnTo>
                      <a:pt x="23622" y="46824"/>
                    </a:lnTo>
                    <a:lnTo>
                      <a:pt x="23622" y="259080"/>
                    </a:lnTo>
                    <a:lnTo>
                      <a:pt x="35801" y="259080"/>
                    </a:lnTo>
                    <a:lnTo>
                      <a:pt x="35801" y="48006"/>
                    </a:lnTo>
                    <a:lnTo>
                      <a:pt x="35801" y="46774"/>
                    </a:lnTo>
                    <a:lnTo>
                      <a:pt x="38862" y="46139"/>
                    </a:lnTo>
                    <a:lnTo>
                      <a:pt x="46380" y="41059"/>
                    </a:lnTo>
                    <a:lnTo>
                      <a:pt x="51460" y="33540"/>
                    </a:lnTo>
                    <a:lnTo>
                      <a:pt x="53340" y="24384"/>
                    </a:lnTo>
                    <a:close/>
                  </a:path>
                </a:pathLst>
              </a:custGeom>
              <a:solidFill>
                <a:srgbClr val="FF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27" name="object 27"/>
            <p:cNvGrpSpPr/>
            <p:nvPr/>
          </p:nvGrpSpPr>
          <p:grpSpPr>
            <a:xfrm>
              <a:off x="6717945" y="3075433"/>
              <a:ext cx="264795" cy="896619"/>
              <a:chOff x="3898544" y="3075432"/>
              <a:chExt cx="264795" cy="896619"/>
            </a:xfrm>
          </p:grpSpPr>
          <p:pic>
            <p:nvPicPr>
              <p:cNvPr id="28" name="object 28"/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3898544" y="3327653"/>
                <a:ext cx="236067" cy="390906"/>
              </a:xfrm>
              <a:prstGeom prst="rect">
                <a:avLst/>
              </a:prstGeom>
            </p:spPr>
          </p:pic>
          <p:sp>
            <p:nvSpPr>
              <p:cNvPr id="29" name="object 29"/>
              <p:cNvSpPr/>
              <p:nvPr/>
            </p:nvSpPr>
            <p:spPr>
              <a:xfrm>
                <a:off x="4109465" y="3075431"/>
                <a:ext cx="53340" cy="896619"/>
              </a:xfrm>
              <a:custGeom>
                <a:avLst/>
                <a:gdLst/>
                <a:ahLst/>
                <a:cxnLst/>
                <a:rect l="l" t="t" r="r" b="b"/>
                <a:pathLst>
                  <a:path w="53339" h="896620">
                    <a:moveTo>
                      <a:pt x="47244" y="872490"/>
                    </a:moveTo>
                    <a:lnTo>
                      <a:pt x="45364" y="863219"/>
                    </a:lnTo>
                    <a:lnTo>
                      <a:pt x="40284" y="855446"/>
                    </a:lnTo>
                    <a:lnTo>
                      <a:pt x="32766" y="850099"/>
                    </a:lnTo>
                    <a:lnTo>
                      <a:pt x="29718" y="849439"/>
                    </a:lnTo>
                    <a:lnTo>
                      <a:pt x="29718" y="848106"/>
                    </a:lnTo>
                    <a:lnTo>
                      <a:pt x="29718" y="637032"/>
                    </a:lnTo>
                    <a:lnTo>
                      <a:pt x="17526" y="637032"/>
                    </a:lnTo>
                    <a:lnTo>
                      <a:pt x="17526" y="849439"/>
                    </a:lnTo>
                    <a:lnTo>
                      <a:pt x="14465" y="850099"/>
                    </a:lnTo>
                    <a:lnTo>
                      <a:pt x="6946" y="855446"/>
                    </a:lnTo>
                    <a:lnTo>
                      <a:pt x="1866" y="863219"/>
                    </a:lnTo>
                    <a:lnTo>
                      <a:pt x="0" y="872490"/>
                    </a:lnTo>
                    <a:lnTo>
                      <a:pt x="1866" y="881646"/>
                    </a:lnTo>
                    <a:lnTo>
                      <a:pt x="6946" y="889165"/>
                    </a:lnTo>
                    <a:lnTo>
                      <a:pt x="14465" y="894245"/>
                    </a:lnTo>
                    <a:lnTo>
                      <a:pt x="23622" y="896112"/>
                    </a:lnTo>
                    <a:lnTo>
                      <a:pt x="32766" y="894245"/>
                    </a:lnTo>
                    <a:lnTo>
                      <a:pt x="40284" y="889165"/>
                    </a:lnTo>
                    <a:lnTo>
                      <a:pt x="45364" y="881646"/>
                    </a:lnTo>
                    <a:lnTo>
                      <a:pt x="47244" y="872490"/>
                    </a:lnTo>
                    <a:close/>
                  </a:path>
                  <a:path w="53339" h="896620">
                    <a:moveTo>
                      <a:pt x="53340" y="23622"/>
                    </a:moveTo>
                    <a:lnTo>
                      <a:pt x="51447" y="14478"/>
                    </a:lnTo>
                    <a:lnTo>
                      <a:pt x="46278" y="6959"/>
                    </a:lnTo>
                    <a:lnTo>
                      <a:pt x="38544" y="1879"/>
                    </a:lnTo>
                    <a:lnTo>
                      <a:pt x="28956" y="0"/>
                    </a:lnTo>
                    <a:lnTo>
                      <a:pt x="19799" y="1879"/>
                    </a:lnTo>
                    <a:lnTo>
                      <a:pt x="12280" y="6959"/>
                    </a:lnTo>
                    <a:lnTo>
                      <a:pt x="7200" y="14478"/>
                    </a:lnTo>
                    <a:lnTo>
                      <a:pt x="5334" y="23622"/>
                    </a:lnTo>
                    <a:lnTo>
                      <a:pt x="7200" y="32778"/>
                    </a:lnTo>
                    <a:lnTo>
                      <a:pt x="12280" y="40297"/>
                    </a:lnTo>
                    <a:lnTo>
                      <a:pt x="19799" y="45377"/>
                    </a:lnTo>
                    <a:lnTo>
                      <a:pt x="22860" y="46012"/>
                    </a:lnTo>
                    <a:lnTo>
                      <a:pt x="22860" y="258318"/>
                    </a:lnTo>
                    <a:lnTo>
                      <a:pt x="35039" y="258318"/>
                    </a:lnTo>
                    <a:lnTo>
                      <a:pt x="35039" y="47244"/>
                    </a:lnTo>
                    <a:lnTo>
                      <a:pt x="35039" y="46062"/>
                    </a:lnTo>
                    <a:lnTo>
                      <a:pt x="38544" y="45377"/>
                    </a:lnTo>
                    <a:lnTo>
                      <a:pt x="46291" y="40297"/>
                    </a:lnTo>
                    <a:lnTo>
                      <a:pt x="51447" y="32778"/>
                    </a:lnTo>
                    <a:lnTo>
                      <a:pt x="53340" y="23622"/>
                    </a:lnTo>
                    <a:close/>
                  </a:path>
                </a:pathLst>
              </a:custGeom>
              <a:solidFill>
                <a:srgbClr val="FF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30" name="object 30"/>
            <p:cNvSpPr/>
            <p:nvPr/>
          </p:nvSpPr>
          <p:spPr>
            <a:xfrm>
              <a:off x="6569964" y="1780031"/>
              <a:ext cx="1348740" cy="2217420"/>
            </a:xfrm>
            <a:custGeom>
              <a:avLst/>
              <a:gdLst/>
              <a:ahLst/>
              <a:cxnLst/>
              <a:rect l="l" t="t" r="r" b="b"/>
              <a:pathLst>
                <a:path w="1348739" h="2217420">
                  <a:moveTo>
                    <a:pt x="1348740" y="3048"/>
                  </a:moveTo>
                  <a:lnTo>
                    <a:pt x="1345692" y="0"/>
                  </a:lnTo>
                  <a:lnTo>
                    <a:pt x="1336548" y="0"/>
                  </a:lnTo>
                  <a:lnTo>
                    <a:pt x="1336548" y="12192"/>
                  </a:lnTo>
                  <a:lnTo>
                    <a:pt x="1336548" y="2205228"/>
                  </a:lnTo>
                  <a:lnTo>
                    <a:pt x="874776" y="2205228"/>
                  </a:lnTo>
                  <a:lnTo>
                    <a:pt x="874776" y="12192"/>
                  </a:lnTo>
                  <a:lnTo>
                    <a:pt x="1336548" y="12192"/>
                  </a:lnTo>
                  <a:lnTo>
                    <a:pt x="1336548" y="0"/>
                  </a:lnTo>
                  <a:lnTo>
                    <a:pt x="864870" y="0"/>
                  </a:lnTo>
                  <a:lnTo>
                    <a:pt x="862584" y="3048"/>
                  </a:lnTo>
                  <a:lnTo>
                    <a:pt x="862584" y="916686"/>
                  </a:lnTo>
                  <a:lnTo>
                    <a:pt x="30480" y="916686"/>
                  </a:lnTo>
                  <a:lnTo>
                    <a:pt x="30480" y="922782"/>
                  </a:lnTo>
                  <a:lnTo>
                    <a:pt x="30480" y="928878"/>
                  </a:lnTo>
                  <a:lnTo>
                    <a:pt x="30480" y="1051306"/>
                  </a:lnTo>
                  <a:lnTo>
                    <a:pt x="0" y="1110996"/>
                  </a:lnTo>
                  <a:lnTo>
                    <a:pt x="30480" y="1110996"/>
                  </a:lnTo>
                  <a:lnTo>
                    <a:pt x="30480" y="1312926"/>
                  </a:lnTo>
                  <a:lnTo>
                    <a:pt x="42659" y="1312926"/>
                  </a:lnTo>
                  <a:lnTo>
                    <a:pt x="42659" y="1110996"/>
                  </a:lnTo>
                  <a:lnTo>
                    <a:pt x="72390" y="1110996"/>
                  </a:lnTo>
                  <a:lnTo>
                    <a:pt x="66675" y="1099566"/>
                  </a:lnTo>
                  <a:lnTo>
                    <a:pt x="42659" y="1051534"/>
                  </a:lnTo>
                  <a:lnTo>
                    <a:pt x="42659" y="928878"/>
                  </a:lnTo>
                  <a:lnTo>
                    <a:pt x="862584" y="928878"/>
                  </a:lnTo>
                  <a:lnTo>
                    <a:pt x="862584" y="1312926"/>
                  </a:lnTo>
                  <a:lnTo>
                    <a:pt x="382524" y="1312926"/>
                  </a:lnTo>
                  <a:lnTo>
                    <a:pt x="382524" y="1325118"/>
                  </a:lnTo>
                  <a:lnTo>
                    <a:pt x="862584" y="1325118"/>
                  </a:lnTo>
                  <a:lnTo>
                    <a:pt x="862584" y="2215134"/>
                  </a:lnTo>
                  <a:lnTo>
                    <a:pt x="864870" y="2217420"/>
                  </a:lnTo>
                  <a:lnTo>
                    <a:pt x="1345692" y="2217420"/>
                  </a:lnTo>
                  <a:lnTo>
                    <a:pt x="1348740" y="2215134"/>
                  </a:lnTo>
                  <a:lnTo>
                    <a:pt x="1348740" y="2211324"/>
                  </a:lnTo>
                  <a:lnTo>
                    <a:pt x="1348740" y="2205228"/>
                  </a:lnTo>
                  <a:lnTo>
                    <a:pt x="1348740" y="12192"/>
                  </a:lnTo>
                  <a:lnTo>
                    <a:pt x="1348740" y="6096"/>
                  </a:lnTo>
                  <a:lnTo>
                    <a:pt x="1348740" y="304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31" name="object 31"/>
            <p:cNvGrpSpPr/>
            <p:nvPr/>
          </p:nvGrpSpPr>
          <p:grpSpPr>
            <a:xfrm>
              <a:off x="6141720" y="1188720"/>
              <a:ext cx="726440" cy="346075"/>
              <a:chOff x="3322320" y="1188719"/>
              <a:chExt cx="726440" cy="346075"/>
            </a:xfrm>
          </p:grpSpPr>
          <p:pic>
            <p:nvPicPr>
              <p:cNvPr id="32" name="object 32"/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3322320" y="1309877"/>
                <a:ext cx="370331" cy="71627"/>
              </a:xfrm>
              <a:prstGeom prst="rect">
                <a:avLst/>
              </a:prstGeom>
            </p:spPr>
          </p:pic>
          <p:sp>
            <p:nvSpPr>
              <p:cNvPr id="33" name="object 33"/>
              <p:cNvSpPr/>
              <p:nvPr/>
            </p:nvSpPr>
            <p:spPr>
              <a:xfrm>
                <a:off x="3339846" y="1188719"/>
                <a:ext cx="708660" cy="346075"/>
              </a:xfrm>
              <a:custGeom>
                <a:avLst/>
                <a:gdLst/>
                <a:ahLst/>
                <a:cxnLst/>
                <a:rect l="l" t="t" r="r" b="b"/>
                <a:pathLst>
                  <a:path w="708660" h="346075">
                    <a:moveTo>
                      <a:pt x="12179" y="22860"/>
                    </a:moveTo>
                    <a:lnTo>
                      <a:pt x="0" y="22860"/>
                    </a:lnTo>
                    <a:lnTo>
                      <a:pt x="0" y="341376"/>
                    </a:lnTo>
                    <a:lnTo>
                      <a:pt x="12179" y="341376"/>
                    </a:lnTo>
                    <a:lnTo>
                      <a:pt x="12179" y="22860"/>
                    </a:lnTo>
                    <a:close/>
                  </a:path>
                  <a:path w="708660" h="346075">
                    <a:moveTo>
                      <a:pt x="708660" y="156972"/>
                    </a:moveTo>
                    <a:lnTo>
                      <a:pt x="685038" y="133350"/>
                    </a:lnTo>
                    <a:lnTo>
                      <a:pt x="675436" y="135229"/>
                    </a:lnTo>
                    <a:lnTo>
                      <a:pt x="667702" y="140309"/>
                    </a:lnTo>
                    <a:lnTo>
                      <a:pt x="662533" y="147828"/>
                    </a:lnTo>
                    <a:lnTo>
                      <a:pt x="661898" y="150876"/>
                    </a:lnTo>
                    <a:lnTo>
                      <a:pt x="336029" y="150876"/>
                    </a:lnTo>
                    <a:lnTo>
                      <a:pt x="336029" y="0"/>
                    </a:lnTo>
                    <a:lnTo>
                      <a:pt x="323850" y="0"/>
                    </a:lnTo>
                    <a:lnTo>
                      <a:pt x="323850" y="274320"/>
                    </a:lnTo>
                    <a:lnTo>
                      <a:pt x="294132" y="274320"/>
                    </a:lnTo>
                    <a:lnTo>
                      <a:pt x="329946" y="345948"/>
                    </a:lnTo>
                    <a:lnTo>
                      <a:pt x="359664" y="286512"/>
                    </a:lnTo>
                    <a:lnTo>
                      <a:pt x="365760" y="274320"/>
                    </a:lnTo>
                    <a:lnTo>
                      <a:pt x="336029" y="274320"/>
                    </a:lnTo>
                    <a:lnTo>
                      <a:pt x="336029" y="163080"/>
                    </a:lnTo>
                    <a:lnTo>
                      <a:pt x="661898" y="163080"/>
                    </a:lnTo>
                    <a:lnTo>
                      <a:pt x="662533" y="166128"/>
                    </a:lnTo>
                    <a:lnTo>
                      <a:pt x="667702" y="173647"/>
                    </a:lnTo>
                    <a:lnTo>
                      <a:pt x="675436" y="178727"/>
                    </a:lnTo>
                    <a:lnTo>
                      <a:pt x="685038" y="180594"/>
                    </a:lnTo>
                    <a:lnTo>
                      <a:pt x="694182" y="178727"/>
                    </a:lnTo>
                    <a:lnTo>
                      <a:pt x="701700" y="173647"/>
                    </a:lnTo>
                    <a:lnTo>
                      <a:pt x="706780" y="166128"/>
                    </a:lnTo>
                    <a:lnTo>
                      <a:pt x="707402" y="163080"/>
                    </a:lnTo>
                    <a:lnTo>
                      <a:pt x="708660" y="156972"/>
                    </a:lnTo>
                    <a:close/>
                  </a:path>
                </a:pathLst>
              </a:custGeom>
              <a:solidFill>
                <a:srgbClr val="4A7EB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34" name="object 3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117841" y="3852672"/>
              <a:ext cx="177546" cy="187451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112509" y="3003042"/>
              <a:ext cx="177545" cy="188214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112509" y="2602229"/>
              <a:ext cx="177545" cy="186690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978140" y="3847339"/>
              <a:ext cx="177546" cy="186689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972805" y="2998470"/>
              <a:ext cx="176784" cy="186690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972805" y="2596134"/>
              <a:ext cx="176784" cy="187451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8028433" y="4031742"/>
              <a:ext cx="71755" cy="307975"/>
            </a:xfrm>
            <a:custGeom>
              <a:avLst/>
              <a:gdLst/>
              <a:ahLst/>
              <a:cxnLst/>
              <a:rect l="l" t="t" r="r" b="b"/>
              <a:pathLst>
                <a:path w="71754" h="307975">
                  <a:moveTo>
                    <a:pt x="41909" y="59436"/>
                  </a:moveTo>
                  <a:lnTo>
                    <a:pt x="29717" y="59436"/>
                  </a:lnTo>
                  <a:lnTo>
                    <a:pt x="29717" y="307848"/>
                  </a:lnTo>
                  <a:lnTo>
                    <a:pt x="41909" y="307848"/>
                  </a:lnTo>
                  <a:lnTo>
                    <a:pt x="41909" y="59436"/>
                  </a:lnTo>
                  <a:close/>
                </a:path>
                <a:path w="71754" h="307975">
                  <a:moveTo>
                    <a:pt x="35813" y="0"/>
                  </a:moveTo>
                  <a:lnTo>
                    <a:pt x="0" y="71628"/>
                  </a:lnTo>
                  <a:lnTo>
                    <a:pt x="29717" y="71628"/>
                  </a:lnTo>
                  <a:lnTo>
                    <a:pt x="29717" y="59436"/>
                  </a:lnTo>
                  <a:lnTo>
                    <a:pt x="65531" y="59436"/>
                  </a:lnTo>
                  <a:lnTo>
                    <a:pt x="35813" y="0"/>
                  </a:lnTo>
                  <a:close/>
                </a:path>
                <a:path w="71754" h="307975">
                  <a:moveTo>
                    <a:pt x="65531" y="59436"/>
                  </a:moveTo>
                  <a:lnTo>
                    <a:pt x="41909" y="59436"/>
                  </a:lnTo>
                  <a:lnTo>
                    <a:pt x="41909" y="71628"/>
                  </a:lnTo>
                  <a:lnTo>
                    <a:pt x="71627" y="71628"/>
                  </a:lnTo>
                  <a:lnTo>
                    <a:pt x="65531" y="59436"/>
                  </a:lnTo>
                  <a:close/>
                </a:path>
              </a:pathLst>
            </a:custGeom>
            <a:solidFill>
              <a:srgbClr val="4A7E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681473" y="1378458"/>
              <a:ext cx="417195" cy="284480"/>
            </a:xfrm>
            <a:custGeom>
              <a:avLst/>
              <a:gdLst/>
              <a:ahLst/>
              <a:cxnLst/>
              <a:rect l="l" t="t" r="r" b="b"/>
              <a:pathLst>
                <a:path w="417195" h="284480">
                  <a:moveTo>
                    <a:pt x="354119" y="35029"/>
                  </a:moveTo>
                  <a:lnTo>
                    <a:pt x="0" y="274319"/>
                  </a:lnTo>
                  <a:lnTo>
                    <a:pt x="6857" y="284225"/>
                  </a:lnTo>
                  <a:lnTo>
                    <a:pt x="361235" y="45502"/>
                  </a:lnTo>
                  <a:lnTo>
                    <a:pt x="354119" y="35029"/>
                  </a:lnTo>
                  <a:close/>
                </a:path>
                <a:path w="417195" h="284480">
                  <a:moveTo>
                    <a:pt x="401184" y="28193"/>
                  </a:moveTo>
                  <a:lnTo>
                    <a:pt x="364235" y="28193"/>
                  </a:lnTo>
                  <a:lnTo>
                    <a:pt x="371093" y="38861"/>
                  </a:lnTo>
                  <a:lnTo>
                    <a:pt x="361235" y="45502"/>
                  </a:lnTo>
                  <a:lnTo>
                    <a:pt x="377951" y="70103"/>
                  </a:lnTo>
                  <a:lnTo>
                    <a:pt x="401184" y="28193"/>
                  </a:lnTo>
                  <a:close/>
                </a:path>
                <a:path w="417195" h="284480">
                  <a:moveTo>
                    <a:pt x="364235" y="28193"/>
                  </a:moveTo>
                  <a:lnTo>
                    <a:pt x="354119" y="35029"/>
                  </a:lnTo>
                  <a:lnTo>
                    <a:pt x="361235" y="45502"/>
                  </a:lnTo>
                  <a:lnTo>
                    <a:pt x="371093" y="38861"/>
                  </a:lnTo>
                  <a:lnTo>
                    <a:pt x="364235" y="28193"/>
                  </a:lnTo>
                  <a:close/>
                </a:path>
                <a:path w="417195" h="284480">
                  <a:moveTo>
                    <a:pt x="416813" y="0"/>
                  </a:moveTo>
                  <a:lnTo>
                    <a:pt x="337565" y="10667"/>
                  </a:lnTo>
                  <a:lnTo>
                    <a:pt x="354119" y="35029"/>
                  </a:lnTo>
                  <a:lnTo>
                    <a:pt x="364235" y="28193"/>
                  </a:lnTo>
                  <a:lnTo>
                    <a:pt x="401184" y="28193"/>
                  </a:lnTo>
                  <a:lnTo>
                    <a:pt x="416813" y="0"/>
                  </a:lnTo>
                  <a:close/>
                </a:path>
              </a:pathLst>
            </a:custGeom>
            <a:solidFill>
              <a:srgbClr val="4A7E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978140" y="1764029"/>
              <a:ext cx="179832" cy="186690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6147804" y="4048505"/>
              <a:ext cx="40005" cy="39370"/>
            </a:xfrm>
            <a:custGeom>
              <a:avLst/>
              <a:gdLst/>
              <a:ahLst/>
              <a:cxnLst/>
              <a:rect l="l" t="t" r="r" b="b"/>
              <a:pathLst>
                <a:path w="40004" h="39370">
                  <a:moveTo>
                    <a:pt x="39636" y="19050"/>
                  </a:moveTo>
                  <a:lnTo>
                    <a:pt x="38874" y="16002"/>
                  </a:lnTo>
                  <a:lnTo>
                    <a:pt x="38874" y="15240"/>
                  </a:lnTo>
                  <a:lnTo>
                    <a:pt x="38684" y="14478"/>
                  </a:lnTo>
                  <a:lnTo>
                    <a:pt x="38112" y="12192"/>
                  </a:lnTo>
                  <a:lnTo>
                    <a:pt x="37350" y="11430"/>
                  </a:lnTo>
                  <a:lnTo>
                    <a:pt x="36588" y="9144"/>
                  </a:lnTo>
                  <a:lnTo>
                    <a:pt x="35826" y="8382"/>
                  </a:lnTo>
                  <a:lnTo>
                    <a:pt x="34302" y="6096"/>
                  </a:lnTo>
                  <a:lnTo>
                    <a:pt x="33540" y="6096"/>
                  </a:lnTo>
                  <a:lnTo>
                    <a:pt x="33540" y="5334"/>
                  </a:lnTo>
                  <a:lnTo>
                    <a:pt x="32778" y="5334"/>
                  </a:lnTo>
                  <a:lnTo>
                    <a:pt x="31254" y="3810"/>
                  </a:lnTo>
                  <a:lnTo>
                    <a:pt x="30492" y="3810"/>
                  </a:lnTo>
                  <a:lnTo>
                    <a:pt x="30492" y="3048"/>
                  </a:lnTo>
                  <a:lnTo>
                    <a:pt x="27444" y="1524"/>
                  </a:lnTo>
                  <a:lnTo>
                    <a:pt x="26682" y="1524"/>
                  </a:lnTo>
                  <a:lnTo>
                    <a:pt x="24396" y="762"/>
                  </a:lnTo>
                  <a:lnTo>
                    <a:pt x="22872" y="762"/>
                  </a:lnTo>
                  <a:lnTo>
                    <a:pt x="20586" y="0"/>
                  </a:lnTo>
                  <a:lnTo>
                    <a:pt x="19062" y="0"/>
                  </a:lnTo>
                  <a:lnTo>
                    <a:pt x="16014" y="762"/>
                  </a:lnTo>
                  <a:lnTo>
                    <a:pt x="15252" y="762"/>
                  </a:lnTo>
                  <a:lnTo>
                    <a:pt x="12966" y="1524"/>
                  </a:lnTo>
                  <a:lnTo>
                    <a:pt x="11442" y="1524"/>
                  </a:lnTo>
                  <a:lnTo>
                    <a:pt x="9156" y="3048"/>
                  </a:lnTo>
                  <a:lnTo>
                    <a:pt x="8394" y="3810"/>
                  </a:lnTo>
                  <a:lnTo>
                    <a:pt x="6108" y="5334"/>
                  </a:lnTo>
                  <a:lnTo>
                    <a:pt x="5346" y="6096"/>
                  </a:lnTo>
                  <a:lnTo>
                    <a:pt x="3822" y="8382"/>
                  </a:lnTo>
                  <a:lnTo>
                    <a:pt x="3060" y="8382"/>
                  </a:lnTo>
                  <a:lnTo>
                    <a:pt x="3060" y="9144"/>
                  </a:lnTo>
                  <a:lnTo>
                    <a:pt x="1536" y="11430"/>
                  </a:lnTo>
                  <a:lnTo>
                    <a:pt x="1536" y="12192"/>
                  </a:lnTo>
                  <a:lnTo>
                    <a:pt x="762" y="15240"/>
                  </a:lnTo>
                  <a:lnTo>
                    <a:pt x="0" y="15240"/>
                  </a:lnTo>
                  <a:lnTo>
                    <a:pt x="0" y="23622"/>
                  </a:lnTo>
                  <a:lnTo>
                    <a:pt x="762" y="24384"/>
                  </a:lnTo>
                  <a:lnTo>
                    <a:pt x="1536" y="26670"/>
                  </a:lnTo>
                  <a:lnTo>
                    <a:pt x="1536" y="27432"/>
                  </a:lnTo>
                  <a:lnTo>
                    <a:pt x="3060" y="29718"/>
                  </a:lnTo>
                  <a:lnTo>
                    <a:pt x="3060" y="30480"/>
                  </a:lnTo>
                  <a:lnTo>
                    <a:pt x="3822" y="30480"/>
                  </a:lnTo>
                  <a:lnTo>
                    <a:pt x="5346" y="32766"/>
                  </a:lnTo>
                  <a:lnTo>
                    <a:pt x="6108" y="33528"/>
                  </a:lnTo>
                  <a:lnTo>
                    <a:pt x="8394" y="35052"/>
                  </a:lnTo>
                  <a:lnTo>
                    <a:pt x="8394" y="35814"/>
                  </a:lnTo>
                  <a:lnTo>
                    <a:pt x="9156" y="35814"/>
                  </a:lnTo>
                  <a:lnTo>
                    <a:pt x="11442" y="37338"/>
                  </a:lnTo>
                  <a:lnTo>
                    <a:pt x="12966" y="37338"/>
                  </a:lnTo>
                  <a:lnTo>
                    <a:pt x="15252" y="38100"/>
                  </a:lnTo>
                  <a:lnTo>
                    <a:pt x="16014" y="38862"/>
                  </a:lnTo>
                  <a:lnTo>
                    <a:pt x="23622" y="38862"/>
                  </a:lnTo>
                  <a:lnTo>
                    <a:pt x="23622" y="38100"/>
                  </a:lnTo>
                  <a:lnTo>
                    <a:pt x="24396" y="38100"/>
                  </a:lnTo>
                  <a:lnTo>
                    <a:pt x="26682" y="37338"/>
                  </a:lnTo>
                  <a:lnTo>
                    <a:pt x="27444" y="37338"/>
                  </a:lnTo>
                  <a:lnTo>
                    <a:pt x="29730" y="35814"/>
                  </a:lnTo>
                  <a:lnTo>
                    <a:pt x="30492" y="35814"/>
                  </a:lnTo>
                  <a:lnTo>
                    <a:pt x="32778" y="33528"/>
                  </a:lnTo>
                  <a:lnTo>
                    <a:pt x="33540" y="33528"/>
                  </a:lnTo>
                  <a:lnTo>
                    <a:pt x="33540" y="32766"/>
                  </a:lnTo>
                  <a:lnTo>
                    <a:pt x="34302" y="32766"/>
                  </a:lnTo>
                  <a:lnTo>
                    <a:pt x="35826" y="30480"/>
                  </a:lnTo>
                  <a:lnTo>
                    <a:pt x="36588" y="29718"/>
                  </a:lnTo>
                  <a:lnTo>
                    <a:pt x="37350" y="27432"/>
                  </a:lnTo>
                  <a:lnTo>
                    <a:pt x="38112" y="26670"/>
                  </a:lnTo>
                  <a:lnTo>
                    <a:pt x="38874" y="24384"/>
                  </a:lnTo>
                  <a:lnTo>
                    <a:pt x="38874" y="23622"/>
                  </a:lnTo>
                  <a:lnTo>
                    <a:pt x="38874" y="22860"/>
                  </a:lnTo>
                  <a:lnTo>
                    <a:pt x="39446" y="20574"/>
                  </a:lnTo>
                  <a:lnTo>
                    <a:pt x="39636" y="19812"/>
                  </a:lnTo>
                  <a:lnTo>
                    <a:pt x="33540" y="19812"/>
                  </a:lnTo>
                  <a:lnTo>
                    <a:pt x="33540" y="19431"/>
                  </a:lnTo>
                  <a:lnTo>
                    <a:pt x="39636" y="19431"/>
                  </a:lnTo>
                  <a:lnTo>
                    <a:pt x="39636" y="1905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466332" y="4053839"/>
              <a:ext cx="39370" cy="39370"/>
            </a:xfrm>
            <a:custGeom>
              <a:avLst/>
              <a:gdLst/>
              <a:ahLst/>
              <a:cxnLst/>
              <a:rect l="l" t="t" r="r" b="b"/>
              <a:pathLst>
                <a:path w="39370" h="39370">
                  <a:moveTo>
                    <a:pt x="38862" y="15240"/>
                  </a:moveTo>
                  <a:lnTo>
                    <a:pt x="38100" y="12192"/>
                  </a:lnTo>
                  <a:lnTo>
                    <a:pt x="37338" y="12192"/>
                  </a:lnTo>
                  <a:lnTo>
                    <a:pt x="37338" y="11430"/>
                  </a:lnTo>
                  <a:lnTo>
                    <a:pt x="35814" y="9144"/>
                  </a:lnTo>
                  <a:lnTo>
                    <a:pt x="35814" y="8382"/>
                  </a:lnTo>
                  <a:lnTo>
                    <a:pt x="35052" y="8382"/>
                  </a:lnTo>
                  <a:lnTo>
                    <a:pt x="33528" y="6096"/>
                  </a:lnTo>
                  <a:lnTo>
                    <a:pt x="33528" y="5334"/>
                  </a:lnTo>
                  <a:lnTo>
                    <a:pt x="32766" y="5334"/>
                  </a:lnTo>
                  <a:lnTo>
                    <a:pt x="30480" y="3048"/>
                  </a:lnTo>
                  <a:lnTo>
                    <a:pt x="29718" y="3048"/>
                  </a:lnTo>
                  <a:lnTo>
                    <a:pt x="27432" y="1524"/>
                  </a:lnTo>
                  <a:lnTo>
                    <a:pt x="26670" y="1524"/>
                  </a:lnTo>
                  <a:lnTo>
                    <a:pt x="23622" y="0"/>
                  </a:lnTo>
                  <a:lnTo>
                    <a:pt x="14478" y="0"/>
                  </a:lnTo>
                  <a:lnTo>
                    <a:pt x="12192" y="1524"/>
                  </a:lnTo>
                  <a:lnTo>
                    <a:pt x="11430" y="1524"/>
                  </a:lnTo>
                  <a:lnTo>
                    <a:pt x="9144" y="3048"/>
                  </a:lnTo>
                  <a:lnTo>
                    <a:pt x="8382" y="3048"/>
                  </a:lnTo>
                  <a:lnTo>
                    <a:pt x="6096" y="5334"/>
                  </a:lnTo>
                  <a:lnTo>
                    <a:pt x="5334" y="5334"/>
                  </a:lnTo>
                  <a:lnTo>
                    <a:pt x="5334" y="6096"/>
                  </a:lnTo>
                  <a:lnTo>
                    <a:pt x="3048" y="8382"/>
                  </a:lnTo>
                  <a:lnTo>
                    <a:pt x="3048" y="9144"/>
                  </a:lnTo>
                  <a:lnTo>
                    <a:pt x="1524" y="11430"/>
                  </a:lnTo>
                  <a:lnTo>
                    <a:pt x="1524" y="12192"/>
                  </a:lnTo>
                  <a:lnTo>
                    <a:pt x="762" y="12192"/>
                  </a:lnTo>
                  <a:lnTo>
                    <a:pt x="0" y="15240"/>
                  </a:lnTo>
                  <a:lnTo>
                    <a:pt x="0" y="24384"/>
                  </a:lnTo>
                  <a:lnTo>
                    <a:pt x="762" y="26670"/>
                  </a:lnTo>
                  <a:lnTo>
                    <a:pt x="1524" y="26670"/>
                  </a:lnTo>
                  <a:lnTo>
                    <a:pt x="1524" y="27432"/>
                  </a:lnTo>
                  <a:lnTo>
                    <a:pt x="3048" y="29718"/>
                  </a:lnTo>
                  <a:lnTo>
                    <a:pt x="3048" y="31242"/>
                  </a:lnTo>
                  <a:lnTo>
                    <a:pt x="5334" y="32766"/>
                  </a:lnTo>
                  <a:lnTo>
                    <a:pt x="5334" y="33528"/>
                  </a:lnTo>
                  <a:lnTo>
                    <a:pt x="6096" y="33528"/>
                  </a:lnTo>
                  <a:lnTo>
                    <a:pt x="7620" y="35814"/>
                  </a:lnTo>
                  <a:lnTo>
                    <a:pt x="9144" y="35814"/>
                  </a:lnTo>
                  <a:lnTo>
                    <a:pt x="11430" y="37338"/>
                  </a:lnTo>
                  <a:lnTo>
                    <a:pt x="12192" y="38100"/>
                  </a:lnTo>
                  <a:lnTo>
                    <a:pt x="14478" y="38862"/>
                  </a:lnTo>
                  <a:lnTo>
                    <a:pt x="23622" y="38862"/>
                  </a:lnTo>
                  <a:lnTo>
                    <a:pt x="26670" y="38100"/>
                  </a:lnTo>
                  <a:lnTo>
                    <a:pt x="27432" y="37338"/>
                  </a:lnTo>
                  <a:lnTo>
                    <a:pt x="29718" y="35814"/>
                  </a:lnTo>
                  <a:lnTo>
                    <a:pt x="31242" y="35814"/>
                  </a:lnTo>
                  <a:lnTo>
                    <a:pt x="32766" y="33528"/>
                  </a:lnTo>
                  <a:lnTo>
                    <a:pt x="33528" y="33528"/>
                  </a:lnTo>
                  <a:lnTo>
                    <a:pt x="33528" y="32766"/>
                  </a:lnTo>
                  <a:lnTo>
                    <a:pt x="35814" y="30480"/>
                  </a:lnTo>
                  <a:lnTo>
                    <a:pt x="35814" y="29718"/>
                  </a:lnTo>
                  <a:lnTo>
                    <a:pt x="37338" y="27432"/>
                  </a:lnTo>
                  <a:lnTo>
                    <a:pt x="37338" y="26670"/>
                  </a:lnTo>
                  <a:lnTo>
                    <a:pt x="38100" y="26670"/>
                  </a:lnTo>
                  <a:lnTo>
                    <a:pt x="38862" y="24384"/>
                  </a:lnTo>
                  <a:lnTo>
                    <a:pt x="38862" y="23622"/>
                  </a:lnTo>
                  <a:lnTo>
                    <a:pt x="38862" y="22098"/>
                  </a:lnTo>
                  <a:lnTo>
                    <a:pt x="38862" y="21336"/>
                  </a:lnTo>
                  <a:lnTo>
                    <a:pt x="38862" y="17526"/>
                  </a:lnTo>
                  <a:lnTo>
                    <a:pt x="38862" y="16764"/>
                  </a:lnTo>
                  <a:lnTo>
                    <a:pt x="38862" y="1524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823710" y="4053839"/>
              <a:ext cx="39370" cy="39370"/>
            </a:xfrm>
            <a:custGeom>
              <a:avLst/>
              <a:gdLst/>
              <a:ahLst/>
              <a:cxnLst/>
              <a:rect l="l" t="t" r="r" b="b"/>
              <a:pathLst>
                <a:path w="39370" h="39370">
                  <a:moveTo>
                    <a:pt x="38773" y="19050"/>
                  </a:moveTo>
                  <a:lnTo>
                    <a:pt x="38506" y="17526"/>
                  </a:lnTo>
                  <a:lnTo>
                    <a:pt x="37769" y="13716"/>
                  </a:lnTo>
                  <a:lnTo>
                    <a:pt x="37477" y="12192"/>
                  </a:lnTo>
                  <a:lnTo>
                    <a:pt x="37338" y="11430"/>
                  </a:lnTo>
                  <a:lnTo>
                    <a:pt x="35814" y="9144"/>
                  </a:lnTo>
                  <a:lnTo>
                    <a:pt x="35814" y="8382"/>
                  </a:lnTo>
                  <a:lnTo>
                    <a:pt x="35052" y="8382"/>
                  </a:lnTo>
                  <a:lnTo>
                    <a:pt x="33528" y="6096"/>
                  </a:lnTo>
                  <a:lnTo>
                    <a:pt x="32766" y="5334"/>
                  </a:lnTo>
                  <a:lnTo>
                    <a:pt x="30480" y="3810"/>
                  </a:lnTo>
                  <a:lnTo>
                    <a:pt x="30480" y="3048"/>
                  </a:lnTo>
                  <a:lnTo>
                    <a:pt x="29718" y="3048"/>
                  </a:lnTo>
                  <a:lnTo>
                    <a:pt x="27432" y="1524"/>
                  </a:lnTo>
                  <a:lnTo>
                    <a:pt x="26670" y="1524"/>
                  </a:lnTo>
                  <a:lnTo>
                    <a:pt x="23622" y="0"/>
                  </a:lnTo>
                  <a:lnTo>
                    <a:pt x="14478" y="0"/>
                  </a:lnTo>
                  <a:lnTo>
                    <a:pt x="12192" y="1524"/>
                  </a:lnTo>
                  <a:lnTo>
                    <a:pt x="11430" y="1524"/>
                  </a:lnTo>
                  <a:lnTo>
                    <a:pt x="9144" y="3048"/>
                  </a:lnTo>
                  <a:lnTo>
                    <a:pt x="8382" y="3048"/>
                  </a:lnTo>
                  <a:lnTo>
                    <a:pt x="8382" y="3810"/>
                  </a:lnTo>
                  <a:lnTo>
                    <a:pt x="6096" y="5334"/>
                  </a:lnTo>
                  <a:lnTo>
                    <a:pt x="5334" y="6096"/>
                  </a:lnTo>
                  <a:lnTo>
                    <a:pt x="3810" y="8382"/>
                  </a:lnTo>
                  <a:lnTo>
                    <a:pt x="3048" y="8382"/>
                  </a:lnTo>
                  <a:lnTo>
                    <a:pt x="3048" y="9144"/>
                  </a:lnTo>
                  <a:lnTo>
                    <a:pt x="1524" y="11430"/>
                  </a:lnTo>
                  <a:lnTo>
                    <a:pt x="1397" y="12700"/>
                  </a:lnTo>
                  <a:lnTo>
                    <a:pt x="762" y="15240"/>
                  </a:lnTo>
                  <a:lnTo>
                    <a:pt x="0" y="16002"/>
                  </a:lnTo>
                  <a:lnTo>
                    <a:pt x="0" y="22860"/>
                  </a:lnTo>
                  <a:lnTo>
                    <a:pt x="762" y="23622"/>
                  </a:lnTo>
                  <a:lnTo>
                    <a:pt x="1524" y="26670"/>
                  </a:lnTo>
                  <a:lnTo>
                    <a:pt x="1524" y="27432"/>
                  </a:lnTo>
                  <a:lnTo>
                    <a:pt x="3048" y="29718"/>
                  </a:lnTo>
                  <a:lnTo>
                    <a:pt x="3048" y="30480"/>
                  </a:lnTo>
                  <a:lnTo>
                    <a:pt x="5334" y="32766"/>
                  </a:lnTo>
                  <a:lnTo>
                    <a:pt x="5334" y="33528"/>
                  </a:lnTo>
                  <a:lnTo>
                    <a:pt x="6096" y="33528"/>
                  </a:lnTo>
                  <a:lnTo>
                    <a:pt x="8382" y="35814"/>
                  </a:lnTo>
                  <a:lnTo>
                    <a:pt x="9144" y="35814"/>
                  </a:lnTo>
                  <a:lnTo>
                    <a:pt x="11430" y="37338"/>
                  </a:lnTo>
                  <a:lnTo>
                    <a:pt x="12192" y="38100"/>
                  </a:lnTo>
                  <a:lnTo>
                    <a:pt x="14478" y="38862"/>
                  </a:lnTo>
                  <a:lnTo>
                    <a:pt x="23622" y="38862"/>
                  </a:lnTo>
                  <a:lnTo>
                    <a:pt x="26670" y="38100"/>
                  </a:lnTo>
                  <a:lnTo>
                    <a:pt x="27432" y="37338"/>
                  </a:lnTo>
                  <a:lnTo>
                    <a:pt x="29718" y="35814"/>
                  </a:lnTo>
                  <a:lnTo>
                    <a:pt x="30480" y="35814"/>
                  </a:lnTo>
                  <a:lnTo>
                    <a:pt x="32766" y="33528"/>
                  </a:lnTo>
                  <a:lnTo>
                    <a:pt x="33528" y="33528"/>
                  </a:lnTo>
                  <a:lnTo>
                    <a:pt x="33528" y="32766"/>
                  </a:lnTo>
                  <a:lnTo>
                    <a:pt x="35052" y="31242"/>
                  </a:lnTo>
                  <a:lnTo>
                    <a:pt x="35052" y="30480"/>
                  </a:lnTo>
                  <a:lnTo>
                    <a:pt x="35814" y="30480"/>
                  </a:lnTo>
                  <a:lnTo>
                    <a:pt x="35814" y="29718"/>
                  </a:lnTo>
                  <a:lnTo>
                    <a:pt x="37338" y="27432"/>
                  </a:lnTo>
                  <a:lnTo>
                    <a:pt x="37769" y="25146"/>
                  </a:lnTo>
                  <a:lnTo>
                    <a:pt x="38074" y="23622"/>
                  </a:lnTo>
                  <a:lnTo>
                    <a:pt x="38214" y="22860"/>
                  </a:lnTo>
                  <a:lnTo>
                    <a:pt x="38506" y="21336"/>
                  </a:lnTo>
                  <a:lnTo>
                    <a:pt x="32766" y="21336"/>
                  </a:lnTo>
                  <a:lnTo>
                    <a:pt x="32766" y="20574"/>
                  </a:lnTo>
                  <a:lnTo>
                    <a:pt x="38633" y="20574"/>
                  </a:lnTo>
                  <a:lnTo>
                    <a:pt x="38773" y="19812"/>
                  </a:lnTo>
                  <a:lnTo>
                    <a:pt x="38773" y="1905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818376" y="2836164"/>
              <a:ext cx="39370" cy="40005"/>
            </a:xfrm>
            <a:custGeom>
              <a:avLst/>
              <a:gdLst/>
              <a:ahLst/>
              <a:cxnLst/>
              <a:rect l="l" t="t" r="r" b="b"/>
              <a:pathLst>
                <a:path w="39370" h="40005">
                  <a:moveTo>
                    <a:pt x="38862" y="15240"/>
                  </a:moveTo>
                  <a:lnTo>
                    <a:pt x="37846" y="13716"/>
                  </a:lnTo>
                  <a:lnTo>
                    <a:pt x="37338" y="12954"/>
                  </a:lnTo>
                  <a:lnTo>
                    <a:pt x="37338" y="11430"/>
                  </a:lnTo>
                  <a:lnTo>
                    <a:pt x="35814" y="9144"/>
                  </a:lnTo>
                  <a:lnTo>
                    <a:pt x="35814" y="8382"/>
                  </a:lnTo>
                  <a:lnTo>
                    <a:pt x="35052" y="8382"/>
                  </a:lnTo>
                  <a:lnTo>
                    <a:pt x="33528" y="6096"/>
                  </a:lnTo>
                  <a:lnTo>
                    <a:pt x="32766" y="5334"/>
                  </a:lnTo>
                  <a:lnTo>
                    <a:pt x="30480" y="3810"/>
                  </a:lnTo>
                  <a:lnTo>
                    <a:pt x="29718" y="3048"/>
                  </a:lnTo>
                  <a:lnTo>
                    <a:pt x="27432" y="2286"/>
                  </a:lnTo>
                  <a:lnTo>
                    <a:pt x="27432" y="1524"/>
                  </a:lnTo>
                  <a:lnTo>
                    <a:pt x="26670" y="1524"/>
                  </a:lnTo>
                  <a:lnTo>
                    <a:pt x="23622" y="762"/>
                  </a:lnTo>
                  <a:lnTo>
                    <a:pt x="22860" y="762"/>
                  </a:lnTo>
                  <a:lnTo>
                    <a:pt x="19812" y="0"/>
                  </a:lnTo>
                  <a:lnTo>
                    <a:pt x="19050" y="0"/>
                  </a:lnTo>
                  <a:lnTo>
                    <a:pt x="16002" y="762"/>
                  </a:lnTo>
                  <a:lnTo>
                    <a:pt x="14478" y="762"/>
                  </a:lnTo>
                  <a:lnTo>
                    <a:pt x="12192" y="1524"/>
                  </a:lnTo>
                  <a:lnTo>
                    <a:pt x="11430" y="1524"/>
                  </a:lnTo>
                  <a:lnTo>
                    <a:pt x="11430" y="2286"/>
                  </a:lnTo>
                  <a:lnTo>
                    <a:pt x="9144" y="3048"/>
                  </a:lnTo>
                  <a:lnTo>
                    <a:pt x="8382" y="3810"/>
                  </a:lnTo>
                  <a:lnTo>
                    <a:pt x="7620" y="3810"/>
                  </a:lnTo>
                  <a:lnTo>
                    <a:pt x="3048" y="8382"/>
                  </a:lnTo>
                  <a:lnTo>
                    <a:pt x="3048" y="9144"/>
                  </a:lnTo>
                  <a:lnTo>
                    <a:pt x="1524" y="11430"/>
                  </a:lnTo>
                  <a:lnTo>
                    <a:pt x="1524" y="12192"/>
                  </a:lnTo>
                  <a:lnTo>
                    <a:pt x="762" y="12192"/>
                  </a:lnTo>
                  <a:lnTo>
                    <a:pt x="762" y="12954"/>
                  </a:lnTo>
                  <a:lnTo>
                    <a:pt x="0" y="15240"/>
                  </a:lnTo>
                  <a:lnTo>
                    <a:pt x="0" y="24384"/>
                  </a:lnTo>
                  <a:lnTo>
                    <a:pt x="762" y="26670"/>
                  </a:lnTo>
                  <a:lnTo>
                    <a:pt x="762" y="27432"/>
                  </a:lnTo>
                  <a:lnTo>
                    <a:pt x="1524" y="27432"/>
                  </a:lnTo>
                  <a:lnTo>
                    <a:pt x="1524" y="28194"/>
                  </a:lnTo>
                  <a:lnTo>
                    <a:pt x="3048" y="30480"/>
                  </a:lnTo>
                  <a:lnTo>
                    <a:pt x="3048" y="31242"/>
                  </a:lnTo>
                  <a:lnTo>
                    <a:pt x="5334" y="33528"/>
                  </a:lnTo>
                  <a:lnTo>
                    <a:pt x="5334" y="34290"/>
                  </a:lnTo>
                  <a:lnTo>
                    <a:pt x="6096" y="34290"/>
                  </a:lnTo>
                  <a:lnTo>
                    <a:pt x="7620" y="35814"/>
                  </a:lnTo>
                  <a:lnTo>
                    <a:pt x="8382" y="35814"/>
                  </a:lnTo>
                  <a:lnTo>
                    <a:pt x="8382" y="36576"/>
                  </a:lnTo>
                  <a:lnTo>
                    <a:pt x="9144" y="36576"/>
                  </a:lnTo>
                  <a:lnTo>
                    <a:pt x="11430" y="38100"/>
                  </a:lnTo>
                  <a:lnTo>
                    <a:pt x="12192" y="38100"/>
                  </a:lnTo>
                  <a:lnTo>
                    <a:pt x="14478" y="38862"/>
                  </a:lnTo>
                  <a:lnTo>
                    <a:pt x="15240" y="38862"/>
                  </a:lnTo>
                  <a:lnTo>
                    <a:pt x="15240" y="39624"/>
                  </a:lnTo>
                  <a:lnTo>
                    <a:pt x="22860" y="39624"/>
                  </a:lnTo>
                  <a:lnTo>
                    <a:pt x="23622" y="38862"/>
                  </a:lnTo>
                  <a:lnTo>
                    <a:pt x="26670" y="38100"/>
                  </a:lnTo>
                  <a:lnTo>
                    <a:pt x="27432" y="38100"/>
                  </a:lnTo>
                  <a:lnTo>
                    <a:pt x="29718" y="36576"/>
                  </a:lnTo>
                  <a:lnTo>
                    <a:pt x="30480" y="36576"/>
                  </a:lnTo>
                  <a:lnTo>
                    <a:pt x="30480" y="35814"/>
                  </a:lnTo>
                  <a:lnTo>
                    <a:pt x="32766" y="34290"/>
                  </a:lnTo>
                  <a:lnTo>
                    <a:pt x="33528" y="34290"/>
                  </a:lnTo>
                  <a:lnTo>
                    <a:pt x="33528" y="33528"/>
                  </a:lnTo>
                  <a:lnTo>
                    <a:pt x="35052" y="31242"/>
                  </a:lnTo>
                  <a:lnTo>
                    <a:pt x="35814" y="31242"/>
                  </a:lnTo>
                  <a:lnTo>
                    <a:pt x="35814" y="30480"/>
                  </a:lnTo>
                  <a:lnTo>
                    <a:pt x="37338" y="28194"/>
                  </a:lnTo>
                  <a:lnTo>
                    <a:pt x="37338" y="26670"/>
                  </a:lnTo>
                  <a:lnTo>
                    <a:pt x="38354" y="25146"/>
                  </a:lnTo>
                  <a:lnTo>
                    <a:pt x="38862" y="24384"/>
                  </a:lnTo>
                  <a:lnTo>
                    <a:pt x="38862" y="16002"/>
                  </a:lnTo>
                  <a:lnTo>
                    <a:pt x="38862" y="1524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47" name="object 47"/>
            <p:cNvGrpSpPr/>
            <p:nvPr/>
          </p:nvGrpSpPr>
          <p:grpSpPr>
            <a:xfrm>
              <a:off x="6989064" y="1337310"/>
              <a:ext cx="383540" cy="619760"/>
              <a:chOff x="4169664" y="1337310"/>
              <a:chExt cx="383540" cy="619760"/>
            </a:xfrm>
          </p:grpSpPr>
          <p:pic>
            <p:nvPicPr>
              <p:cNvPr id="48" name="object 48"/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4169664" y="1769364"/>
                <a:ext cx="347472" cy="187452"/>
              </a:xfrm>
              <a:prstGeom prst="rect">
                <a:avLst/>
              </a:prstGeom>
            </p:spPr>
          </p:pic>
          <p:sp>
            <p:nvSpPr>
              <p:cNvPr id="49" name="object 49"/>
              <p:cNvSpPr/>
              <p:nvPr/>
            </p:nvSpPr>
            <p:spPr>
              <a:xfrm>
                <a:off x="4347972" y="1337310"/>
                <a:ext cx="205104" cy="433070"/>
              </a:xfrm>
              <a:custGeom>
                <a:avLst/>
                <a:gdLst/>
                <a:ahLst/>
                <a:cxnLst/>
                <a:rect l="l" t="t" r="r" b="b"/>
                <a:pathLst>
                  <a:path w="205104" h="433069">
                    <a:moveTo>
                      <a:pt x="0" y="352806"/>
                    </a:moveTo>
                    <a:lnTo>
                      <a:pt x="3048" y="432816"/>
                    </a:lnTo>
                    <a:lnTo>
                      <a:pt x="65532" y="382524"/>
                    </a:lnTo>
                    <a:lnTo>
                      <a:pt x="62171" y="381000"/>
                    </a:lnTo>
                    <a:lnTo>
                      <a:pt x="33528" y="381000"/>
                    </a:lnTo>
                    <a:lnTo>
                      <a:pt x="22098" y="376428"/>
                    </a:lnTo>
                    <a:lnTo>
                      <a:pt x="27232" y="365155"/>
                    </a:lnTo>
                    <a:lnTo>
                      <a:pt x="0" y="352806"/>
                    </a:lnTo>
                    <a:close/>
                  </a:path>
                  <a:path w="205104" h="433069">
                    <a:moveTo>
                      <a:pt x="27232" y="365155"/>
                    </a:moveTo>
                    <a:lnTo>
                      <a:pt x="22098" y="376428"/>
                    </a:lnTo>
                    <a:lnTo>
                      <a:pt x="33528" y="381000"/>
                    </a:lnTo>
                    <a:lnTo>
                      <a:pt x="38439" y="370237"/>
                    </a:lnTo>
                    <a:lnTo>
                      <a:pt x="27232" y="365155"/>
                    </a:lnTo>
                    <a:close/>
                  </a:path>
                  <a:path w="205104" h="433069">
                    <a:moveTo>
                      <a:pt x="38439" y="370237"/>
                    </a:moveTo>
                    <a:lnTo>
                      <a:pt x="33528" y="381000"/>
                    </a:lnTo>
                    <a:lnTo>
                      <a:pt x="62171" y="381000"/>
                    </a:lnTo>
                    <a:lnTo>
                      <a:pt x="38439" y="370237"/>
                    </a:lnTo>
                    <a:close/>
                  </a:path>
                  <a:path w="205104" h="433069">
                    <a:moveTo>
                      <a:pt x="193548" y="0"/>
                    </a:moveTo>
                    <a:lnTo>
                      <a:pt x="27232" y="365155"/>
                    </a:lnTo>
                    <a:lnTo>
                      <a:pt x="38439" y="370237"/>
                    </a:lnTo>
                    <a:lnTo>
                      <a:pt x="204978" y="5334"/>
                    </a:lnTo>
                    <a:lnTo>
                      <a:pt x="193548" y="0"/>
                    </a:lnTo>
                    <a:close/>
                  </a:path>
                </a:pathLst>
              </a:custGeom>
              <a:solidFill>
                <a:srgbClr val="4A7EB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50" name="object 50"/>
            <p:cNvSpPr/>
            <p:nvPr/>
          </p:nvSpPr>
          <p:spPr>
            <a:xfrm>
              <a:off x="6902196" y="2049017"/>
              <a:ext cx="397510" cy="290830"/>
            </a:xfrm>
            <a:custGeom>
              <a:avLst/>
              <a:gdLst/>
              <a:ahLst/>
              <a:cxnLst/>
              <a:rect l="l" t="t" r="r" b="b"/>
              <a:pathLst>
                <a:path w="397510" h="290830">
                  <a:moveTo>
                    <a:pt x="26670" y="155448"/>
                  </a:moveTo>
                  <a:lnTo>
                    <a:pt x="12179" y="155448"/>
                  </a:lnTo>
                  <a:lnTo>
                    <a:pt x="12179" y="113538"/>
                  </a:lnTo>
                  <a:lnTo>
                    <a:pt x="0" y="113538"/>
                  </a:lnTo>
                  <a:lnTo>
                    <a:pt x="0" y="162306"/>
                  </a:lnTo>
                  <a:lnTo>
                    <a:pt x="6096" y="162306"/>
                  </a:lnTo>
                  <a:lnTo>
                    <a:pt x="6096" y="167652"/>
                  </a:lnTo>
                  <a:lnTo>
                    <a:pt x="26670" y="167652"/>
                  </a:lnTo>
                  <a:lnTo>
                    <a:pt x="26670" y="155448"/>
                  </a:lnTo>
                  <a:close/>
                </a:path>
                <a:path w="397510" h="290830">
                  <a:moveTo>
                    <a:pt x="121920" y="176022"/>
                  </a:moveTo>
                  <a:lnTo>
                    <a:pt x="120396" y="172212"/>
                  </a:lnTo>
                  <a:lnTo>
                    <a:pt x="119634" y="165354"/>
                  </a:lnTo>
                  <a:lnTo>
                    <a:pt x="118872" y="159258"/>
                  </a:lnTo>
                  <a:lnTo>
                    <a:pt x="118110" y="152400"/>
                  </a:lnTo>
                  <a:lnTo>
                    <a:pt x="105918" y="153162"/>
                  </a:lnTo>
                  <a:lnTo>
                    <a:pt x="106146" y="155448"/>
                  </a:lnTo>
                  <a:lnTo>
                    <a:pt x="63246" y="155448"/>
                  </a:lnTo>
                  <a:lnTo>
                    <a:pt x="63246" y="167652"/>
                  </a:lnTo>
                  <a:lnTo>
                    <a:pt x="107442" y="167652"/>
                  </a:lnTo>
                  <a:lnTo>
                    <a:pt x="109728" y="179070"/>
                  </a:lnTo>
                  <a:lnTo>
                    <a:pt x="121920" y="176022"/>
                  </a:lnTo>
                  <a:close/>
                </a:path>
                <a:path w="397510" h="290830">
                  <a:moveTo>
                    <a:pt x="124206" y="105918"/>
                  </a:moveTo>
                  <a:lnTo>
                    <a:pt x="105918" y="152400"/>
                  </a:lnTo>
                  <a:lnTo>
                    <a:pt x="118110" y="152400"/>
                  </a:lnTo>
                  <a:lnTo>
                    <a:pt x="118110" y="145542"/>
                  </a:lnTo>
                  <a:lnTo>
                    <a:pt x="118300" y="137896"/>
                  </a:lnTo>
                  <a:lnTo>
                    <a:pt x="119075" y="128625"/>
                  </a:lnTo>
                  <a:lnTo>
                    <a:pt x="120319" y="119443"/>
                  </a:lnTo>
                  <a:lnTo>
                    <a:pt x="121920" y="112014"/>
                  </a:lnTo>
                  <a:lnTo>
                    <a:pt x="124206" y="105918"/>
                  </a:lnTo>
                  <a:close/>
                </a:path>
                <a:path w="397510" h="290830">
                  <a:moveTo>
                    <a:pt x="163068" y="245364"/>
                  </a:moveTo>
                  <a:lnTo>
                    <a:pt x="137160" y="214884"/>
                  </a:lnTo>
                  <a:lnTo>
                    <a:pt x="134112" y="208788"/>
                  </a:lnTo>
                  <a:lnTo>
                    <a:pt x="123444" y="214122"/>
                  </a:lnTo>
                  <a:lnTo>
                    <a:pt x="123444" y="214884"/>
                  </a:lnTo>
                  <a:lnTo>
                    <a:pt x="131064" y="227076"/>
                  </a:lnTo>
                  <a:lnTo>
                    <a:pt x="139446" y="238506"/>
                  </a:lnTo>
                  <a:lnTo>
                    <a:pt x="148590" y="248412"/>
                  </a:lnTo>
                  <a:lnTo>
                    <a:pt x="154686" y="253746"/>
                  </a:lnTo>
                  <a:lnTo>
                    <a:pt x="163068" y="245364"/>
                  </a:lnTo>
                  <a:close/>
                </a:path>
                <a:path w="397510" h="290830">
                  <a:moveTo>
                    <a:pt x="169164" y="40386"/>
                  </a:moveTo>
                  <a:lnTo>
                    <a:pt x="162306" y="30480"/>
                  </a:lnTo>
                  <a:lnTo>
                    <a:pt x="158496" y="32766"/>
                  </a:lnTo>
                  <a:lnTo>
                    <a:pt x="138684" y="52578"/>
                  </a:lnTo>
                  <a:lnTo>
                    <a:pt x="130302" y="64008"/>
                  </a:lnTo>
                  <a:lnTo>
                    <a:pt x="128016" y="67818"/>
                  </a:lnTo>
                  <a:lnTo>
                    <a:pt x="137922" y="74676"/>
                  </a:lnTo>
                  <a:lnTo>
                    <a:pt x="140970" y="70866"/>
                  </a:lnTo>
                  <a:lnTo>
                    <a:pt x="148590" y="60198"/>
                  </a:lnTo>
                  <a:lnTo>
                    <a:pt x="156972" y="50292"/>
                  </a:lnTo>
                  <a:lnTo>
                    <a:pt x="166878" y="41910"/>
                  </a:lnTo>
                  <a:lnTo>
                    <a:pt x="169164" y="40386"/>
                  </a:lnTo>
                  <a:close/>
                </a:path>
                <a:path w="397510" h="290830">
                  <a:moveTo>
                    <a:pt x="236220" y="278130"/>
                  </a:moveTo>
                  <a:lnTo>
                    <a:pt x="193548" y="265938"/>
                  </a:lnTo>
                  <a:lnTo>
                    <a:pt x="191262" y="264414"/>
                  </a:lnTo>
                  <a:lnTo>
                    <a:pt x="185928" y="275844"/>
                  </a:lnTo>
                  <a:lnTo>
                    <a:pt x="188214" y="276606"/>
                  </a:lnTo>
                  <a:lnTo>
                    <a:pt x="199136" y="281571"/>
                  </a:lnTo>
                  <a:lnTo>
                    <a:pt x="208419" y="284759"/>
                  </a:lnTo>
                  <a:lnTo>
                    <a:pt x="217881" y="287108"/>
                  </a:lnTo>
                  <a:lnTo>
                    <a:pt x="229362" y="289560"/>
                  </a:lnTo>
                  <a:lnTo>
                    <a:pt x="234696" y="290322"/>
                  </a:lnTo>
                  <a:lnTo>
                    <a:pt x="236220" y="278130"/>
                  </a:lnTo>
                  <a:close/>
                </a:path>
                <a:path w="397510" h="290830">
                  <a:moveTo>
                    <a:pt x="244602" y="12192"/>
                  </a:moveTo>
                  <a:lnTo>
                    <a:pt x="243840" y="0"/>
                  </a:lnTo>
                  <a:lnTo>
                    <a:pt x="236982" y="0"/>
                  </a:lnTo>
                  <a:lnTo>
                    <a:pt x="195072" y="10668"/>
                  </a:lnTo>
                  <a:lnTo>
                    <a:pt x="194310" y="11430"/>
                  </a:lnTo>
                  <a:lnTo>
                    <a:pt x="199644" y="22098"/>
                  </a:lnTo>
                  <a:lnTo>
                    <a:pt x="205740" y="19812"/>
                  </a:lnTo>
                  <a:lnTo>
                    <a:pt x="212890" y="17399"/>
                  </a:lnTo>
                  <a:lnTo>
                    <a:pt x="221894" y="15074"/>
                  </a:lnTo>
                  <a:lnTo>
                    <a:pt x="231000" y="13208"/>
                  </a:lnTo>
                  <a:lnTo>
                    <a:pt x="238506" y="12192"/>
                  </a:lnTo>
                  <a:lnTo>
                    <a:pt x="244602" y="12192"/>
                  </a:lnTo>
                  <a:close/>
                </a:path>
                <a:path w="397510" h="290830">
                  <a:moveTo>
                    <a:pt x="320802" y="274320"/>
                  </a:moveTo>
                  <a:lnTo>
                    <a:pt x="314706" y="262890"/>
                  </a:lnTo>
                  <a:lnTo>
                    <a:pt x="309372" y="265938"/>
                  </a:lnTo>
                  <a:lnTo>
                    <a:pt x="301561" y="269544"/>
                  </a:lnTo>
                  <a:lnTo>
                    <a:pt x="291122" y="273164"/>
                  </a:lnTo>
                  <a:lnTo>
                    <a:pt x="280466" y="276034"/>
                  </a:lnTo>
                  <a:lnTo>
                    <a:pt x="272034" y="277368"/>
                  </a:lnTo>
                  <a:lnTo>
                    <a:pt x="271272" y="277368"/>
                  </a:lnTo>
                  <a:lnTo>
                    <a:pt x="272796" y="289560"/>
                  </a:lnTo>
                  <a:lnTo>
                    <a:pt x="274320" y="289560"/>
                  </a:lnTo>
                  <a:lnTo>
                    <a:pt x="285381" y="287159"/>
                  </a:lnTo>
                  <a:lnTo>
                    <a:pt x="294932" y="284873"/>
                  </a:lnTo>
                  <a:lnTo>
                    <a:pt x="304279" y="281686"/>
                  </a:lnTo>
                  <a:lnTo>
                    <a:pt x="314706" y="276606"/>
                  </a:lnTo>
                  <a:lnTo>
                    <a:pt x="320802" y="274320"/>
                  </a:lnTo>
                  <a:close/>
                </a:path>
                <a:path w="397510" h="290830">
                  <a:moveTo>
                    <a:pt x="329184" y="21336"/>
                  </a:moveTo>
                  <a:lnTo>
                    <a:pt x="326898" y="20574"/>
                  </a:lnTo>
                  <a:lnTo>
                    <a:pt x="317296" y="14859"/>
                  </a:lnTo>
                  <a:lnTo>
                    <a:pt x="308051" y="10668"/>
                  </a:lnTo>
                  <a:lnTo>
                    <a:pt x="298500" y="7226"/>
                  </a:lnTo>
                  <a:lnTo>
                    <a:pt x="288036" y="3810"/>
                  </a:lnTo>
                  <a:lnTo>
                    <a:pt x="281940" y="2286"/>
                  </a:lnTo>
                  <a:lnTo>
                    <a:pt x="278892" y="14478"/>
                  </a:lnTo>
                  <a:lnTo>
                    <a:pt x="294462" y="18427"/>
                  </a:lnTo>
                  <a:lnTo>
                    <a:pt x="303555" y="21983"/>
                  </a:lnTo>
                  <a:lnTo>
                    <a:pt x="312318" y="26365"/>
                  </a:lnTo>
                  <a:lnTo>
                    <a:pt x="320802" y="31242"/>
                  </a:lnTo>
                  <a:lnTo>
                    <a:pt x="322326" y="32004"/>
                  </a:lnTo>
                  <a:lnTo>
                    <a:pt x="329184" y="21336"/>
                  </a:lnTo>
                  <a:close/>
                </a:path>
                <a:path w="397510" h="290830">
                  <a:moveTo>
                    <a:pt x="381762" y="211074"/>
                  </a:moveTo>
                  <a:lnTo>
                    <a:pt x="371094" y="205740"/>
                  </a:lnTo>
                  <a:lnTo>
                    <a:pt x="368808" y="209550"/>
                  </a:lnTo>
                  <a:lnTo>
                    <a:pt x="362712" y="220218"/>
                  </a:lnTo>
                  <a:lnTo>
                    <a:pt x="354330" y="230886"/>
                  </a:lnTo>
                  <a:lnTo>
                    <a:pt x="345948" y="240030"/>
                  </a:lnTo>
                  <a:lnTo>
                    <a:pt x="342900" y="242316"/>
                  </a:lnTo>
                  <a:lnTo>
                    <a:pt x="351282" y="251460"/>
                  </a:lnTo>
                  <a:lnTo>
                    <a:pt x="355092" y="248412"/>
                  </a:lnTo>
                  <a:lnTo>
                    <a:pt x="364236" y="237744"/>
                  </a:lnTo>
                  <a:lnTo>
                    <a:pt x="372618" y="227076"/>
                  </a:lnTo>
                  <a:lnTo>
                    <a:pt x="380238" y="214884"/>
                  </a:lnTo>
                  <a:lnTo>
                    <a:pt x="381762" y="211074"/>
                  </a:lnTo>
                  <a:close/>
                </a:path>
                <a:path w="397510" h="290830">
                  <a:moveTo>
                    <a:pt x="385572" y="87630"/>
                  </a:moveTo>
                  <a:lnTo>
                    <a:pt x="364236" y="52578"/>
                  </a:lnTo>
                  <a:lnTo>
                    <a:pt x="358140" y="45720"/>
                  </a:lnTo>
                  <a:lnTo>
                    <a:pt x="348996" y="54102"/>
                  </a:lnTo>
                  <a:lnTo>
                    <a:pt x="355092" y="60198"/>
                  </a:lnTo>
                  <a:lnTo>
                    <a:pt x="366522" y="76200"/>
                  </a:lnTo>
                  <a:lnTo>
                    <a:pt x="369570" y="81534"/>
                  </a:lnTo>
                  <a:lnTo>
                    <a:pt x="371856" y="87630"/>
                  </a:lnTo>
                  <a:lnTo>
                    <a:pt x="374904" y="92964"/>
                  </a:lnTo>
                  <a:lnTo>
                    <a:pt x="385572" y="87630"/>
                  </a:lnTo>
                  <a:close/>
                </a:path>
                <a:path w="397510" h="290830">
                  <a:moveTo>
                    <a:pt x="397332" y="152501"/>
                  </a:moveTo>
                  <a:lnTo>
                    <a:pt x="397268" y="141389"/>
                  </a:lnTo>
                  <a:lnTo>
                    <a:pt x="397002" y="130302"/>
                  </a:lnTo>
                  <a:lnTo>
                    <a:pt x="396240" y="124968"/>
                  </a:lnTo>
                  <a:lnTo>
                    <a:pt x="384048" y="126492"/>
                  </a:lnTo>
                  <a:lnTo>
                    <a:pt x="384810" y="131826"/>
                  </a:lnTo>
                  <a:lnTo>
                    <a:pt x="385597" y="141389"/>
                  </a:lnTo>
                  <a:lnTo>
                    <a:pt x="385495" y="152158"/>
                  </a:lnTo>
                  <a:lnTo>
                    <a:pt x="384467" y="162864"/>
                  </a:lnTo>
                  <a:lnTo>
                    <a:pt x="382524" y="172212"/>
                  </a:lnTo>
                  <a:lnTo>
                    <a:pt x="382524" y="172974"/>
                  </a:lnTo>
                  <a:lnTo>
                    <a:pt x="394716" y="175260"/>
                  </a:lnTo>
                  <a:lnTo>
                    <a:pt x="394716" y="174498"/>
                  </a:lnTo>
                  <a:lnTo>
                    <a:pt x="396659" y="163563"/>
                  </a:lnTo>
                  <a:lnTo>
                    <a:pt x="397332" y="15250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6902196" y="2077212"/>
              <a:ext cx="12700" cy="48895"/>
            </a:xfrm>
            <a:custGeom>
              <a:avLst/>
              <a:gdLst/>
              <a:ahLst/>
              <a:cxnLst/>
              <a:rect l="l" t="t" r="r" b="b"/>
              <a:pathLst>
                <a:path w="12700" h="48894">
                  <a:moveTo>
                    <a:pt x="12191" y="0"/>
                  </a:moveTo>
                  <a:lnTo>
                    <a:pt x="0" y="0"/>
                  </a:lnTo>
                  <a:lnTo>
                    <a:pt x="0" y="48768"/>
                  </a:lnTo>
                  <a:lnTo>
                    <a:pt x="12191" y="48768"/>
                  </a:lnTo>
                  <a:lnTo>
                    <a:pt x="1219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6905244" y="1928622"/>
              <a:ext cx="264160" cy="130810"/>
            </a:xfrm>
            <a:custGeom>
              <a:avLst/>
              <a:gdLst/>
              <a:ahLst/>
              <a:cxnLst/>
              <a:rect l="l" t="t" r="r" b="b"/>
              <a:pathLst>
                <a:path w="264160" h="130810">
                  <a:moveTo>
                    <a:pt x="44196" y="98297"/>
                  </a:moveTo>
                  <a:lnTo>
                    <a:pt x="0" y="118871"/>
                  </a:lnTo>
                  <a:lnTo>
                    <a:pt x="5334" y="130301"/>
                  </a:lnTo>
                  <a:lnTo>
                    <a:pt x="49530" y="109727"/>
                  </a:lnTo>
                  <a:lnTo>
                    <a:pt x="44196" y="98297"/>
                  </a:lnTo>
                  <a:close/>
                </a:path>
                <a:path w="264160" h="130810">
                  <a:moveTo>
                    <a:pt x="121920" y="62483"/>
                  </a:moveTo>
                  <a:lnTo>
                    <a:pt x="77724" y="83057"/>
                  </a:lnTo>
                  <a:lnTo>
                    <a:pt x="83058" y="94487"/>
                  </a:lnTo>
                  <a:lnTo>
                    <a:pt x="127254" y="73913"/>
                  </a:lnTo>
                  <a:lnTo>
                    <a:pt x="121920" y="62483"/>
                  </a:lnTo>
                  <a:close/>
                </a:path>
                <a:path w="264160" h="130810">
                  <a:moveTo>
                    <a:pt x="199644" y="27431"/>
                  </a:moveTo>
                  <a:lnTo>
                    <a:pt x="155448" y="47243"/>
                  </a:lnTo>
                  <a:lnTo>
                    <a:pt x="160020" y="58673"/>
                  </a:lnTo>
                  <a:lnTo>
                    <a:pt x="204216" y="38099"/>
                  </a:lnTo>
                  <a:lnTo>
                    <a:pt x="199644" y="27431"/>
                  </a:lnTo>
                  <a:close/>
                </a:path>
                <a:path w="264160" h="130810">
                  <a:moveTo>
                    <a:pt x="258318" y="0"/>
                  </a:moveTo>
                  <a:lnTo>
                    <a:pt x="232410" y="12191"/>
                  </a:lnTo>
                  <a:lnTo>
                    <a:pt x="237744" y="22859"/>
                  </a:lnTo>
                  <a:lnTo>
                    <a:pt x="263652" y="11429"/>
                  </a:lnTo>
                  <a:lnTo>
                    <a:pt x="25831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7293864" y="2164080"/>
              <a:ext cx="95250" cy="52705"/>
            </a:xfrm>
            <a:custGeom>
              <a:avLst/>
              <a:gdLst/>
              <a:ahLst/>
              <a:cxnLst/>
              <a:rect l="l" t="t" r="r" b="b"/>
              <a:pathLst>
                <a:path w="95250" h="52705">
                  <a:moveTo>
                    <a:pt x="48755" y="40386"/>
                  </a:moveTo>
                  <a:lnTo>
                    <a:pt x="0" y="40386"/>
                  </a:lnTo>
                  <a:lnTo>
                    <a:pt x="0" y="52590"/>
                  </a:lnTo>
                  <a:lnTo>
                    <a:pt x="48755" y="52590"/>
                  </a:lnTo>
                  <a:lnTo>
                    <a:pt x="48755" y="40386"/>
                  </a:lnTo>
                  <a:close/>
                </a:path>
                <a:path w="95250" h="52705">
                  <a:moveTo>
                    <a:pt x="95237" y="0"/>
                  </a:moveTo>
                  <a:lnTo>
                    <a:pt x="83058" y="0"/>
                  </a:lnTo>
                  <a:lnTo>
                    <a:pt x="83058" y="48768"/>
                  </a:lnTo>
                  <a:lnTo>
                    <a:pt x="85344" y="48768"/>
                  </a:lnTo>
                  <a:lnTo>
                    <a:pt x="85344" y="52590"/>
                  </a:lnTo>
                  <a:lnTo>
                    <a:pt x="89141" y="52590"/>
                  </a:lnTo>
                  <a:lnTo>
                    <a:pt x="89141" y="48768"/>
                  </a:lnTo>
                  <a:lnTo>
                    <a:pt x="95237" y="48768"/>
                  </a:lnTo>
                  <a:lnTo>
                    <a:pt x="9523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7376921" y="2078736"/>
              <a:ext cx="12700" cy="48895"/>
            </a:xfrm>
            <a:custGeom>
              <a:avLst/>
              <a:gdLst/>
              <a:ahLst/>
              <a:cxnLst/>
              <a:rect l="l" t="t" r="r" b="b"/>
              <a:pathLst>
                <a:path w="12700" h="48894">
                  <a:moveTo>
                    <a:pt x="12191" y="0"/>
                  </a:moveTo>
                  <a:lnTo>
                    <a:pt x="0" y="0"/>
                  </a:lnTo>
                  <a:lnTo>
                    <a:pt x="0" y="48768"/>
                  </a:lnTo>
                  <a:lnTo>
                    <a:pt x="12191" y="48768"/>
                  </a:lnTo>
                  <a:lnTo>
                    <a:pt x="1219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190232" y="1936242"/>
              <a:ext cx="196596" cy="120396"/>
            </a:xfrm>
            <a:prstGeom prst="rect">
              <a:avLst/>
            </a:prstGeom>
          </p:spPr>
        </p:pic>
        <p:sp>
          <p:nvSpPr>
            <p:cNvPr id="56" name="object 56"/>
            <p:cNvSpPr txBox="1"/>
            <p:nvPr/>
          </p:nvSpPr>
          <p:spPr>
            <a:xfrm>
              <a:off x="6121401" y="1020827"/>
              <a:ext cx="94615" cy="14362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850" spc="-25" dirty="0">
                  <a:latin typeface="Arial Unicode MS"/>
                  <a:cs typeface="Arial Unicode MS"/>
                </a:rPr>
                <a:t>A</a:t>
              </a:r>
              <a:endParaRPr sz="850">
                <a:latin typeface="Arial Unicode MS"/>
                <a:cs typeface="Arial Unicode MS"/>
              </a:endParaRPr>
            </a:p>
          </p:txBody>
        </p:sp>
        <p:sp>
          <p:nvSpPr>
            <p:cNvPr id="57" name="object 57"/>
            <p:cNvSpPr txBox="1"/>
            <p:nvPr/>
          </p:nvSpPr>
          <p:spPr>
            <a:xfrm>
              <a:off x="6451368" y="1020827"/>
              <a:ext cx="95885" cy="14362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850" spc="-15" dirty="0">
                  <a:latin typeface="Arial Unicode MS"/>
                  <a:cs typeface="Arial Unicode MS"/>
                </a:rPr>
                <a:t>B</a:t>
              </a:r>
              <a:endParaRPr sz="850">
                <a:latin typeface="Arial Unicode MS"/>
                <a:cs typeface="Arial Unicode MS"/>
              </a:endParaRPr>
            </a:p>
          </p:txBody>
        </p:sp>
        <p:sp>
          <p:nvSpPr>
            <p:cNvPr id="58" name="object 58"/>
            <p:cNvSpPr txBox="1"/>
            <p:nvPr/>
          </p:nvSpPr>
          <p:spPr>
            <a:xfrm>
              <a:off x="6796529" y="1031494"/>
              <a:ext cx="93980" cy="14362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850" spc="-80" dirty="0">
                  <a:latin typeface="Arial Unicode MS"/>
                  <a:cs typeface="Arial Unicode MS"/>
                </a:rPr>
                <a:t>C</a:t>
              </a:r>
              <a:endParaRPr sz="850">
                <a:latin typeface="Arial Unicode MS"/>
                <a:cs typeface="Arial Unicode MS"/>
              </a:endParaRPr>
            </a:p>
          </p:txBody>
        </p:sp>
        <p:sp>
          <p:nvSpPr>
            <p:cNvPr id="59" name="object 59"/>
            <p:cNvSpPr txBox="1"/>
            <p:nvPr/>
          </p:nvSpPr>
          <p:spPr>
            <a:xfrm>
              <a:off x="7237729" y="1073658"/>
              <a:ext cx="790704" cy="283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lang="en-US" sz="1200" spc="-10" dirty="0" err="1" smtClean="0">
                  <a:latin typeface="Arial Unicode MS"/>
                  <a:cs typeface="Arial Unicode MS"/>
                </a:rPr>
                <a:t>Aislamiento</a:t>
              </a:r>
              <a:r>
                <a:rPr lang="en-US" sz="1200" spc="-10" dirty="0" smtClean="0">
                  <a:latin typeface="Arial Unicode MS"/>
                  <a:cs typeface="Arial Unicode MS"/>
                </a:rPr>
                <a:t> del </a:t>
              </a:r>
              <a:r>
                <a:rPr lang="en-US" sz="1200" spc="-10" dirty="0" err="1" smtClean="0">
                  <a:latin typeface="Arial Unicode MS"/>
                  <a:cs typeface="Arial Unicode MS"/>
                </a:rPr>
                <a:t>e</a:t>
              </a:r>
              <a:r>
                <a:rPr sz="1200" dirty="0" err="1" smtClean="0">
                  <a:latin typeface="Arial Unicode MS"/>
                  <a:cs typeface="Arial Unicode MS"/>
                </a:rPr>
                <a:t>nchufe</a:t>
              </a:r>
              <a:r>
                <a:rPr sz="1200" spc="15" dirty="0" smtClean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de</a:t>
              </a:r>
              <a:r>
                <a:rPr sz="1200" spc="20" dirty="0">
                  <a:latin typeface="Arial Unicode MS"/>
                  <a:cs typeface="Arial Unicode MS"/>
                </a:rPr>
                <a:t> </a:t>
              </a:r>
              <a:r>
                <a:rPr sz="1200" spc="-10" dirty="0">
                  <a:latin typeface="Arial Unicode MS"/>
                  <a:cs typeface="Arial Unicode MS"/>
                </a:rPr>
                <a:t>prueba</a:t>
              </a:r>
              <a:endParaRPr sz="1200" dirty="0">
                <a:latin typeface="Arial Unicode MS"/>
                <a:cs typeface="Arial Unicode MS"/>
              </a:endParaRPr>
            </a:p>
          </p:txBody>
        </p:sp>
        <p:sp>
          <p:nvSpPr>
            <p:cNvPr id="60" name="object 60"/>
            <p:cNvSpPr txBox="1"/>
            <p:nvPr/>
          </p:nvSpPr>
          <p:spPr>
            <a:xfrm>
              <a:off x="7231633" y="1226313"/>
              <a:ext cx="505967" cy="1419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endParaRPr sz="1200" dirty="0">
                <a:latin typeface="Arial Unicode MS"/>
                <a:cs typeface="Arial Unicode MS"/>
              </a:endParaRPr>
            </a:p>
          </p:txBody>
        </p:sp>
        <p:sp>
          <p:nvSpPr>
            <p:cNvPr id="61" name="object 61"/>
            <p:cNvSpPr txBox="1"/>
            <p:nvPr/>
          </p:nvSpPr>
          <p:spPr>
            <a:xfrm>
              <a:off x="5182612" y="1647440"/>
              <a:ext cx="740410" cy="283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algn="ctr">
                <a:spcBef>
                  <a:spcPts val="100"/>
                </a:spcBef>
              </a:pPr>
              <a:r>
                <a:rPr sz="1200" dirty="0" err="1" smtClean="0">
                  <a:latin typeface="Arial Unicode MS"/>
                  <a:cs typeface="Arial Unicode MS"/>
                </a:rPr>
                <a:t>corto</a:t>
              </a:r>
              <a:r>
                <a:rPr lang="en-US" sz="1200" spc="-10" dirty="0" err="1" smtClean="0">
                  <a:latin typeface="Arial Unicode MS"/>
                  <a:cs typeface="Arial Unicode MS"/>
                </a:rPr>
                <a:t>circuito</a:t>
              </a:r>
              <a:endParaRPr lang="en-US" sz="1200" dirty="0" smtClean="0">
                <a:latin typeface="Arial Unicode MS"/>
                <a:cs typeface="Arial Unicode MS"/>
              </a:endParaRPr>
            </a:p>
            <a:p>
              <a:pPr algn="ctr">
                <a:spcBef>
                  <a:spcPts val="100"/>
                </a:spcBef>
              </a:pPr>
              <a:r>
                <a:rPr sz="1200" spc="160" dirty="0" smtClean="0">
                  <a:latin typeface="Arial Unicode MS"/>
                  <a:cs typeface="Arial Unicode MS"/>
                </a:rPr>
                <a:t> </a:t>
              </a:r>
              <a:r>
                <a:rPr sz="1200" spc="-10" dirty="0" smtClean="0">
                  <a:latin typeface="Arial Unicode MS"/>
                  <a:cs typeface="Arial Unicode MS"/>
                </a:rPr>
                <a:t>temporal</a:t>
              </a:r>
              <a:endParaRPr sz="1200" dirty="0">
                <a:latin typeface="Arial Unicode MS"/>
                <a:cs typeface="Arial Unicode MS"/>
              </a:endParaRPr>
            </a:p>
          </p:txBody>
        </p:sp>
        <p:sp>
          <p:nvSpPr>
            <p:cNvPr id="62" name="object 62"/>
            <p:cNvSpPr txBox="1"/>
            <p:nvPr/>
          </p:nvSpPr>
          <p:spPr>
            <a:xfrm>
              <a:off x="6690487" y="2099059"/>
              <a:ext cx="758951" cy="66743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30480" algn="ctr">
                <a:spcBef>
                  <a:spcPts val="100"/>
                </a:spcBef>
              </a:pPr>
              <a:r>
                <a:rPr sz="850" spc="-25" dirty="0">
                  <a:latin typeface="Arial Unicode MS"/>
                  <a:cs typeface="Arial Unicode MS"/>
                </a:rPr>
                <a:t>A</a:t>
              </a:r>
              <a:r>
                <a:rPr sz="550" spc="-25" dirty="0">
                  <a:latin typeface="Arial Unicode MS"/>
                  <a:cs typeface="Arial Unicode MS"/>
                </a:rPr>
                <a:t>2</a:t>
              </a:r>
              <a:endParaRPr sz="550" dirty="0">
                <a:latin typeface="Arial Unicode MS"/>
                <a:cs typeface="Arial Unicode MS"/>
              </a:endParaRPr>
            </a:p>
            <a:p>
              <a:pPr algn="ctr">
                <a:spcBef>
                  <a:spcPts val="880"/>
                </a:spcBef>
              </a:pPr>
              <a:r>
                <a:rPr lang="en-US" sz="1200" spc="-10" dirty="0" err="1" smtClean="0">
                  <a:latin typeface="Arial Unicode MS"/>
                  <a:cs typeface="Arial Unicode MS"/>
                </a:rPr>
                <a:t>Amperímetro</a:t>
              </a:r>
              <a:endParaRPr lang="en-US" sz="1200" dirty="0" smtClean="0">
                <a:latin typeface="Arial Unicode MS"/>
                <a:cs typeface="Arial Unicode MS"/>
              </a:endParaRPr>
            </a:p>
            <a:p>
              <a:pPr algn="ctr">
                <a:spcBef>
                  <a:spcPts val="880"/>
                </a:spcBef>
              </a:pPr>
              <a:r>
                <a:rPr sz="1200" spc="-10" dirty="0" err="1" smtClean="0">
                  <a:latin typeface="Arial Unicode MS"/>
                  <a:cs typeface="Arial Unicode MS"/>
                </a:rPr>
                <a:t>Opcional</a:t>
              </a:r>
              <a:endParaRPr sz="1200" dirty="0">
                <a:latin typeface="Arial Unicode MS"/>
                <a:cs typeface="Arial Unicode MS"/>
              </a:endParaRPr>
            </a:p>
            <a:p>
              <a:pPr>
                <a:spcBef>
                  <a:spcPts val="40"/>
                </a:spcBef>
              </a:pPr>
              <a:endParaRPr sz="1200" dirty="0">
                <a:latin typeface="Arial Unicode MS"/>
                <a:cs typeface="Arial Unicode MS"/>
              </a:endParaRPr>
            </a:p>
          </p:txBody>
        </p:sp>
        <p:sp>
          <p:nvSpPr>
            <p:cNvPr id="63" name="object 63"/>
            <p:cNvSpPr txBox="1"/>
            <p:nvPr/>
          </p:nvSpPr>
          <p:spPr>
            <a:xfrm>
              <a:off x="6885685" y="2794672"/>
              <a:ext cx="152400" cy="326802"/>
            </a:xfrm>
            <a:prstGeom prst="rect">
              <a:avLst/>
            </a:prstGeom>
          </p:spPr>
          <p:txBody>
            <a:bodyPr vert="horz" wrap="square" lIns="0" tIns="33655" rIns="0" bIns="0" rtlCol="0">
              <a:spAutoFit/>
            </a:bodyPr>
            <a:lstStyle/>
            <a:p>
              <a:pPr marL="12700">
                <a:spcBef>
                  <a:spcPts val="265"/>
                </a:spcBef>
              </a:pPr>
              <a:r>
                <a:rPr lang="es-ES" sz="1200" spc="-10" dirty="0" smtClean="0">
                  <a:latin typeface="Arial Unicode MS"/>
                  <a:cs typeface="Arial Unicode MS"/>
                </a:rPr>
                <a:t>P1</a:t>
              </a:r>
              <a:endParaRPr sz="1200" dirty="0">
                <a:latin typeface="Arial Unicode MS"/>
                <a:cs typeface="Arial Unicode MS"/>
              </a:endParaRPr>
            </a:p>
            <a:p>
              <a:pPr marL="18415">
                <a:spcBef>
                  <a:spcPts val="400"/>
                </a:spcBef>
              </a:pPr>
              <a:r>
                <a:rPr sz="1200" spc="-25" dirty="0">
                  <a:latin typeface="Arial Unicode MS"/>
                  <a:cs typeface="Arial Unicode MS"/>
                </a:rPr>
                <a:t>S1</a:t>
              </a:r>
              <a:endParaRPr sz="1200" dirty="0">
                <a:latin typeface="Arial Unicode MS"/>
                <a:cs typeface="Arial Unicode MS"/>
              </a:endParaRPr>
            </a:p>
          </p:txBody>
        </p:sp>
        <p:sp>
          <p:nvSpPr>
            <p:cNvPr id="64" name="object 64"/>
            <p:cNvSpPr txBox="1"/>
            <p:nvPr/>
          </p:nvSpPr>
          <p:spPr>
            <a:xfrm>
              <a:off x="7525003" y="2737612"/>
              <a:ext cx="242570" cy="14362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200" spc="-20" dirty="0">
                  <a:latin typeface="Arial Unicode MS"/>
                  <a:cs typeface="Arial Unicode MS"/>
                </a:rPr>
                <a:t>Relé</a:t>
              </a:r>
              <a:endParaRPr sz="1200" dirty="0">
                <a:latin typeface="Arial Unicode MS"/>
                <a:cs typeface="Arial Unicode MS"/>
              </a:endParaRPr>
            </a:p>
          </p:txBody>
        </p:sp>
        <p:sp>
          <p:nvSpPr>
            <p:cNvPr id="65" name="object 65"/>
            <p:cNvSpPr txBox="1"/>
            <p:nvPr/>
          </p:nvSpPr>
          <p:spPr>
            <a:xfrm>
              <a:off x="6880352" y="3959097"/>
              <a:ext cx="191770" cy="33002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79375">
                <a:spcBef>
                  <a:spcPts val="100"/>
                </a:spcBef>
              </a:pPr>
              <a:r>
                <a:rPr sz="1200" spc="-25" dirty="0">
                  <a:latin typeface="Arial Unicode MS"/>
                  <a:cs typeface="Arial Unicode MS"/>
                </a:rPr>
                <a:t>S2</a:t>
              </a:r>
              <a:endParaRPr sz="1200" dirty="0">
                <a:latin typeface="Arial Unicode MS"/>
                <a:cs typeface="Arial Unicode MS"/>
              </a:endParaRPr>
            </a:p>
            <a:p>
              <a:pPr marL="12700">
                <a:spcBef>
                  <a:spcPts val="620"/>
                </a:spcBef>
              </a:pPr>
              <a:r>
                <a:rPr sz="1200" spc="-10" dirty="0" smtClean="0">
                  <a:latin typeface="Arial Unicode MS"/>
                  <a:cs typeface="Arial Unicode MS"/>
                </a:rPr>
                <a:t>P</a:t>
              </a:r>
              <a:r>
                <a:rPr lang="es-ES" sz="1200" spc="-10" dirty="0" smtClean="0">
                  <a:latin typeface="Arial Unicode MS"/>
                  <a:cs typeface="Arial Unicode MS"/>
                </a:rPr>
                <a:t>2</a:t>
              </a:r>
              <a:endParaRPr sz="1200" dirty="0">
                <a:latin typeface="Arial Unicode MS"/>
                <a:cs typeface="Arial Unicode MS"/>
              </a:endParaRPr>
            </a:p>
          </p:txBody>
        </p:sp>
        <p:sp>
          <p:nvSpPr>
            <p:cNvPr id="66" name="object 66"/>
            <p:cNvSpPr txBox="1"/>
            <p:nvPr/>
          </p:nvSpPr>
          <p:spPr>
            <a:xfrm>
              <a:off x="7737600" y="4409947"/>
              <a:ext cx="624840" cy="68218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R="3175" algn="ctr">
                <a:spcBef>
                  <a:spcPts val="100"/>
                </a:spcBef>
              </a:pPr>
              <a:r>
                <a:rPr sz="1200" dirty="0" err="1" smtClean="0">
                  <a:latin typeface="Arial Unicode MS"/>
                  <a:cs typeface="Arial Unicode MS"/>
                </a:rPr>
                <a:t>rele</a:t>
              </a:r>
              <a:r>
                <a:rPr sz="1200" spc="45" dirty="0" smtClean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o</a:t>
              </a:r>
              <a:r>
                <a:rPr sz="1200" spc="45" dirty="0">
                  <a:latin typeface="Arial Unicode MS"/>
                  <a:cs typeface="Arial Unicode MS"/>
                </a:rPr>
                <a:t> </a:t>
              </a:r>
              <a:r>
                <a:rPr lang="en-US" sz="1200" spc="-10" dirty="0" err="1" smtClean="0">
                  <a:latin typeface="Arial Unicode MS"/>
                  <a:cs typeface="Arial Unicode MS"/>
                </a:rPr>
                <a:t>dedos</a:t>
              </a:r>
              <a:r>
                <a:rPr lang="en-US" sz="1200" spc="-10" dirty="0" smtClean="0">
                  <a:latin typeface="Arial Unicode MS"/>
                  <a:cs typeface="Arial Unicode MS"/>
                </a:rPr>
                <a:t> de </a:t>
              </a:r>
              <a:r>
                <a:rPr lang="en-US" sz="1200" dirty="0" err="1" smtClean="0">
                  <a:latin typeface="Arial Unicode MS"/>
                  <a:cs typeface="Arial Unicode MS"/>
                </a:rPr>
                <a:t>bloqueo</a:t>
              </a:r>
              <a:r>
                <a:rPr lang="en-US" sz="1200" dirty="0" smtClean="0">
                  <a:latin typeface="Arial Unicode MS"/>
                  <a:cs typeface="Arial Unicode MS"/>
                </a:rPr>
                <a:t> de </a:t>
              </a:r>
              <a:r>
                <a:rPr lang="en-US" sz="1200" dirty="0" err="1" smtClean="0">
                  <a:latin typeface="Arial Unicode MS"/>
                  <a:cs typeface="Arial Unicode MS"/>
                </a:rPr>
                <a:t>los</a:t>
              </a:r>
              <a:r>
                <a:rPr lang="en-US" sz="1200" dirty="0" smtClean="0">
                  <a:latin typeface="Arial Unicode MS"/>
                  <a:cs typeface="Arial Unicode MS"/>
                </a:rPr>
                <a:t> </a:t>
              </a:r>
              <a:r>
                <a:rPr lang="en-US" sz="1200" spc="-10" dirty="0" err="1" smtClean="0">
                  <a:latin typeface="Arial Unicode MS"/>
                  <a:cs typeface="Arial Unicode MS"/>
                </a:rPr>
                <a:t>contactos</a:t>
              </a:r>
              <a:endParaRPr lang="en-US" sz="1200" dirty="0" smtClean="0">
                <a:latin typeface="Arial Unicode MS"/>
                <a:cs typeface="Arial Unicode MS"/>
              </a:endParaRPr>
            </a:p>
            <a:p>
              <a:pPr marR="3175" algn="ctr">
                <a:spcBef>
                  <a:spcPts val="100"/>
                </a:spcBef>
              </a:pPr>
              <a:r>
                <a:rPr lang="es-ES" sz="1200" spc="-10" dirty="0" smtClean="0">
                  <a:latin typeface="Arial Unicode MS"/>
                  <a:cs typeface="Arial Unicode MS"/>
                </a:rPr>
                <a:t>De </a:t>
              </a:r>
              <a:r>
                <a:rPr sz="1200" spc="-10" dirty="0" err="1" smtClean="0">
                  <a:latin typeface="Arial Unicode MS"/>
                  <a:cs typeface="Arial Unicode MS"/>
                </a:rPr>
                <a:t>prueba</a:t>
              </a:r>
              <a:endParaRPr sz="1200" dirty="0">
                <a:latin typeface="Arial Unicode MS"/>
                <a:cs typeface="Arial Unicode MS"/>
              </a:endParaRPr>
            </a:p>
            <a:p>
              <a:pPr>
                <a:lnSpc>
                  <a:spcPct val="100000"/>
                </a:lnSpc>
              </a:pPr>
              <a:endParaRPr sz="1200" dirty="0">
                <a:latin typeface="Arial Unicode MS"/>
                <a:cs typeface="Arial Unicode MS"/>
              </a:endParaRPr>
            </a:p>
          </p:txBody>
        </p:sp>
        <p:sp>
          <p:nvSpPr>
            <p:cNvPr id="67" name="object 67"/>
            <p:cNvSpPr txBox="1"/>
            <p:nvPr/>
          </p:nvSpPr>
          <p:spPr>
            <a:xfrm>
              <a:off x="5433314" y="4433062"/>
              <a:ext cx="134620" cy="14362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200" spc="-25" dirty="0">
                  <a:latin typeface="Arial Unicode MS"/>
                  <a:cs typeface="Arial Unicode MS"/>
                </a:rPr>
                <a:t>A1</a:t>
              </a:r>
              <a:endParaRPr sz="1200" dirty="0">
                <a:latin typeface="Arial Unicode MS"/>
                <a:cs typeface="Arial Unicode MS"/>
              </a:endParaRPr>
            </a:p>
          </p:txBody>
        </p:sp>
        <p:sp>
          <p:nvSpPr>
            <p:cNvPr id="68" name="object 68"/>
            <p:cNvSpPr txBox="1"/>
            <p:nvPr/>
          </p:nvSpPr>
          <p:spPr>
            <a:xfrm>
              <a:off x="6004051" y="4832859"/>
              <a:ext cx="910845" cy="1419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200" dirty="0">
                  <a:latin typeface="Arial Unicode MS"/>
                  <a:cs typeface="Arial Unicode MS"/>
                </a:rPr>
                <a:t>inyección</a:t>
              </a:r>
              <a:r>
                <a:rPr sz="1200" spc="110" dirty="0">
                  <a:latin typeface="Arial Unicode MS"/>
                  <a:cs typeface="Arial Unicode MS"/>
                </a:rPr>
                <a:t> </a:t>
              </a:r>
              <a:r>
                <a:rPr sz="1200" spc="-10" dirty="0">
                  <a:latin typeface="Arial Unicode MS"/>
                  <a:cs typeface="Arial Unicode MS"/>
                </a:rPr>
                <a:t>primaria</a:t>
              </a:r>
              <a:endParaRPr sz="1200" dirty="0">
                <a:latin typeface="Arial Unicode MS"/>
                <a:cs typeface="Arial Unicode MS"/>
              </a:endParaRPr>
            </a:p>
          </p:txBody>
        </p:sp>
        <p:sp>
          <p:nvSpPr>
            <p:cNvPr id="69" name="object 69"/>
            <p:cNvSpPr txBox="1"/>
            <p:nvPr/>
          </p:nvSpPr>
          <p:spPr>
            <a:xfrm>
              <a:off x="6003959" y="4986019"/>
              <a:ext cx="763088" cy="1419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200" dirty="0">
                  <a:latin typeface="Arial Unicode MS"/>
                  <a:cs typeface="Arial Unicode MS"/>
                </a:rPr>
                <a:t>equipo</a:t>
              </a:r>
              <a:r>
                <a:rPr sz="1200" spc="35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de</a:t>
              </a:r>
              <a:r>
                <a:rPr sz="1200" spc="40" dirty="0">
                  <a:latin typeface="Arial Unicode MS"/>
                  <a:cs typeface="Arial Unicode MS"/>
                </a:rPr>
                <a:t> </a:t>
              </a:r>
              <a:r>
                <a:rPr sz="1200" spc="-10" dirty="0">
                  <a:latin typeface="Arial Unicode MS"/>
                  <a:cs typeface="Arial Unicode MS"/>
                </a:rPr>
                <a:t>prueba</a:t>
              </a:r>
              <a:endParaRPr sz="1200" dirty="0">
                <a:latin typeface="Arial Unicode MS"/>
                <a:cs typeface="Arial Unicode MS"/>
              </a:endParaRPr>
            </a:p>
          </p:txBody>
        </p:sp>
        <p:sp>
          <p:nvSpPr>
            <p:cNvPr id="70" name="object 70"/>
            <p:cNvSpPr txBox="1"/>
            <p:nvPr/>
          </p:nvSpPr>
          <p:spPr>
            <a:xfrm>
              <a:off x="5762624" y="5516879"/>
              <a:ext cx="1100456" cy="1419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200" dirty="0">
                  <a:latin typeface="Arial Unicode MS"/>
                  <a:cs typeface="Arial Unicode MS"/>
                </a:rPr>
                <a:t>Alimentación</a:t>
              </a:r>
              <a:r>
                <a:rPr sz="1200" spc="50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de</a:t>
              </a:r>
              <a:r>
                <a:rPr sz="1200" spc="50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250</a:t>
              </a:r>
              <a:r>
                <a:rPr sz="1200" spc="55" dirty="0">
                  <a:latin typeface="Arial Unicode MS"/>
                  <a:cs typeface="Arial Unicode MS"/>
                </a:rPr>
                <a:t> </a:t>
              </a:r>
              <a:r>
                <a:rPr sz="1200" spc="-40" dirty="0">
                  <a:latin typeface="Arial Unicode MS"/>
                  <a:cs typeface="Arial Unicode MS"/>
                </a:rPr>
                <a:t>V</a:t>
              </a:r>
              <a:r>
                <a:rPr sz="1200" spc="50" dirty="0">
                  <a:latin typeface="Arial Unicode MS"/>
                  <a:cs typeface="Arial Unicode MS"/>
                </a:rPr>
                <a:t> </a:t>
              </a:r>
              <a:r>
                <a:rPr sz="1200" spc="-25" dirty="0">
                  <a:latin typeface="Arial Unicode MS"/>
                  <a:cs typeface="Arial Unicode MS"/>
                </a:rPr>
                <a:t>CA</a:t>
              </a:r>
              <a:endParaRPr sz="1200" dirty="0">
                <a:latin typeface="Arial Unicode MS"/>
                <a:cs typeface="Arial Unicode MS"/>
              </a:endParaRPr>
            </a:p>
          </p:txBody>
        </p:sp>
      </p:grpSp>
      <p:sp>
        <p:nvSpPr>
          <p:cNvPr id="71" name="object 71"/>
          <p:cNvSpPr txBox="1"/>
          <p:nvPr/>
        </p:nvSpPr>
        <p:spPr>
          <a:xfrm>
            <a:off x="4191000" y="6882512"/>
            <a:ext cx="51054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Arial Unicode MS"/>
                <a:cs typeface="Arial Unicode MS"/>
              </a:rPr>
              <a:t>Figura</a:t>
            </a:r>
            <a:r>
              <a:rPr sz="1200" spc="105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24.</a:t>
            </a:r>
            <a:r>
              <a:rPr sz="1200" spc="110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Verificación</a:t>
            </a:r>
            <a:r>
              <a:rPr sz="1200" spc="110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de</a:t>
            </a:r>
            <a:r>
              <a:rPr sz="1200" spc="105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la</a:t>
            </a:r>
            <a:r>
              <a:rPr sz="1200" spc="110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relación</a:t>
            </a:r>
            <a:r>
              <a:rPr sz="1200" spc="110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del</a:t>
            </a:r>
            <a:r>
              <a:rPr sz="1200" spc="105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transformador</a:t>
            </a:r>
            <a:r>
              <a:rPr sz="1200" spc="110" dirty="0">
                <a:latin typeface="Arial Unicode MS"/>
                <a:cs typeface="Arial Unicode MS"/>
              </a:rPr>
              <a:t> </a:t>
            </a:r>
            <a:r>
              <a:rPr sz="1200" dirty="0">
                <a:latin typeface="Arial Unicode MS"/>
                <a:cs typeface="Arial Unicode MS"/>
              </a:rPr>
              <a:t>de</a:t>
            </a:r>
            <a:r>
              <a:rPr sz="1200" spc="110" dirty="0">
                <a:latin typeface="Arial Unicode MS"/>
                <a:cs typeface="Arial Unicode MS"/>
              </a:rPr>
              <a:t> </a:t>
            </a:r>
            <a:r>
              <a:rPr sz="1200" spc="-10" dirty="0">
                <a:latin typeface="Arial Unicode MS"/>
                <a:cs typeface="Arial Unicode MS"/>
              </a:rPr>
              <a:t>corriente</a:t>
            </a:r>
            <a:endParaRPr sz="1200" dirty="0">
              <a:latin typeface="Arial Unicode MS"/>
              <a:cs typeface="Arial Unicode MS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535178" y="7202217"/>
            <a:ext cx="12420600" cy="26109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2160"/>
              </a:lnSpc>
              <a:spcBef>
                <a:spcPts val="100"/>
              </a:spcBef>
            </a:pPr>
            <a:r>
              <a:rPr b="1" spc="-10" dirty="0">
                <a:latin typeface="Arial"/>
                <a:cs typeface="Arial"/>
              </a:rPr>
              <a:t>VERIFICACIÓN</a:t>
            </a:r>
            <a:r>
              <a:rPr b="1" spc="10" dirty="0">
                <a:latin typeface="Arial"/>
                <a:cs typeface="Arial"/>
              </a:rPr>
              <a:t> </a:t>
            </a:r>
            <a:r>
              <a:rPr b="1" spc="-45" dirty="0">
                <a:latin typeface="Arial"/>
                <a:cs typeface="Arial"/>
              </a:rPr>
              <a:t>DE</a:t>
            </a:r>
            <a:r>
              <a:rPr b="1" spc="15" dirty="0">
                <a:latin typeface="Arial"/>
                <a:cs typeface="Arial"/>
              </a:rPr>
              <a:t> </a:t>
            </a:r>
            <a:r>
              <a:rPr b="1" spc="-30" dirty="0">
                <a:latin typeface="Arial"/>
                <a:cs typeface="Arial"/>
              </a:rPr>
              <a:t>LA</a:t>
            </a:r>
            <a:r>
              <a:rPr b="1" spc="15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POLARIDAD</a:t>
            </a:r>
            <a:r>
              <a:rPr b="1" spc="15" dirty="0">
                <a:latin typeface="Arial"/>
                <a:cs typeface="Arial"/>
              </a:rPr>
              <a:t> </a:t>
            </a:r>
            <a:r>
              <a:rPr b="1" spc="-40" dirty="0">
                <a:latin typeface="Arial"/>
                <a:cs typeface="Arial"/>
              </a:rPr>
              <a:t>DEL</a:t>
            </a:r>
            <a:r>
              <a:rPr b="1" spc="10" dirty="0">
                <a:latin typeface="Arial"/>
                <a:cs typeface="Arial"/>
              </a:rPr>
              <a:t> </a:t>
            </a:r>
            <a:r>
              <a:rPr b="1" spc="-25" dirty="0">
                <a:latin typeface="Arial"/>
                <a:cs typeface="Arial"/>
              </a:rPr>
              <a:t>TI</a:t>
            </a:r>
            <a:endParaRPr dirty="0">
              <a:latin typeface="Arial"/>
              <a:cs typeface="Arial"/>
            </a:endParaRPr>
          </a:p>
          <a:p>
            <a:pPr marL="12700" marR="5080" algn="just">
              <a:lnSpc>
                <a:spcPts val="2160"/>
              </a:lnSpc>
              <a:spcBef>
                <a:spcPts val="590"/>
              </a:spcBef>
            </a:pPr>
            <a:r>
              <a:rPr spc="-45" dirty="0">
                <a:latin typeface="Arial Unicode MS"/>
                <a:cs typeface="Arial Unicode MS"/>
              </a:rPr>
              <a:t>Si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equipo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involucra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relés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protección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falla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tierra,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diferencial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direccional,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debe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verificar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polaridad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spc="45" dirty="0">
                <a:latin typeface="Arial Unicode MS"/>
                <a:cs typeface="Arial Unicode MS"/>
              </a:rPr>
              <a:t>transformador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corriente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principal.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No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obligatorio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completar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prueba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si</a:t>
            </a:r>
            <a:r>
              <a:rPr spc="145" dirty="0">
                <a:latin typeface="Arial Unicode MS"/>
                <a:cs typeface="Arial Unicode MS"/>
              </a:rPr>
              <a:t> </a:t>
            </a:r>
            <a:r>
              <a:rPr spc="-20" dirty="0">
                <a:latin typeface="Arial Unicode MS"/>
                <a:cs typeface="Arial Unicode MS"/>
              </a:rPr>
              <a:t>solo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utilizan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relés</a:t>
            </a:r>
            <a:r>
              <a:rPr spc="1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protección</a:t>
            </a:r>
            <a:r>
              <a:rPr spc="1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contra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sobrecorriente.</a:t>
            </a:r>
            <a:r>
              <a:rPr spc="160" dirty="0">
                <a:latin typeface="Arial Unicode MS"/>
                <a:cs typeface="Arial Unicode MS"/>
              </a:rPr>
              <a:t> </a:t>
            </a:r>
            <a:r>
              <a:rPr spc="-30" dirty="0">
                <a:latin typeface="Arial Unicode MS"/>
                <a:cs typeface="Arial Unicode MS"/>
              </a:rPr>
              <a:t>El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circuito</a:t>
            </a:r>
            <a:r>
              <a:rPr spc="1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para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verificar</a:t>
            </a:r>
            <a:r>
              <a:rPr spc="1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polaridad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</a:t>
            </a:r>
            <a:r>
              <a:rPr spc="160" dirty="0">
                <a:latin typeface="Arial Unicode MS"/>
                <a:cs typeface="Arial Unicode MS"/>
              </a:rPr>
              <a:t> </a:t>
            </a:r>
            <a:r>
              <a:rPr spc="30" dirty="0">
                <a:latin typeface="Arial Unicode MS"/>
                <a:cs typeface="Arial Unicode MS"/>
              </a:rPr>
              <a:t>un </a:t>
            </a:r>
            <a:r>
              <a:rPr dirty="0">
                <a:latin typeface="Arial Unicode MS"/>
                <a:cs typeface="Arial Unicode MS"/>
              </a:rPr>
              <a:t>equipo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prueba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monofásico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presenta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Figura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25.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spc="-65" dirty="0">
                <a:latin typeface="Arial Unicode MS"/>
                <a:cs typeface="Arial Unicode MS"/>
              </a:rPr>
              <a:t>Se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coloca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spc="55" dirty="0">
                <a:latin typeface="Arial Unicode MS"/>
                <a:cs typeface="Arial Unicode MS"/>
              </a:rPr>
              <a:t>un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cortocircuito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entre</a:t>
            </a:r>
            <a:r>
              <a:rPr spc="11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las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fases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circuito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primario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spc="55" dirty="0">
                <a:latin typeface="Arial Unicode MS"/>
                <a:cs typeface="Arial Unicode MS"/>
              </a:rPr>
              <a:t>un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lado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transformadores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corriente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mientras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que</a:t>
            </a:r>
            <a:r>
              <a:rPr spc="15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inyección </a:t>
            </a:r>
            <a:r>
              <a:rPr dirty="0">
                <a:latin typeface="Arial Unicode MS"/>
                <a:cs typeface="Arial Unicode MS"/>
              </a:rPr>
              <a:t>monofásica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completa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spc="55" dirty="0">
                <a:latin typeface="Arial Unicode MS"/>
                <a:cs typeface="Arial Unicode MS"/>
              </a:rPr>
              <a:t>otro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lado.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spc="-30" dirty="0">
                <a:latin typeface="Arial Unicode MS"/>
                <a:cs typeface="Arial Unicode MS"/>
              </a:rPr>
              <a:t>El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amperímetro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instalado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en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circuito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residual,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display </a:t>
            </a:r>
            <a:r>
              <a:rPr dirty="0">
                <a:latin typeface="Arial Unicode MS"/>
                <a:cs typeface="Arial Unicode MS"/>
              </a:rPr>
              <a:t>del</a:t>
            </a:r>
            <a:r>
              <a:rPr spc="13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relé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3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protección,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dará</a:t>
            </a:r>
            <a:r>
              <a:rPr spc="13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una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lectura</a:t>
            </a:r>
            <a:r>
              <a:rPr spc="13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unos</a:t>
            </a:r>
            <a:r>
              <a:rPr spc="13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pocos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miliamperios</a:t>
            </a:r>
            <a:r>
              <a:rPr spc="13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3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corriente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nominal </a:t>
            </a:r>
            <a:r>
              <a:rPr dirty="0">
                <a:latin typeface="Arial Unicode MS"/>
                <a:cs typeface="Arial Unicode MS"/>
              </a:rPr>
              <a:t>inyectada</a:t>
            </a:r>
            <a:r>
              <a:rPr spc="1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si</a:t>
            </a:r>
            <a:r>
              <a:rPr spc="1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los</a:t>
            </a:r>
            <a:r>
              <a:rPr spc="1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transformadores</a:t>
            </a:r>
            <a:r>
              <a:rPr spc="1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corriente</a:t>
            </a:r>
            <a:r>
              <a:rPr spc="1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tienen</a:t>
            </a:r>
            <a:r>
              <a:rPr spc="1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polaridad</a:t>
            </a:r>
            <a:r>
              <a:rPr spc="17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correcta.</a:t>
            </a:r>
            <a:r>
              <a:rPr spc="170" dirty="0">
                <a:latin typeface="Arial Unicode MS"/>
                <a:cs typeface="Arial Unicode MS"/>
              </a:rPr>
              <a:t> </a:t>
            </a:r>
            <a:r>
              <a:rPr spc="-65" dirty="0">
                <a:latin typeface="Arial Unicode MS"/>
                <a:cs typeface="Arial Unicode MS"/>
              </a:rPr>
              <a:t>Se</a:t>
            </a:r>
            <a:r>
              <a:rPr spc="1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obtendrá</a:t>
            </a:r>
            <a:r>
              <a:rPr spc="1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una</a:t>
            </a:r>
            <a:r>
              <a:rPr spc="175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lectura </a:t>
            </a:r>
            <a:r>
              <a:rPr dirty="0">
                <a:latin typeface="Arial Unicode MS"/>
                <a:cs typeface="Arial Unicode MS"/>
              </a:rPr>
              <a:t>proporcional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al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doble</a:t>
            </a:r>
            <a:r>
              <a:rPr spc="1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corriente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primaria</a:t>
            </a:r>
            <a:r>
              <a:rPr spc="1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si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tienen</a:t>
            </a:r>
            <a:r>
              <a:rPr spc="1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polaridad</a:t>
            </a:r>
            <a:r>
              <a:rPr spc="16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incorrecta.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Debido</a:t>
            </a:r>
            <a:r>
              <a:rPr spc="15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</a:t>
            </a:r>
            <a:r>
              <a:rPr spc="160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esto, </a:t>
            </a:r>
            <a:r>
              <a:rPr dirty="0">
                <a:latin typeface="Arial Unicode MS"/>
                <a:cs typeface="Arial Unicode MS"/>
              </a:rPr>
              <a:t>inicialmente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debe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aplicar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spc="55" dirty="0">
                <a:latin typeface="Arial Unicode MS"/>
                <a:cs typeface="Arial Unicode MS"/>
              </a:rPr>
              <a:t>un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amperímetro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4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alto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rango</a:t>
            </a:r>
            <a:r>
              <a:rPr spc="-10" dirty="0">
                <a:latin typeface="Arial Unicode MS"/>
                <a:cs typeface="Arial Unicode MS"/>
              </a:rPr>
              <a:t>,</a:t>
            </a:r>
            <a:endParaRPr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/>
          <p:nvPr/>
        </p:nvSpPr>
        <p:spPr>
          <a:xfrm>
            <a:off x="521907" y="334457"/>
            <a:ext cx="12344399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dirty="0">
                <a:latin typeface="Arial Unicode MS"/>
                <a:cs typeface="Arial Unicode MS"/>
              </a:rPr>
              <a:t>dando</a:t>
            </a:r>
            <a:r>
              <a:rPr spc="13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una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desviación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escala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completa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para</a:t>
            </a:r>
            <a:r>
              <a:rPr spc="13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doble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corriente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secundaria</a:t>
            </a:r>
            <a:r>
              <a:rPr spc="13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nominal.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spc="-25" dirty="0" smtClean="0">
                <a:latin typeface="Arial Unicode MS"/>
                <a:cs typeface="Arial Unicode MS"/>
              </a:rPr>
              <a:t>Si</a:t>
            </a:r>
            <a:r>
              <a:rPr lang="es-ES" spc="-25" dirty="0" smtClean="0">
                <a:latin typeface="Arial Unicode MS"/>
                <a:cs typeface="Arial Unicode MS"/>
              </a:rPr>
              <a:t> </a:t>
            </a:r>
            <a:r>
              <a:rPr dirty="0" err="1" smtClean="0">
                <a:latin typeface="Arial Unicode MS"/>
                <a:cs typeface="Arial Unicode MS"/>
              </a:rPr>
              <a:t>también</a:t>
            </a:r>
            <a:r>
              <a:rPr spc="114" dirty="0" smtClean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instala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spc="55" dirty="0">
                <a:latin typeface="Arial Unicode MS"/>
                <a:cs typeface="Arial Unicode MS"/>
              </a:rPr>
              <a:t>un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relé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protección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falla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tierra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electromecánico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con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spc="55" dirty="0">
                <a:latin typeface="Arial Unicode MS"/>
                <a:cs typeface="Arial Unicode MS"/>
              </a:rPr>
              <a:t>un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ajuste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bajo</a:t>
            </a:r>
            <a:r>
              <a:rPr spc="114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en </a:t>
            </a:r>
            <a:r>
              <a:rPr dirty="0">
                <a:latin typeface="Arial Unicode MS"/>
                <a:cs typeface="Arial Unicode MS"/>
              </a:rPr>
              <a:t>el</a:t>
            </a:r>
            <a:r>
              <a:rPr spc="1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circuito</a:t>
            </a:r>
            <a:r>
              <a:rPr spc="1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residual,</a:t>
            </a:r>
            <a:r>
              <a:rPr spc="1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1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sugiere</a:t>
            </a:r>
            <a:r>
              <a:rPr spc="1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cortocircuitar</a:t>
            </a:r>
            <a:r>
              <a:rPr spc="165" dirty="0">
                <a:latin typeface="Arial Unicode MS"/>
                <a:cs typeface="Arial Unicode MS"/>
              </a:rPr>
              <a:t> </a:t>
            </a:r>
            <a:r>
              <a:rPr spc="45" dirty="0">
                <a:latin typeface="Arial Unicode MS"/>
                <a:cs typeface="Arial Unicode MS"/>
              </a:rPr>
              <a:t>temporalmente</a:t>
            </a:r>
            <a:r>
              <a:rPr spc="1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su</a:t>
            </a:r>
            <a:r>
              <a:rPr spc="1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bobina</a:t>
            </a:r>
            <a:r>
              <a:rPr spc="1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7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operación</a:t>
            </a:r>
            <a:r>
              <a:rPr spc="16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durante</a:t>
            </a:r>
            <a:r>
              <a:rPr spc="165" dirty="0">
                <a:latin typeface="Arial Unicode MS"/>
                <a:cs typeface="Arial Unicode MS"/>
              </a:rPr>
              <a:t> </a:t>
            </a:r>
            <a:r>
              <a:rPr spc="-25" dirty="0">
                <a:latin typeface="Arial Unicode MS"/>
                <a:cs typeface="Arial Unicode MS"/>
              </a:rPr>
              <a:t>la </a:t>
            </a:r>
            <a:r>
              <a:rPr dirty="0">
                <a:latin typeface="Arial Unicode MS"/>
                <a:cs typeface="Arial Unicode MS"/>
              </a:rPr>
              <a:t>prueba.</a:t>
            </a:r>
            <a:r>
              <a:rPr spc="13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Esto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se</a:t>
            </a:r>
            <a:r>
              <a:rPr spc="13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hace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para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evitar</a:t>
            </a:r>
            <a:r>
              <a:rPr spc="130" dirty="0">
                <a:latin typeface="Arial Unicode MS"/>
                <a:cs typeface="Arial Unicode MS"/>
              </a:rPr>
              <a:t> </a:t>
            </a:r>
            <a:r>
              <a:rPr spc="55" dirty="0">
                <a:latin typeface="Arial Unicode MS"/>
                <a:cs typeface="Arial Unicode MS"/>
              </a:rPr>
              <a:t>un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posible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sobrecalentamiento.</a:t>
            </a:r>
            <a:r>
              <a:rPr spc="13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La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inyección</a:t>
            </a:r>
            <a:r>
              <a:rPr spc="13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monofásica</a:t>
            </a:r>
            <a:r>
              <a:rPr spc="130" dirty="0">
                <a:latin typeface="Arial Unicode MS"/>
                <a:cs typeface="Arial Unicode MS"/>
              </a:rPr>
              <a:t> </a:t>
            </a:r>
            <a:r>
              <a:rPr spc="-20" dirty="0">
                <a:latin typeface="Arial Unicode MS"/>
                <a:cs typeface="Arial Unicode MS"/>
              </a:rPr>
              <a:t>debe </a:t>
            </a:r>
            <a:r>
              <a:rPr dirty="0">
                <a:latin typeface="Arial Unicode MS"/>
                <a:cs typeface="Arial Unicode MS"/>
              </a:rPr>
              <a:t>completarse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para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cada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par</a:t>
            </a:r>
            <a:r>
              <a:rPr spc="125" dirty="0">
                <a:latin typeface="Arial Unicode MS"/>
                <a:cs typeface="Arial Unicode MS"/>
              </a:rPr>
              <a:t> </a:t>
            </a:r>
            <a:r>
              <a:rPr dirty="0">
                <a:latin typeface="Arial Unicode MS"/>
                <a:cs typeface="Arial Unicode MS"/>
              </a:rPr>
              <a:t>de</a:t>
            </a:r>
            <a:r>
              <a:rPr spc="120" dirty="0">
                <a:latin typeface="Arial Unicode MS"/>
                <a:cs typeface="Arial Unicode MS"/>
              </a:rPr>
              <a:t> </a:t>
            </a:r>
            <a:r>
              <a:rPr spc="-10" dirty="0">
                <a:latin typeface="Arial Unicode MS"/>
                <a:cs typeface="Arial Unicode MS"/>
              </a:rPr>
              <a:t>fases</a:t>
            </a:r>
            <a:r>
              <a:rPr spc="-10" dirty="0">
                <a:latin typeface="Arial Unicode MS"/>
                <a:cs typeface="Arial Unicode MS"/>
              </a:rPr>
              <a:t>.</a:t>
            </a:r>
            <a:endParaRPr dirty="0">
              <a:latin typeface="Arial Unicode MS"/>
              <a:cs typeface="Arial Unicode MS"/>
            </a:endParaRPr>
          </a:p>
          <a:p>
            <a:pPr>
              <a:spcBef>
                <a:spcPts val="45"/>
              </a:spcBef>
            </a:pPr>
            <a:endParaRPr dirty="0">
              <a:latin typeface="Arial Unicode MS"/>
              <a:cs typeface="Arial Unicode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657838" y="5021542"/>
            <a:ext cx="638391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dirty="0">
                <a:latin typeface="Arial Unicode MS"/>
                <a:cs typeface="Arial Unicode MS"/>
              </a:rPr>
              <a:t>Figura</a:t>
            </a:r>
            <a:r>
              <a:rPr sz="1600" spc="14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25.</a:t>
            </a:r>
            <a:r>
              <a:rPr sz="1600" spc="15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Verificación</a:t>
            </a:r>
            <a:r>
              <a:rPr sz="1600" spc="15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15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polaridad</a:t>
            </a:r>
            <a:r>
              <a:rPr sz="1600" spc="145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en</a:t>
            </a:r>
            <a:r>
              <a:rPr sz="1600" spc="15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transformadores</a:t>
            </a:r>
            <a:r>
              <a:rPr sz="1600" spc="15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de</a:t>
            </a:r>
            <a:r>
              <a:rPr sz="1600" spc="150" dirty="0">
                <a:latin typeface="Arial Unicode MS"/>
                <a:cs typeface="Arial Unicode MS"/>
              </a:rPr>
              <a:t> </a:t>
            </a:r>
            <a:r>
              <a:rPr sz="1600" dirty="0">
                <a:latin typeface="Arial Unicode MS"/>
                <a:cs typeface="Arial Unicode MS"/>
              </a:rPr>
              <a:t>corriente</a:t>
            </a:r>
            <a:r>
              <a:rPr sz="1600" spc="150" dirty="0">
                <a:latin typeface="Arial Unicode MS"/>
                <a:cs typeface="Arial Unicode MS"/>
              </a:rPr>
              <a:t> </a:t>
            </a:r>
            <a:r>
              <a:rPr sz="1600" spc="-10" dirty="0">
                <a:latin typeface="Arial Unicode MS"/>
                <a:cs typeface="Arial Unicode MS"/>
              </a:rPr>
              <a:t>principales</a:t>
            </a:r>
            <a:endParaRPr sz="1600" dirty="0">
              <a:latin typeface="Arial Unicode MS"/>
              <a:cs typeface="Arial Unicode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21907" y="5300435"/>
            <a:ext cx="12344399" cy="48090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2160"/>
              </a:lnSpc>
              <a:spcBef>
                <a:spcPts val="100"/>
              </a:spcBef>
            </a:pPr>
            <a:r>
              <a:rPr sz="2000" b="1" spc="-55" dirty="0">
                <a:latin typeface="Arial"/>
                <a:cs typeface="Arial"/>
              </a:rPr>
              <a:t>PRUEBAS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0" dirty="0">
                <a:latin typeface="Arial"/>
                <a:cs typeface="Arial"/>
              </a:rPr>
              <a:t>DE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INYECCIÓN</a:t>
            </a:r>
            <a:r>
              <a:rPr sz="2000" b="1" spc="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PRIMARIA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0" dirty="0">
                <a:latin typeface="Arial"/>
                <a:cs typeface="Arial"/>
              </a:rPr>
              <a:t>DE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35" dirty="0">
                <a:latin typeface="Arial"/>
                <a:cs typeface="Arial"/>
              </a:rPr>
              <a:t>ELEMENTOS</a:t>
            </a:r>
            <a:r>
              <a:rPr sz="2000" b="1" spc="10" dirty="0">
                <a:latin typeface="Arial"/>
                <a:cs typeface="Arial"/>
              </a:rPr>
              <a:t> </a:t>
            </a:r>
            <a:r>
              <a:rPr sz="2000" b="1" spc="-50" dirty="0">
                <a:latin typeface="Arial"/>
                <a:cs typeface="Arial"/>
              </a:rPr>
              <a:t>DE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90" dirty="0">
                <a:latin typeface="Arial"/>
                <a:cs typeface="Arial"/>
              </a:rPr>
              <a:t>RELÉ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0" dirty="0">
                <a:latin typeface="Arial"/>
                <a:cs typeface="Arial"/>
              </a:rPr>
              <a:t>DE</a:t>
            </a:r>
            <a:r>
              <a:rPr sz="2000" b="1" spc="1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PROTECCIÓN</a:t>
            </a:r>
            <a:endParaRPr sz="2000" dirty="0">
              <a:latin typeface="Arial"/>
              <a:cs typeface="Arial"/>
            </a:endParaRPr>
          </a:p>
          <a:p>
            <a:pPr marL="12700" marR="5080" algn="just">
              <a:lnSpc>
                <a:spcPts val="2160"/>
              </a:lnSpc>
              <a:spcBef>
                <a:spcPts val="545"/>
              </a:spcBef>
            </a:pPr>
            <a:r>
              <a:rPr sz="2000" spc="-10" dirty="0">
                <a:latin typeface="Arial Unicode MS"/>
                <a:cs typeface="Arial Unicode MS"/>
              </a:rPr>
              <a:t>Las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pruebas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realizar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serán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las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definidas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spc="50" dirty="0">
                <a:latin typeface="Arial Unicode MS"/>
                <a:cs typeface="Arial Unicode MS"/>
              </a:rPr>
              <a:t>por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cliente,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y/o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las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detalladas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manual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puesta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en </a:t>
            </a:r>
            <a:r>
              <a:rPr sz="2000" dirty="0">
                <a:latin typeface="Arial Unicode MS"/>
                <a:cs typeface="Arial Unicode MS"/>
              </a:rPr>
              <a:t>marcha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relé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protección.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relés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protección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digitales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numéricos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normalmente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necesitan </a:t>
            </a:r>
            <a:r>
              <a:rPr sz="2000" dirty="0">
                <a:latin typeface="Arial Unicode MS"/>
                <a:cs typeface="Arial Unicode MS"/>
              </a:rPr>
              <a:t>menos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pruebas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para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demostrar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spc="55" dirty="0">
                <a:latin typeface="Arial Unicode MS"/>
                <a:cs typeface="Arial Unicode MS"/>
              </a:rPr>
              <a:t>un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funcionamiento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correcto,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estas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pueden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limitarse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las </a:t>
            </a:r>
            <a:r>
              <a:rPr sz="2000" dirty="0">
                <a:latin typeface="Arial Unicode MS"/>
                <a:cs typeface="Arial Unicode MS"/>
              </a:rPr>
              <a:t>observaciones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corriente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voltaje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pantalla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relé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protección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condiciones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carga </a:t>
            </a:r>
            <a:r>
              <a:rPr sz="2000" spc="-10" dirty="0" err="1">
                <a:latin typeface="Arial Unicode MS"/>
                <a:cs typeface="Arial Unicode MS"/>
              </a:rPr>
              <a:t>normales</a:t>
            </a:r>
            <a:r>
              <a:rPr sz="2000" spc="-10" dirty="0" smtClean="0">
                <a:latin typeface="Arial Unicode MS"/>
                <a:cs typeface="Arial Unicode MS"/>
              </a:rPr>
              <a:t>.</a:t>
            </a:r>
            <a:endParaRPr lang="es-ES" sz="2000" spc="-10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2160"/>
              </a:lnSpc>
              <a:spcBef>
                <a:spcPts val="545"/>
              </a:spcBef>
            </a:pPr>
            <a:endParaRPr lang="es-ES" sz="2000" spc="-10" dirty="0">
              <a:latin typeface="Arial Unicode MS"/>
              <a:cs typeface="Arial Unicode MS"/>
            </a:endParaRPr>
          </a:p>
          <a:p>
            <a:pPr marL="12700" algn="just">
              <a:lnSpc>
                <a:spcPts val="2160"/>
              </a:lnSpc>
              <a:spcBef>
                <a:spcPts val="100"/>
              </a:spcBef>
            </a:pPr>
            <a:r>
              <a:rPr lang="es-ES" sz="2000" b="1" spc="-45" dirty="0" smtClean="0">
                <a:latin typeface="Arial"/>
                <a:cs typeface="Arial"/>
              </a:rPr>
              <a:t>PRUEBA</a:t>
            </a:r>
            <a:r>
              <a:rPr lang="es-ES" sz="2000" b="1" spc="-5" dirty="0" smtClean="0">
                <a:latin typeface="Arial"/>
                <a:cs typeface="Arial"/>
              </a:rPr>
              <a:t> </a:t>
            </a:r>
            <a:r>
              <a:rPr lang="es-ES" sz="2000" b="1" spc="-50" dirty="0" smtClean="0">
                <a:latin typeface="Arial"/>
                <a:cs typeface="Arial"/>
              </a:rPr>
              <a:t>DE</a:t>
            </a:r>
            <a:r>
              <a:rPr lang="es-ES" sz="2000" b="1" spc="-5" dirty="0" smtClean="0">
                <a:latin typeface="Arial"/>
                <a:cs typeface="Arial"/>
              </a:rPr>
              <a:t> </a:t>
            </a:r>
            <a:r>
              <a:rPr lang="es-ES" sz="2000" b="1" spc="-30" dirty="0" smtClean="0">
                <a:latin typeface="Arial"/>
                <a:cs typeface="Arial"/>
              </a:rPr>
              <a:t>LA</a:t>
            </a:r>
            <a:r>
              <a:rPr lang="es-ES" sz="2000" b="1" dirty="0" smtClean="0">
                <a:latin typeface="Arial"/>
                <a:cs typeface="Arial"/>
              </a:rPr>
              <a:t> </a:t>
            </a:r>
            <a:r>
              <a:rPr lang="es-ES" sz="2000" b="1" spc="-20" dirty="0" smtClean="0">
                <a:latin typeface="Arial"/>
                <a:cs typeface="Arial"/>
              </a:rPr>
              <a:t>LÓGICA</a:t>
            </a:r>
            <a:r>
              <a:rPr lang="es-ES" sz="2000" b="1" spc="-5" dirty="0" smtClean="0">
                <a:latin typeface="Arial"/>
                <a:cs typeface="Arial"/>
              </a:rPr>
              <a:t> </a:t>
            </a:r>
            <a:r>
              <a:rPr lang="es-ES" sz="2000" b="1" spc="-50" dirty="0" smtClean="0">
                <a:latin typeface="Arial"/>
                <a:cs typeface="Arial"/>
              </a:rPr>
              <a:t>DE</a:t>
            </a:r>
            <a:r>
              <a:rPr lang="es-ES" sz="2000" b="1" dirty="0" smtClean="0">
                <a:latin typeface="Arial"/>
                <a:cs typeface="Arial"/>
              </a:rPr>
              <a:t> CONFIGURACIÓN</a:t>
            </a:r>
            <a:r>
              <a:rPr lang="es-ES" sz="2000" b="1" spc="-5" dirty="0" smtClean="0">
                <a:latin typeface="Arial"/>
                <a:cs typeface="Arial"/>
              </a:rPr>
              <a:t> </a:t>
            </a:r>
            <a:r>
              <a:rPr lang="es-ES" sz="2000" b="1" spc="-50" dirty="0" smtClean="0">
                <a:latin typeface="Arial"/>
                <a:cs typeface="Arial"/>
              </a:rPr>
              <a:t>DE</a:t>
            </a:r>
            <a:r>
              <a:rPr lang="es-ES" sz="2000" b="1" dirty="0" smtClean="0">
                <a:latin typeface="Arial"/>
                <a:cs typeface="Arial"/>
              </a:rPr>
              <a:t> </a:t>
            </a:r>
            <a:r>
              <a:rPr lang="es-ES" sz="2000" b="1" spc="-10" dirty="0" smtClean="0">
                <a:latin typeface="Arial"/>
                <a:cs typeface="Arial"/>
              </a:rPr>
              <a:t>PROTECCIÓN</a:t>
            </a:r>
            <a:endParaRPr lang="es-ES" sz="2000" dirty="0" smtClean="0">
              <a:latin typeface="Arial"/>
              <a:cs typeface="Arial"/>
            </a:endParaRPr>
          </a:p>
          <a:p>
            <a:pPr marL="12700" marR="5080" algn="just">
              <a:lnSpc>
                <a:spcPts val="2160"/>
              </a:lnSpc>
              <a:spcBef>
                <a:spcPts val="560"/>
              </a:spcBef>
            </a:pP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configuración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protección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normalmente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implica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uso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lógica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verificar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condiciones </a:t>
            </a:r>
            <a:r>
              <a:rPr lang="es-ES" sz="2000" dirty="0" smtClean="0">
                <a:latin typeface="Arial Unicode MS"/>
                <a:cs typeface="Arial Unicode MS"/>
              </a:rPr>
              <a:t>bajo</a:t>
            </a:r>
            <a:r>
              <a:rPr lang="es-ES" sz="2000" spc="1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1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cuales</a:t>
            </a:r>
            <a:r>
              <a:rPr lang="es-ES" sz="2000" spc="1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deben</a:t>
            </a:r>
            <a:r>
              <a:rPr lang="es-ES" sz="2000" spc="1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disparar</a:t>
            </a:r>
            <a:r>
              <a:rPr lang="es-ES" sz="2000" spc="1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interruptores</a:t>
            </a:r>
            <a:r>
              <a:rPr lang="es-ES" sz="2000" spc="1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automáticos</a:t>
            </a:r>
            <a:r>
              <a:rPr lang="es-ES" sz="2000" spc="1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designados.</a:t>
            </a:r>
            <a:r>
              <a:rPr lang="es-ES" sz="2000" spc="1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Tradicionalmente,</a:t>
            </a:r>
            <a:r>
              <a:rPr lang="es-ES" sz="2000" spc="185" dirty="0" smtClean="0">
                <a:latin typeface="Arial Unicode MS"/>
                <a:cs typeface="Arial Unicode MS"/>
              </a:rPr>
              <a:t> </a:t>
            </a:r>
            <a:r>
              <a:rPr lang="es-ES" sz="2000" spc="-20" dirty="0" smtClean="0">
                <a:latin typeface="Arial Unicode MS"/>
                <a:cs typeface="Arial Unicode MS"/>
              </a:rPr>
              <a:t>esta </a:t>
            </a:r>
            <a:r>
              <a:rPr lang="es-ES" sz="2000" dirty="0" smtClean="0">
                <a:latin typeface="Arial Unicode MS"/>
                <a:cs typeface="Arial Unicode MS"/>
              </a:rPr>
              <a:t>lógica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utilizaba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mediante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relés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discretos,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separados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relés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utilizados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protección.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Tales </a:t>
            </a:r>
            <a:r>
              <a:rPr lang="es-ES" sz="2000" dirty="0" smtClean="0">
                <a:latin typeface="Arial Unicode MS"/>
                <a:cs typeface="Arial Unicode MS"/>
              </a:rPr>
              <a:t>instalaciones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ocurrirían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donde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usa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tecnología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relés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electromecánicos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estáticos.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No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obstante,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relés</a:t>
            </a:r>
            <a:r>
              <a:rPr lang="es-ES" sz="2000" spc="1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protección</a:t>
            </a:r>
            <a:r>
              <a:rPr lang="es-ES" sz="2000" spc="1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digitales</a:t>
            </a:r>
            <a:r>
              <a:rPr lang="es-ES" sz="2000" spc="1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numéricos</a:t>
            </a:r>
            <a:r>
              <a:rPr lang="es-ES" sz="2000" spc="1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normalmente</a:t>
            </a:r>
            <a:r>
              <a:rPr lang="es-ES" sz="2000" spc="1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incluyen</a:t>
            </a:r>
            <a:r>
              <a:rPr lang="es-ES" sz="2000" spc="1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lógica</a:t>
            </a:r>
            <a:r>
              <a:rPr lang="es-ES" sz="2000" spc="1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programable</a:t>
            </a:r>
            <a:r>
              <a:rPr lang="es-ES" sz="2000" spc="1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como</a:t>
            </a:r>
            <a:r>
              <a:rPr lang="es-ES" sz="2000" spc="19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parte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software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spc="50" dirty="0" smtClean="0">
                <a:latin typeface="Arial Unicode MS"/>
                <a:cs typeface="Arial Unicode MS"/>
              </a:rPr>
              <a:t>dentro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relé,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spc="50" dirty="0" smtClean="0">
                <a:latin typeface="Arial Unicode MS"/>
                <a:cs typeface="Arial Unicode MS"/>
              </a:rPr>
              <a:t>junto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spc="-45" dirty="0" smtClean="0">
                <a:latin typeface="Arial Unicode MS"/>
                <a:cs typeface="Arial Unicode MS"/>
              </a:rPr>
              <a:t>E/S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digitales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relacionadas.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Esta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función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(generalmente </a:t>
            </a:r>
            <a:r>
              <a:rPr lang="es-ES" sz="2000" dirty="0" smtClean="0">
                <a:latin typeface="Arial Unicode MS"/>
                <a:cs typeface="Arial Unicode MS"/>
              </a:rPr>
              <a:t>conocida</a:t>
            </a:r>
            <a:r>
              <a:rPr lang="es-ES" sz="2000" spc="1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como</a:t>
            </a:r>
            <a:r>
              <a:rPr lang="es-ES" sz="2000" spc="1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Lógica</a:t>
            </a:r>
            <a:r>
              <a:rPr lang="es-ES" sz="2000" spc="1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esquema</a:t>
            </a:r>
            <a:r>
              <a:rPr lang="es-ES" sz="2000" spc="1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programable</a:t>
            </a:r>
            <a:r>
              <a:rPr lang="es-ES" sz="2000" spc="1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</a:t>
            </a:r>
            <a:r>
              <a:rPr lang="es-ES" sz="2000" spc="165" dirty="0" smtClean="0">
                <a:latin typeface="Arial Unicode MS"/>
                <a:cs typeface="Arial Unicode MS"/>
              </a:rPr>
              <a:t> </a:t>
            </a:r>
            <a:r>
              <a:rPr lang="es-ES" sz="2000" spc="-70" dirty="0" smtClean="0">
                <a:latin typeface="Arial Unicode MS"/>
                <a:cs typeface="Arial Unicode MS"/>
              </a:rPr>
              <a:t>PSL)</a:t>
            </a:r>
            <a:r>
              <a:rPr lang="es-ES" sz="2000" spc="1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brinda</a:t>
            </a:r>
            <a:r>
              <a:rPr lang="es-ES" sz="2000" spc="1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importantes</a:t>
            </a:r>
            <a:r>
              <a:rPr lang="es-ES" sz="2000" spc="1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beneficios</a:t>
            </a:r>
            <a:r>
              <a:rPr lang="es-ES" sz="2000" spc="1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</a:t>
            </a:r>
            <a:r>
              <a:rPr lang="es-ES" sz="2000" spc="1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usuario,</a:t>
            </a:r>
            <a:r>
              <a:rPr lang="es-ES" sz="2000" spc="165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ya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ahorra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espacio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permite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modificaciones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el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2160"/>
              </a:lnSpc>
              <a:spcBef>
                <a:spcPts val="545"/>
              </a:spcBef>
            </a:pPr>
            <a:endParaRPr sz="2000" dirty="0">
              <a:latin typeface="Arial Unicode MS"/>
              <a:cs typeface="Arial Unicode MS"/>
            </a:endParaRPr>
          </a:p>
        </p:txBody>
      </p:sp>
      <p:grpSp>
        <p:nvGrpSpPr>
          <p:cNvPr id="23" name="Grupo 22"/>
          <p:cNvGrpSpPr/>
          <p:nvPr/>
        </p:nvGrpSpPr>
        <p:grpSpPr>
          <a:xfrm>
            <a:off x="2286000" y="1617248"/>
            <a:ext cx="10703520" cy="3404296"/>
            <a:chOff x="4441251" y="2307071"/>
            <a:chExt cx="6901595" cy="1963989"/>
          </a:xfrm>
        </p:grpSpPr>
        <p:sp>
          <p:nvSpPr>
            <p:cNvPr id="2" name="object 2"/>
            <p:cNvSpPr/>
            <p:nvPr/>
          </p:nvSpPr>
          <p:spPr>
            <a:xfrm>
              <a:off x="8274558" y="3431285"/>
              <a:ext cx="231140" cy="48260"/>
            </a:xfrm>
            <a:custGeom>
              <a:avLst/>
              <a:gdLst/>
              <a:ahLst/>
              <a:cxnLst/>
              <a:rect l="l" t="t" r="r" b="b"/>
              <a:pathLst>
                <a:path w="231139" h="48260">
                  <a:moveTo>
                    <a:pt x="206501" y="0"/>
                  </a:moveTo>
                  <a:lnTo>
                    <a:pt x="197346" y="1881"/>
                  </a:lnTo>
                  <a:lnTo>
                    <a:pt x="189833" y="7048"/>
                  </a:lnTo>
                  <a:lnTo>
                    <a:pt x="184749" y="14787"/>
                  </a:lnTo>
                  <a:lnTo>
                    <a:pt x="182879" y="24384"/>
                  </a:lnTo>
                  <a:lnTo>
                    <a:pt x="184749" y="33539"/>
                  </a:lnTo>
                  <a:lnTo>
                    <a:pt x="189833" y="41052"/>
                  </a:lnTo>
                  <a:lnTo>
                    <a:pt x="197346" y="46136"/>
                  </a:lnTo>
                  <a:lnTo>
                    <a:pt x="206501" y="48006"/>
                  </a:lnTo>
                  <a:lnTo>
                    <a:pt x="216098" y="46136"/>
                  </a:lnTo>
                  <a:lnTo>
                    <a:pt x="223837" y="41052"/>
                  </a:lnTo>
                  <a:lnTo>
                    <a:pt x="229004" y="33539"/>
                  </a:lnTo>
                  <a:lnTo>
                    <a:pt x="229633" y="30479"/>
                  </a:lnTo>
                  <a:lnTo>
                    <a:pt x="206501" y="30479"/>
                  </a:lnTo>
                  <a:lnTo>
                    <a:pt x="206501" y="18288"/>
                  </a:lnTo>
                  <a:lnTo>
                    <a:pt x="229691" y="18288"/>
                  </a:lnTo>
                  <a:lnTo>
                    <a:pt x="229004" y="14787"/>
                  </a:lnTo>
                  <a:lnTo>
                    <a:pt x="223837" y="7048"/>
                  </a:lnTo>
                  <a:lnTo>
                    <a:pt x="216098" y="1881"/>
                  </a:lnTo>
                  <a:lnTo>
                    <a:pt x="206501" y="0"/>
                  </a:lnTo>
                  <a:close/>
                </a:path>
                <a:path w="231139" h="48260">
                  <a:moveTo>
                    <a:pt x="184067" y="18288"/>
                  </a:moveTo>
                  <a:lnTo>
                    <a:pt x="0" y="18288"/>
                  </a:lnTo>
                  <a:lnTo>
                    <a:pt x="0" y="30479"/>
                  </a:lnTo>
                  <a:lnTo>
                    <a:pt x="184124" y="30479"/>
                  </a:lnTo>
                  <a:lnTo>
                    <a:pt x="182879" y="24384"/>
                  </a:lnTo>
                  <a:lnTo>
                    <a:pt x="184067" y="18288"/>
                  </a:lnTo>
                  <a:close/>
                </a:path>
                <a:path w="231139" h="48260">
                  <a:moveTo>
                    <a:pt x="229691" y="18288"/>
                  </a:moveTo>
                  <a:lnTo>
                    <a:pt x="206501" y="18288"/>
                  </a:lnTo>
                  <a:lnTo>
                    <a:pt x="206501" y="30479"/>
                  </a:lnTo>
                  <a:lnTo>
                    <a:pt x="229633" y="30479"/>
                  </a:lnTo>
                  <a:lnTo>
                    <a:pt x="230886" y="24384"/>
                  </a:lnTo>
                  <a:lnTo>
                    <a:pt x="229691" y="1828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" name="object 3"/>
            <p:cNvSpPr/>
            <p:nvPr/>
          </p:nvSpPr>
          <p:spPr>
            <a:xfrm>
              <a:off x="8279129" y="3710178"/>
              <a:ext cx="231140" cy="48260"/>
            </a:xfrm>
            <a:custGeom>
              <a:avLst/>
              <a:gdLst/>
              <a:ahLst/>
              <a:cxnLst/>
              <a:rect l="l" t="t" r="r" b="b"/>
              <a:pathLst>
                <a:path w="231139" h="48260">
                  <a:moveTo>
                    <a:pt x="207264" y="0"/>
                  </a:moveTo>
                  <a:lnTo>
                    <a:pt x="198108" y="1881"/>
                  </a:lnTo>
                  <a:lnTo>
                    <a:pt x="190595" y="7048"/>
                  </a:lnTo>
                  <a:lnTo>
                    <a:pt x="185511" y="14787"/>
                  </a:lnTo>
                  <a:lnTo>
                    <a:pt x="183642" y="24384"/>
                  </a:lnTo>
                  <a:lnTo>
                    <a:pt x="185511" y="33539"/>
                  </a:lnTo>
                  <a:lnTo>
                    <a:pt x="190595" y="41052"/>
                  </a:lnTo>
                  <a:lnTo>
                    <a:pt x="198108" y="46136"/>
                  </a:lnTo>
                  <a:lnTo>
                    <a:pt x="207264" y="48006"/>
                  </a:lnTo>
                  <a:lnTo>
                    <a:pt x="216419" y="46136"/>
                  </a:lnTo>
                  <a:lnTo>
                    <a:pt x="223932" y="41052"/>
                  </a:lnTo>
                  <a:lnTo>
                    <a:pt x="229016" y="33539"/>
                  </a:lnTo>
                  <a:lnTo>
                    <a:pt x="229641" y="30480"/>
                  </a:lnTo>
                  <a:lnTo>
                    <a:pt x="207263" y="30480"/>
                  </a:lnTo>
                  <a:lnTo>
                    <a:pt x="207263" y="18287"/>
                  </a:lnTo>
                  <a:lnTo>
                    <a:pt x="229698" y="18287"/>
                  </a:lnTo>
                  <a:lnTo>
                    <a:pt x="229016" y="14787"/>
                  </a:lnTo>
                  <a:lnTo>
                    <a:pt x="223932" y="7048"/>
                  </a:lnTo>
                  <a:lnTo>
                    <a:pt x="216419" y="1881"/>
                  </a:lnTo>
                  <a:lnTo>
                    <a:pt x="207264" y="0"/>
                  </a:lnTo>
                  <a:close/>
                </a:path>
                <a:path w="231139" h="48260">
                  <a:moveTo>
                    <a:pt x="184829" y="18287"/>
                  </a:moveTo>
                  <a:lnTo>
                    <a:pt x="0" y="18287"/>
                  </a:lnTo>
                  <a:lnTo>
                    <a:pt x="0" y="30480"/>
                  </a:lnTo>
                  <a:lnTo>
                    <a:pt x="184886" y="30480"/>
                  </a:lnTo>
                  <a:lnTo>
                    <a:pt x="183642" y="24384"/>
                  </a:lnTo>
                  <a:lnTo>
                    <a:pt x="184829" y="18287"/>
                  </a:lnTo>
                  <a:close/>
                </a:path>
                <a:path w="231139" h="48260">
                  <a:moveTo>
                    <a:pt x="229698" y="18287"/>
                  </a:moveTo>
                  <a:lnTo>
                    <a:pt x="207263" y="18287"/>
                  </a:lnTo>
                  <a:lnTo>
                    <a:pt x="207263" y="30480"/>
                  </a:lnTo>
                  <a:lnTo>
                    <a:pt x="229641" y="30480"/>
                  </a:lnTo>
                  <a:lnTo>
                    <a:pt x="230886" y="24384"/>
                  </a:lnTo>
                  <a:lnTo>
                    <a:pt x="229698" y="1828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809738" y="2745485"/>
              <a:ext cx="683260" cy="1435100"/>
            </a:xfrm>
            <a:custGeom>
              <a:avLst/>
              <a:gdLst/>
              <a:ahLst/>
              <a:cxnLst/>
              <a:rect l="l" t="t" r="r" b="b"/>
              <a:pathLst>
                <a:path w="683260" h="1435100">
                  <a:moveTo>
                    <a:pt x="682739" y="412242"/>
                  </a:moveTo>
                  <a:lnTo>
                    <a:pt x="676643" y="412242"/>
                  </a:lnTo>
                  <a:lnTo>
                    <a:pt x="676643" y="406146"/>
                  </a:lnTo>
                  <a:lnTo>
                    <a:pt x="471678" y="406146"/>
                  </a:lnTo>
                  <a:lnTo>
                    <a:pt x="471678" y="12192"/>
                  </a:lnTo>
                  <a:lnTo>
                    <a:pt x="471678" y="6096"/>
                  </a:lnTo>
                  <a:lnTo>
                    <a:pt x="471678" y="2286"/>
                  </a:lnTo>
                  <a:lnTo>
                    <a:pt x="468630" y="0"/>
                  </a:lnTo>
                  <a:lnTo>
                    <a:pt x="459486" y="0"/>
                  </a:lnTo>
                  <a:lnTo>
                    <a:pt x="459486" y="12192"/>
                  </a:lnTo>
                  <a:lnTo>
                    <a:pt x="459486" y="1422654"/>
                  </a:lnTo>
                  <a:lnTo>
                    <a:pt x="12192" y="1422654"/>
                  </a:lnTo>
                  <a:lnTo>
                    <a:pt x="12192" y="12192"/>
                  </a:lnTo>
                  <a:lnTo>
                    <a:pt x="459486" y="12192"/>
                  </a:lnTo>
                  <a:lnTo>
                    <a:pt x="459486" y="0"/>
                  </a:lnTo>
                  <a:lnTo>
                    <a:pt x="2286" y="0"/>
                  </a:lnTo>
                  <a:lnTo>
                    <a:pt x="0" y="2286"/>
                  </a:lnTo>
                  <a:lnTo>
                    <a:pt x="0" y="1432560"/>
                  </a:lnTo>
                  <a:lnTo>
                    <a:pt x="2286" y="1434846"/>
                  </a:lnTo>
                  <a:lnTo>
                    <a:pt x="468630" y="1434846"/>
                  </a:lnTo>
                  <a:lnTo>
                    <a:pt x="471678" y="1432560"/>
                  </a:lnTo>
                  <a:lnTo>
                    <a:pt x="471678" y="1428750"/>
                  </a:lnTo>
                  <a:lnTo>
                    <a:pt x="471678" y="1422654"/>
                  </a:lnTo>
                  <a:lnTo>
                    <a:pt x="471678" y="418338"/>
                  </a:lnTo>
                  <a:lnTo>
                    <a:pt x="670560" y="418338"/>
                  </a:lnTo>
                  <a:lnTo>
                    <a:pt x="670560" y="1370838"/>
                  </a:lnTo>
                  <a:lnTo>
                    <a:pt x="682739" y="1370838"/>
                  </a:lnTo>
                  <a:lnTo>
                    <a:pt x="682739" y="41224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435090" y="2945180"/>
              <a:ext cx="1385570" cy="1325880"/>
            </a:xfrm>
            <a:custGeom>
              <a:avLst/>
              <a:gdLst/>
              <a:ahLst/>
              <a:cxnLst/>
              <a:rect l="l" t="t" r="r" b="b"/>
              <a:pathLst>
                <a:path w="1385570" h="1325879">
                  <a:moveTo>
                    <a:pt x="1385316" y="201879"/>
                  </a:moveTo>
                  <a:lnTo>
                    <a:pt x="598170" y="201879"/>
                  </a:lnTo>
                  <a:lnTo>
                    <a:pt x="598170" y="104343"/>
                  </a:lnTo>
                  <a:lnTo>
                    <a:pt x="598932" y="104343"/>
                  </a:lnTo>
                  <a:lnTo>
                    <a:pt x="598932" y="99771"/>
                  </a:lnTo>
                  <a:lnTo>
                    <a:pt x="588899" y="60375"/>
                  </a:lnTo>
                  <a:lnTo>
                    <a:pt x="541985" y="10642"/>
                  </a:lnTo>
                  <a:lnTo>
                    <a:pt x="477837" y="0"/>
                  </a:lnTo>
                  <a:lnTo>
                    <a:pt x="446278" y="9461"/>
                  </a:lnTo>
                  <a:lnTo>
                    <a:pt x="418769" y="28829"/>
                  </a:lnTo>
                  <a:lnTo>
                    <a:pt x="398106" y="58153"/>
                  </a:lnTo>
                  <a:lnTo>
                    <a:pt x="393357" y="75120"/>
                  </a:lnTo>
                  <a:lnTo>
                    <a:pt x="389813" y="60388"/>
                  </a:lnTo>
                  <a:lnTo>
                    <a:pt x="370103" y="30695"/>
                  </a:lnTo>
                  <a:lnTo>
                    <a:pt x="343052" y="10744"/>
                  </a:lnTo>
                  <a:lnTo>
                    <a:pt x="311543" y="584"/>
                  </a:lnTo>
                  <a:lnTo>
                    <a:pt x="278511" y="215"/>
                  </a:lnTo>
                  <a:lnTo>
                    <a:pt x="246824" y="9690"/>
                  </a:lnTo>
                  <a:lnTo>
                    <a:pt x="219405" y="29044"/>
                  </a:lnTo>
                  <a:lnTo>
                    <a:pt x="199161" y="58293"/>
                  </a:lnTo>
                  <a:lnTo>
                    <a:pt x="188976" y="97485"/>
                  </a:lnTo>
                  <a:lnTo>
                    <a:pt x="188976" y="103593"/>
                  </a:lnTo>
                  <a:lnTo>
                    <a:pt x="188976" y="107391"/>
                  </a:lnTo>
                  <a:lnTo>
                    <a:pt x="188976" y="201879"/>
                  </a:lnTo>
                  <a:lnTo>
                    <a:pt x="28956" y="201879"/>
                  </a:lnTo>
                  <a:lnTo>
                    <a:pt x="28956" y="212547"/>
                  </a:lnTo>
                  <a:lnTo>
                    <a:pt x="22860" y="212547"/>
                  </a:lnTo>
                  <a:lnTo>
                    <a:pt x="22860" y="491934"/>
                  </a:lnTo>
                  <a:lnTo>
                    <a:pt x="19799" y="492556"/>
                  </a:lnTo>
                  <a:lnTo>
                    <a:pt x="12280" y="497636"/>
                  </a:lnTo>
                  <a:lnTo>
                    <a:pt x="7200" y="505155"/>
                  </a:lnTo>
                  <a:lnTo>
                    <a:pt x="5334" y="514299"/>
                  </a:lnTo>
                  <a:lnTo>
                    <a:pt x="7200" y="523900"/>
                  </a:lnTo>
                  <a:lnTo>
                    <a:pt x="12280" y="531634"/>
                  </a:lnTo>
                  <a:lnTo>
                    <a:pt x="19799" y="536803"/>
                  </a:lnTo>
                  <a:lnTo>
                    <a:pt x="22860" y="537438"/>
                  </a:lnTo>
                  <a:lnTo>
                    <a:pt x="22860" y="769874"/>
                  </a:lnTo>
                  <a:lnTo>
                    <a:pt x="14782" y="771448"/>
                  </a:lnTo>
                  <a:lnTo>
                    <a:pt x="7035" y="776528"/>
                  </a:lnTo>
                  <a:lnTo>
                    <a:pt x="1879" y="784047"/>
                  </a:lnTo>
                  <a:lnTo>
                    <a:pt x="0" y="793191"/>
                  </a:lnTo>
                  <a:lnTo>
                    <a:pt x="1879" y="802792"/>
                  </a:lnTo>
                  <a:lnTo>
                    <a:pt x="7048" y="810526"/>
                  </a:lnTo>
                  <a:lnTo>
                    <a:pt x="14782" y="815695"/>
                  </a:lnTo>
                  <a:lnTo>
                    <a:pt x="22860" y="817283"/>
                  </a:lnTo>
                  <a:lnTo>
                    <a:pt x="22860" y="1173429"/>
                  </a:lnTo>
                  <a:lnTo>
                    <a:pt x="24384" y="1173429"/>
                  </a:lnTo>
                  <a:lnTo>
                    <a:pt x="24384" y="1177239"/>
                  </a:lnTo>
                  <a:lnTo>
                    <a:pt x="444169" y="1177239"/>
                  </a:lnTo>
                  <a:lnTo>
                    <a:pt x="444246" y="1178001"/>
                  </a:lnTo>
                  <a:lnTo>
                    <a:pt x="445008" y="1186383"/>
                  </a:lnTo>
                  <a:lnTo>
                    <a:pt x="445770" y="1194003"/>
                  </a:lnTo>
                  <a:lnTo>
                    <a:pt x="458127" y="1233881"/>
                  </a:lnTo>
                  <a:lnTo>
                    <a:pt x="501942" y="1291717"/>
                  </a:lnTo>
                  <a:lnTo>
                    <a:pt x="562292" y="1321054"/>
                  </a:lnTo>
                  <a:lnTo>
                    <a:pt x="595337" y="1325283"/>
                  </a:lnTo>
                  <a:lnTo>
                    <a:pt x="628535" y="1322692"/>
                  </a:lnTo>
                  <a:lnTo>
                    <a:pt x="689991" y="1297457"/>
                  </a:lnTo>
                  <a:lnTo>
                    <a:pt x="736003" y="1246162"/>
                  </a:lnTo>
                  <a:lnTo>
                    <a:pt x="754786" y="1177239"/>
                  </a:lnTo>
                  <a:lnTo>
                    <a:pt x="1377696" y="1177239"/>
                  </a:lnTo>
                  <a:lnTo>
                    <a:pt x="1377696" y="1165047"/>
                  </a:lnTo>
                  <a:lnTo>
                    <a:pt x="755446" y="1165047"/>
                  </a:lnTo>
                  <a:lnTo>
                    <a:pt x="755218" y="1162761"/>
                  </a:lnTo>
                  <a:lnTo>
                    <a:pt x="755142" y="1154379"/>
                  </a:lnTo>
                  <a:lnTo>
                    <a:pt x="744004" y="1111681"/>
                  </a:lnTo>
                  <a:lnTo>
                    <a:pt x="743712" y="1111161"/>
                  </a:lnTo>
                  <a:lnTo>
                    <a:pt x="743712" y="1178001"/>
                  </a:lnTo>
                  <a:lnTo>
                    <a:pt x="734072" y="1220901"/>
                  </a:lnTo>
                  <a:lnTo>
                    <a:pt x="715378" y="1255750"/>
                  </a:lnTo>
                  <a:lnTo>
                    <a:pt x="658533" y="1300924"/>
                  </a:lnTo>
                  <a:lnTo>
                    <a:pt x="588594" y="1312786"/>
                  </a:lnTo>
                  <a:lnTo>
                    <a:pt x="553554" y="1305991"/>
                  </a:lnTo>
                  <a:lnTo>
                    <a:pt x="492975" y="1266456"/>
                  </a:lnTo>
                  <a:lnTo>
                    <a:pt x="471309" y="1233538"/>
                  </a:lnTo>
                  <a:lnTo>
                    <a:pt x="457962" y="1191717"/>
                  </a:lnTo>
                  <a:lnTo>
                    <a:pt x="456438" y="1184859"/>
                  </a:lnTo>
                  <a:lnTo>
                    <a:pt x="456438" y="1177239"/>
                  </a:lnTo>
                  <a:lnTo>
                    <a:pt x="455676" y="1169619"/>
                  </a:lnTo>
                  <a:lnTo>
                    <a:pt x="456438" y="1162761"/>
                  </a:lnTo>
                  <a:lnTo>
                    <a:pt x="456438" y="1155141"/>
                  </a:lnTo>
                  <a:lnTo>
                    <a:pt x="467017" y="1115199"/>
                  </a:lnTo>
                  <a:lnTo>
                    <a:pt x="509689" y="1057770"/>
                  </a:lnTo>
                  <a:lnTo>
                    <a:pt x="570471" y="1030058"/>
                  </a:lnTo>
                  <a:lnTo>
                    <a:pt x="603694" y="1027239"/>
                  </a:lnTo>
                  <a:lnTo>
                    <a:pt x="636689" y="1031748"/>
                  </a:lnTo>
                  <a:lnTo>
                    <a:pt x="695680" y="1062570"/>
                  </a:lnTo>
                  <a:lnTo>
                    <a:pt x="734796" y="1122222"/>
                  </a:lnTo>
                  <a:lnTo>
                    <a:pt x="742950" y="1162761"/>
                  </a:lnTo>
                  <a:lnTo>
                    <a:pt x="743712" y="1178001"/>
                  </a:lnTo>
                  <a:lnTo>
                    <a:pt x="743712" y="1111161"/>
                  </a:lnTo>
                  <a:lnTo>
                    <a:pt x="724776" y="1076782"/>
                  </a:lnTo>
                  <a:lnTo>
                    <a:pt x="668528" y="1030351"/>
                  </a:lnTo>
                  <a:lnTo>
                    <a:pt x="599401" y="1014996"/>
                  </a:lnTo>
                  <a:lnTo>
                    <a:pt x="564083" y="1018933"/>
                  </a:lnTo>
                  <a:lnTo>
                    <a:pt x="500075" y="1050010"/>
                  </a:lnTo>
                  <a:lnTo>
                    <a:pt x="455726" y="1111910"/>
                  </a:lnTo>
                  <a:lnTo>
                    <a:pt x="445008" y="1154379"/>
                  </a:lnTo>
                  <a:lnTo>
                    <a:pt x="443953" y="1165047"/>
                  </a:lnTo>
                  <a:lnTo>
                    <a:pt x="35039" y="1165047"/>
                  </a:lnTo>
                  <a:lnTo>
                    <a:pt x="35039" y="814666"/>
                  </a:lnTo>
                  <a:lnTo>
                    <a:pt x="41046" y="810526"/>
                  </a:lnTo>
                  <a:lnTo>
                    <a:pt x="46126" y="802792"/>
                  </a:lnTo>
                  <a:lnTo>
                    <a:pt x="46812" y="799287"/>
                  </a:lnTo>
                  <a:lnTo>
                    <a:pt x="188976" y="799287"/>
                  </a:lnTo>
                  <a:lnTo>
                    <a:pt x="188976" y="791667"/>
                  </a:lnTo>
                  <a:lnTo>
                    <a:pt x="195821" y="791667"/>
                  </a:lnTo>
                  <a:lnTo>
                    <a:pt x="195821" y="693369"/>
                  </a:lnTo>
                  <a:lnTo>
                    <a:pt x="195834" y="683463"/>
                  </a:lnTo>
                  <a:lnTo>
                    <a:pt x="207365" y="645134"/>
                  </a:lnTo>
                  <a:lnTo>
                    <a:pt x="229489" y="617943"/>
                  </a:lnTo>
                  <a:lnTo>
                    <a:pt x="258597" y="601840"/>
                  </a:lnTo>
                  <a:lnTo>
                    <a:pt x="291071" y="596811"/>
                  </a:lnTo>
                  <a:lnTo>
                    <a:pt x="323303" y="602805"/>
                  </a:lnTo>
                  <a:lnTo>
                    <a:pt x="351701" y="619785"/>
                  </a:lnTo>
                  <a:lnTo>
                    <a:pt x="372643" y="647700"/>
                  </a:lnTo>
                  <a:lnTo>
                    <a:pt x="383286" y="689559"/>
                  </a:lnTo>
                  <a:lnTo>
                    <a:pt x="383286" y="693369"/>
                  </a:lnTo>
                  <a:lnTo>
                    <a:pt x="395478" y="693369"/>
                  </a:lnTo>
                  <a:lnTo>
                    <a:pt x="395478" y="689559"/>
                  </a:lnTo>
                  <a:lnTo>
                    <a:pt x="395478" y="683463"/>
                  </a:lnTo>
                  <a:lnTo>
                    <a:pt x="406755" y="645109"/>
                  </a:lnTo>
                  <a:lnTo>
                    <a:pt x="428637" y="617918"/>
                  </a:lnTo>
                  <a:lnTo>
                    <a:pt x="457504" y="601827"/>
                  </a:lnTo>
                  <a:lnTo>
                    <a:pt x="489788" y="596811"/>
                  </a:lnTo>
                  <a:lnTo>
                    <a:pt x="521893" y="602818"/>
                  </a:lnTo>
                  <a:lnTo>
                    <a:pt x="550265" y="619798"/>
                  </a:lnTo>
                  <a:lnTo>
                    <a:pt x="571284" y="647712"/>
                  </a:lnTo>
                  <a:lnTo>
                    <a:pt x="581406" y="686511"/>
                  </a:lnTo>
                  <a:lnTo>
                    <a:pt x="581406" y="689559"/>
                  </a:lnTo>
                  <a:lnTo>
                    <a:pt x="580644" y="689559"/>
                  </a:lnTo>
                  <a:lnTo>
                    <a:pt x="580644" y="791667"/>
                  </a:lnTo>
                  <a:lnTo>
                    <a:pt x="586740" y="791667"/>
                  </a:lnTo>
                  <a:lnTo>
                    <a:pt x="586740" y="799287"/>
                  </a:lnTo>
                  <a:lnTo>
                    <a:pt x="1379969" y="799287"/>
                  </a:lnTo>
                  <a:lnTo>
                    <a:pt x="1379969" y="787107"/>
                  </a:lnTo>
                  <a:lnTo>
                    <a:pt x="592823" y="787107"/>
                  </a:lnTo>
                  <a:lnTo>
                    <a:pt x="592823" y="689559"/>
                  </a:lnTo>
                  <a:lnTo>
                    <a:pt x="593598" y="689559"/>
                  </a:lnTo>
                  <a:lnTo>
                    <a:pt x="593598" y="685749"/>
                  </a:lnTo>
                  <a:lnTo>
                    <a:pt x="584085" y="646163"/>
                  </a:lnTo>
                  <a:lnTo>
                    <a:pt x="537286" y="596341"/>
                  </a:lnTo>
                  <a:lnTo>
                    <a:pt x="472744" y="585825"/>
                  </a:lnTo>
                  <a:lnTo>
                    <a:pt x="441083" y="595363"/>
                  </a:lnTo>
                  <a:lnTo>
                    <a:pt x="413677" y="614807"/>
                  </a:lnTo>
                  <a:lnTo>
                    <a:pt x="393446" y="644169"/>
                  </a:lnTo>
                  <a:lnTo>
                    <a:pt x="388937" y="661593"/>
                  </a:lnTo>
                  <a:lnTo>
                    <a:pt x="385356" y="646226"/>
                  </a:lnTo>
                  <a:lnTo>
                    <a:pt x="365709" y="616432"/>
                  </a:lnTo>
                  <a:lnTo>
                    <a:pt x="338670" y="596417"/>
                  </a:lnTo>
                  <a:lnTo>
                    <a:pt x="307136" y="586206"/>
                  </a:lnTo>
                  <a:lnTo>
                    <a:pt x="274015" y="585851"/>
                  </a:lnTo>
                  <a:lnTo>
                    <a:pt x="242201" y="595350"/>
                  </a:lnTo>
                  <a:lnTo>
                    <a:pt x="214604" y="614781"/>
                  </a:lnTo>
                  <a:lnTo>
                    <a:pt x="194119" y="644131"/>
                  </a:lnTo>
                  <a:lnTo>
                    <a:pt x="183642" y="683463"/>
                  </a:lnTo>
                  <a:lnTo>
                    <a:pt x="183642" y="689559"/>
                  </a:lnTo>
                  <a:lnTo>
                    <a:pt x="183642" y="693369"/>
                  </a:lnTo>
                  <a:lnTo>
                    <a:pt x="183642" y="787095"/>
                  </a:lnTo>
                  <a:lnTo>
                    <a:pt x="46761" y="787095"/>
                  </a:lnTo>
                  <a:lnTo>
                    <a:pt x="46126" y="784047"/>
                  </a:lnTo>
                  <a:lnTo>
                    <a:pt x="41046" y="776528"/>
                  </a:lnTo>
                  <a:lnTo>
                    <a:pt x="35039" y="772477"/>
                  </a:lnTo>
                  <a:lnTo>
                    <a:pt x="35039" y="537502"/>
                  </a:lnTo>
                  <a:lnTo>
                    <a:pt x="38544" y="536803"/>
                  </a:lnTo>
                  <a:lnTo>
                    <a:pt x="46291" y="531634"/>
                  </a:lnTo>
                  <a:lnTo>
                    <a:pt x="51447" y="523900"/>
                  </a:lnTo>
                  <a:lnTo>
                    <a:pt x="52133" y="520395"/>
                  </a:lnTo>
                  <a:lnTo>
                    <a:pt x="194310" y="520395"/>
                  </a:lnTo>
                  <a:lnTo>
                    <a:pt x="194310" y="512775"/>
                  </a:lnTo>
                  <a:lnTo>
                    <a:pt x="201168" y="512775"/>
                  </a:lnTo>
                  <a:lnTo>
                    <a:pt x="201168" y="414477"/>
                  </a:lnTo>
                  <a:lnTo>
                    <a:pt x="201168" y="410667"/>
                  </a:lnTo>
                  <a:lnTo>
                    <a:pt x="201168" y="404571"/>
                  </a:lnTo>
                  <a:lnTo>
                    <a:pt x="212420" y="366242"/>
                  </a:lnTo>
                  <a:lnTo>
                    <a:pt x="234315" y="339039"/>
                  </a:lnTo>
                  <a:lnTo>
                    <a:pt x="263232" y="322948"/>
                  </a:lnTo>
                  <a:lnTo>
                    <a:pt x="295579" y="317919"/>
                  </a:lnTo>
                  <a:lnTo>
                    <a:pt x="327736" y="323900"/>
                  </a:lnTo>
                  <a:lnTo>
                    <a:pt x="356108" y="340880"/>
                  </a:lnTo>
                  <a:lnTo>
                    <a:pt x="377101" y="368795"/>
                  </a:lnTo>
                  <a:lnTo>
                    <a:pt x="387096" y="407619"/>
                  </a:lnTo>
                  <a:lnTo>
                    <a:pt x="387096" y="410667"/>
                  </a:lnTo>
                  <a:lnTo>
                    <a:pt x="387096" y="414477"/>
                  </a:lnTo>
                  <a:lnTo>
                    <a:pt x="399288" y="414477"/>
                  </a:lnTo>
                  <a:lnTo>
                    <a:pt x="399288" y="410667"/>
                  </a:lnTo>
                  <a:lnTo>
                    <a:pt x="399288" y="406857"/>
                  </a:lnTo>
                  <a:lnTo>
                    <a:pt x="399288" y="404571"/>
                  </a:lnTo>
                  <a:lnTo>
                    <a:pt x="411213" y="366141"/>
                  </a:lnTo>
                  <a:lnTo>
                    <a:pt x="433374" y="338886"/>
                  </a:lnTo>
                  <a:lnTo>
                    <a:pt x="462318" y="322783"/>
                  </a:lnTo>
                  <a:lnTo>
                    <a:pt x="494538" y="317779"/>
                  </a:lnTo>
                  <a:lnTo>
                    <a:pt x="526554" y="323811"/>
                  </a:lnTo>
                  <a:lnTo>
                    <a:pt x="554926" y="340829"/>
                  </a:lnTo>
                  <a:lnTo>
                    <a:pt x="576135" y="368782"/>
                  </a:lnTo>
                  <a:lnTo>
                    <a:pt x="586740" y="407619"/>
                  </a:lnTo>
                  <a:lnTo>
                    <a:pt x="586740" y="410667"/>
                  </a:lnTo>
                  <a:lnTo>
                    <a:pt x="585216" y="410667"/>
                  </a:lnTo>
                  <a:lnTo>
                    <a:pt x="585216" y="512775"/>
                  </a:lnTo>
                  <a:lnTo>
                    <a:pt x="591312" y="512775"/>
                  </a:lnTo>
                  <a:lnTo>
                    <a:pt x="591312" y="520395"/>
                  </a:lnTo>
                  <a:lnTo>
                    <a:pt x="1384541" y="520395"/>
                  </a:lnTo>
                  <a:lnTo>
                    <a:pt x="1384541" y="508215"/>
                  </a:lnTo>
                  <a:lnTo>
                    <a:pt x="597395" y="508215"/>
                  </a:lnTo>
                  <a:lnTo>
                    <a:pt x="597395" y="410667"/>
                  </a:lnTo>
                  <a:lnTo>
                    <a:pt x="598932" y="410667"/>
                  </a:lnTo>
                  <a:lnTo>
                    <a:pt x="598932" y="406857"/>
                  </a:lnTo>
                  <a:lnTo>
                    <a:pt x="588949" y="367296"/>
                  </a:lnTo>
                  <a:lnTo>
                    <a:pt x="541959" y="317411"/>
                  </a:lnTo>
                  <a:lnTo>
                    <a:pt x="477659" y="306793"/>
                  </a:lnTo>
                  <a:lnTo>
                    <a:pt x="446049" y="316306"/>
                  </a:lnTo>
                  <a:lnTo>
                    <a:pt x="418541" y="335749"/>
                  </a:lnTo>
                  <a:lnTo>
                    <a:pt x="397954" y="365163"/>
                  </a:lnTo>
                  <a:lnTo>
                    <a:pt x="393306" y="382016"/>
                  </a:lnTo>
                  <a:lnTo>
                    <a:pt x="389775" y="367284"/>
                  </a:lnTo>
                  <a:lnTo>
                    <a:pt x="370052" y="337477"/>
                  </a:lnTo>
                  <a:lnTo>
                    <a:pt x="343001" y="317461"/>
                  </a:lnTo>
                  <a:lnTo>
                    <a:pt x="311505" y="307263"/>
                  </a:lnTo>
                  <a:lnTo>
                    <a:pt x="278485" y="306920"/>
                  </a:lnTo>
                  <a:lnTo>
                    <a:pt x="246837" y="316458"/>
                  </a:lnTo>
                  <a:lnTo>
                    <a:pt x="219430" y="335889"/>
                  </a:lnTo>
                  <a:lnTo>
                    <a:pt x="199174" y="365252"/>
                  </a:lnTo>
                  <a:lnTo>
                    <a:pt x="188976" y="404571"/>
                  </a:lnTo>
                  <a:lnTo>
                    <a:pt x="188976" y="410667"/>
                  </a:lnTo>
                  <a:lnTo>
                    <a:pt x="188976" y="414477"/>
                  </a:lnTo>
                  <a:lnTo>
                    <a:pt x="188976" y="508203"/>
                  </a:lnTo>
                  <a:lnTo>
                    <a:pt x="52082" y="508203"/>
                  </a:lnTo>
                  <a:lnTo>
                    <a:pt x="51447" y="505155"/>
                  </a:lnTo>
                  <a:lnTo>
                    <a:pt x="46278" y="497636"/>
                  </a:lnTo>
                  <a:lnTo>
                    <a:pt x="38544" y="492556"/>
                  </a:lnTo>
                  <a:lnTo>
                    <a:pt x="35039" y="491871"/>
                  </a:lnTo>
                  <a:lnTo>
                    <a:pt x="35039" y="214071"/>
                  </a:lnTo>
                  <a:lnTo>
                    <a:pt x="194310" y="214071"/>
                  </a:lnTo>
                  <a:lnTo>
                    <a:pt x="194310" y="205689"/>
                  </a:lnTo>
                  <a:lnTo>
                    <a:pt x="201168" y="205689"/>
                  </a:lnTo>
                  <a:lnTo>
                    <a:pt x="201168" y="108153"/>
                  </a:lnTo>
                  <a:lnTo>
                    <a:pt x="201168" y="103593"/>
                  </a:lnTo>
                  <a:lnTo>
                    <a:pt x="201168" y="97485"/>
                  </a:lnTo>
                  <a:lnTo>
                    <a:pt x="212483" y="59207"/>
                  </a:lnTo>
                  <a:lnTo>
                    <a:pt x="234492" y="32118"/>
                  </a:lnTo>
                  <a:lnTo>
                    <a:pt x="263550" y="16167"/>
                  </a:lnTo>
                  <a:lnTo>
                    <a:pt x="296011" y="11290"/>
                  </a:lnTo>
                  <a:lnTo>
                    <a:pt x="328231" y="17411"/>
                  </a:lnTo>
                  <a:lnTo>
                    <a:pt x="356577" y="34505"/>
                  </a:lnTo>
                  <a:lnTo>
                    <a:pt x="377405" y="62484"/>
                  </a:lnTo>
                  <a:lnTo>
                    <a:pt x="387096" y="101295"/>
                  </a:lnTo>
                  <a:lnTo>
                    <a:pt x="387096" y="104343"/>
                  </a:lnTo>
                  <a:lnTo>
                    <a:pt x="387096" y="107391"/>
                  </a:lnTo>
                  <a:lnTo>
                    <a:pt x="399288" y="108153"/>
                  </a:lnTo>
                  <a:lnTo>
                    <a:pt x="399288" y="104343"/>
                  </a:lnTo>
                  <a:lnTo>
                    <a:pt x="399288" y="99771"/>
                  </a:lnTo>
                  <a:lnTo>
                    <a:pt x="399288" y="97485"/>
                  </a:lnTo>
                  <a:lnTo>
                    <a:pt x="411238" y="59105"/>
                  </a:lnTo>
                  <a:lnTo>
                    <a:pt x="433527" y="31978"/>
                  </a:lnTo>
                  <a:lnTo>
                    <a:pt x="462610" y="16027"/>
                  </a:lnTo>
                  <a:lnTo>
                    <a:pt x="494969" y="11176"/>
                  </a:lnTo>
                  <a:lnTo>
                    <a:pt x="527088" y="17348"/>
                  </a:lnTo>
                  <a:lnTo>
                    <a:pt x="555434" y="34480"/>
                  </a:lnTo>
                  <a:lnTo>
                    <a:pt x="576491" y="62484"/>
                  </a:lnTo>
                  <a:lnTo>
                    <a:pt x="586740" y="101295"/>
                  </a:lnTo>
                  <a:lnTo>
                    <a:pt x="586740" y="103581"/>
                  </a:lnTo>
                  <a:lnTo>
                    <a:pt x="585978" y="103581"/>
                  </a:lnTo>
                  <a:lnTo>
                    <a:pt x="585978" y="206451"/>
                  </a:lnTo>
                  <a:lnTo>
                    <a:pt x="592074" y="206451"/>
                  </a:lnTo>
                  <a:lnTo>
                    <a:pt x="592074" y="214071"/>
                  </a:lnTo>
                  <a:lnTo>
                    <a:pt x="1385316" y="214071"/>
                  </a:lnTo>
                  <a:lnTo>
                    <a:pt x="1385316" y="20187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6" name="object 6"/>
            <p:cNvGrpSpPr/>
            <p:nvPr/>
          </p:nvGrpSpPr>
          <p:grpSpPr>
            <a:xfrm>
              <a:off x="5023104" y="2900934"/>
              <a:ext cx="2338070" cy="518159"/>
              <a:chOff x="2203704" y="2900933"/>
              <a:chExt cx="2338070" cy="518159"/>
            </a:xfrm>
          </p:grpSpPr>
          <p:sp>
            <p:nvSpPr>
              <p:cNvPr id="7" name="object 7"/>
              <p:cNvSpPr/>
              <p:nvPr/>
            </p:nvSpPr>
            <p:spPr>
              <a:xfrm>
                <a:off x="2439924" y="2900933"/>
                <a:ext cx="991869" cy="518159"/>
              </a:xfrm>
              <a:custGeom>
                <a:avLst/>
                <a:gdLst/>
                <a:ahLst/>
                <a:cxnLst/>
                <a:rect l="l" t="t" r="r" b="b"/>
                <a:pathLst>
                  <a:path w="991870" h="518160">
                    <a:moveTo>
                      <a:pt x="989076" y="0"/>
                    </a:moveTo>
                    <a:lnTo>
                      <a:pt x="3048" y="0"/>
                    </a:lnTo>
                    <a:lnTo>
                      <a:pt x="0" y="3048"/>
                    </a:lnTo>
                    <a:lnTo>
                      <a:pt x="0" y="515874"/>
                    </a:lnTo>
                    <a:lnTo>
                      <a:pt x="3048" y="518160"/>
                    </a:lnTo>
                    <a:lnTo>
                      <a:pt x="989076" y="518160"/>
                    </a:lnTo>
                    <a:lnTo>
                      <a:pt x="991362" y="515874"/>
                    </a:lnTo>
                    <a:lnTo>
                      <a:pt x="991362" y="512064"/>
                    </a:lnTo>
                    <a:lnTo>
                      <a:pt x="12192" y="512064"/>
                    </a:lnTo>
                    <a:lnTo>
                      <a:pt x="6096" y="505968"/>
                    </a:lnTo>
                    <a:lnTo>
                      <a:pt x="12192" y="505968"/>
                    </a:lnTo>
                    <a:lnTo>
                      <a:pt x="12192" y="12192"/>
                    </a:lnTo>
                    <a:lnTo>
                      <a:pt x="6096" y="12192"/>
                    </a:lnTo>
                    <a:lnTo>
                      <a:pt x="12192" y="6096"/>
                    </a:lnTo>
                    <a:lnTo>
                      <a:pt x="991362" y="6096"/>
                    </a:lnTo>
                    <a:lnTo>
                      <a:pt x="991362" y="3048"/>
                    </a:lnTo>
                    <a:lnTo>
                      <a:pt x="989076" y="0"/>
                    </a:lnTo>
                    <a:close/>
                  </a:path>
                  <a:path w="991870" h="518160">
                    <a:moveTo>
                      <a:pt x="12192" y="505968"/>
                    </a:moveTo>
                    <a:lnTo>
                      <a:pt x="6096" y="505968"/>
                    </a:lnTo>
                    <a:lnTo>
                      <a:pt x="12192" y="512064"/>
                    </a:lnTo>
                    <a:lnTo>
                      <a:pt x="12192" y="505968"/>
                    </a:lnTo>
                    <a:close/>
                  </a:path>
                  <a:path w="991870" h="518160">
                    <a:moveTo>
                      <a:pt x="979169" y="505968"/>
                    </a:moveTo>
                    <a:lnTo>
                      <a:pt x="12192" y="505968"/>
                    </a:lnTo>
                    <a:lnTo>
                      <a:pt x="12192" y="512064"/>
                    </a:lnTo>
                    <a:lnTo>
                      <a:pt x="979169" y="512064"/>
                    </a:lnTo>
                    <a:lnTo>
                      <a:pt x="979169" y="505968"/>
                    </a:lnTo>
                    <a:close/>
                  </a:path>
                  <a:path w="991870" h="518160">
                    <a:moveTo>
                      <a:pt x="979169" y="6096"/>
                    </a:moveTo>
                    <a:lnTo>
                      <a:pt x="979169" y="512064"/>
                    </a:lnTo>
                    <a:lnTo>
                      <a:pt x="985266" y="505968"/>
                    </a:lnTo>
                    <a:lnTo>
                      <a:pt x="991362" y="505968"/>
                    </a:lnTo>
                    <a:lnTo>
                      <a:pt x="991362" y="12192"/>
                    </a:lnTo>
                    <a:lnTo>
                      <a:pt x="985266" y="12192"/>
                    </a:lnTo>
                    <a:lnTo>
                      <a:pt x="979169" y="6096"/>
                    </a:lnTo>
                    <a:close/>
                  </a:path>
                  <a:path w="991870" h="518160">
                    <a:moveTo>
                      <a:pt x="991362" y="505968"/>
                    </a:moveTo>
                    <a:lnTo>
                      <a:pt x="985266" y="505968"/>
                    </a:lnTo>
                    <a:lnTo>
                      <a:pt x="979169" y="512064"/>
                    </a:lnTo>
                    <a:lnTo>
                      <a:pt x="991362" y="512064"/>
                    </a:lnTo>
                    <a:lnTo>
                      <a:pt x="991362" y="505968"/>
                    </a:lnTo>
                    <a:close/>
                  </a:path>
                  <a:path w="991870" h="518160">
                    <a:moveTo>
                      <a:pt x="12192" y="6096"/>
                    </a:moveTo>
                    <a:lnTo>
                      <a:pt x="6096" y="12192"/>
                    </a:lnTo>
                    <a:lnTo>
                      <a:pt x="12192" y="12192"/>
                    </a:lnTo>
                    <a:lnTo>
                      <a:pt x="12192" y="6096"/>
                    </a:lnTo>
                    <a:close/>
                  </a:path>
                  <a:path w="991870" h="518160">
                    <a:moveTo>
                      <a:pt x="979169" y="6096"/>
                    </a:moveTo>
                    <a:lnTo>
                      <a:pt x="12192" y="6096"/>
                    </a:lnTo>
                    <a:lnTo>
                      <a:pt x="12192" y="12192"/>
                    </a:lnTo>
                    <a:lnTo>
                      <a:pt x="979169" y="12192"/>
                    </a:lnTo>
                    <a:lnTo>
                      <a:pt x="979169" y="6096"/>
                    </a:lnTo>
                    <a:close/>
                  </a:path>
                  <a:path w="991870" h="518160">
                    <a:moveTo>
                      <a:pt x="991362" y="6096"/>
                    </a:moveTo>
                    <a:lnTo>
                      <a:pt x="979169" y="6096"/>
                    </a:lnTo>
                    <a:lnTo>
                      <a:pt x="985266" y="12192"/>
                    </a:lnTo>
                    <a:lnTo>
                      <a:pt x="991362" y="12192"/>
                    </a:lnTo>
                    <a:lnTo>
                      <a:pt x="991362" y="6096"/>
                    </a:lnTo>
                    <a:close/>
                  </a:path>
                </a:pathLst>
              </a:custGeom>
              <a:solidFill>
                <a:srgbClr val="4F81B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" name="object 8"/>
              <p:cNvSpPr/>
              <p:nvPr/>
            </p:nvSpPr>
            <p:spPr>
              <a:xfrm>
                <a:off x="2203704" y="2973323"/>
                <a:ext cx="2338070" cy="394335"/>
              </a:xfrm>
              <a:custGeom>
                <a:avLst/>
                <a:gdLst/>
                <a:ahLst/>
                <a:cxnLst/>
                <a:rect l="l" t="t" r="r" b="b"/>
                <a:pathLst>
                  <a:path w="2338070" h="394335">
                    <a:moveTo>
                      <a:pt x="235458" y="364236"/>
                    </a:moveTo>
                    <a:lnTo>
                      <a:pt x="46748" y="364236"/>
                    </a:lnTo>
                    <a:lnTo>
                      <a:pt x="46113" y="361188"/>
                    </a:lnTo>
                    <a:lnTo>
                      <a:pt x="40957" y="353669"/>
                    </a:lnTo>
                    <a:lnTo>
                      <a:pt x="33210" y="348589"/>
                    </a:lnTo>
                    <a:lnTo>
                      <a:pt x="23622" y="346710"/>
                    </a:lnTo>
                    <a:lnTo>
                      <a:pt x="14465" y="348589"/>
                    </a:lnTo>
                    <a:lnTo>
                      <a:pt x="6946" y="353669"/>
                    </a:lnTo>
                    <a:lnTo>
                      <a:pt x="1866" y="361188"/>
                    </a:lnTo>
                    <a:lnTo>
                      <a:pt x="0" y="370332"/>
                    </a:lnTo>
                    <a:lnTo>
                      <a:pt x="1866" y="379488"/>
                    </a:lnTo>
                    <a:lnTo>
                      <a:pt x="6946" y="387007"/>
                    </a:lnTo>
                    <a:lnTo>
                      <a:pt x="14465" y="392087"/>
                    </a:lnTo>
                    <a:lnTo>
                      <a:pt x="23622" y="393954"/>
                    </a:lnTo>
                    <a:lnTo>
                      <a:pt x="33210" y="392087"/>
                    </a:lnTo>
                    <a:lnTo>
                      <a:pt x="40957" y="387007"/>
                    </a:lnTo>
                    <a:lnTo>
                      <a:pt x="46113" y="379488"/>
                    </a:lnTo>
                    <a:lnTo>
                      <a:pt x="46748" y="376428"/>
                    </a:lnTo>
                    <a:lnTo>
                      <a:pt x="235458" y="376428"/>
                    </a:lnTo>
                    <a:lnTo>
                      <a:pt x="235458" y="364236"/>
                    </a:lnTo>
                    <a:close/>
                  </a:path>
                  <a:path w="2338070" h="394335">
                    <a:moveTo>
                      <a:pt x="242316" y="17526"/>
                    </a:moveTo>
                    <a:lnTo>
                      <a:pt x="52857" y="17526"/>
                    </a:lnTo>
                    <a:lnTo>
                      <a:pt x="52222" y="14478"/>
                    </a:lnTo>
                    <a:lnTo>
                      <a:pt x="47142" y="6959"/>
                    </a:lnTo>
                    <a:lnTo>
                      <a:pt x="39624" y="1879"/>
                    </a:lnTo>
                    <a:lnTo>
                      <a:pt x="30480" y="0"/>
                    </a:lnTo>
                    <a:lnTo>
                      <a:pt x="20878" y="1879"/>
                    </a:lnTo>
                    <a:lnTo>
                      <a:pt x="13144" y="6959"/>
                    </a:lnTo>
                    <a:lnTo>
                      <a:pt x="7975" y="14478"/>
                    </a:lnTo>
                    <a:lnTo>
                      <a:pt x="6096" y="23622"/>
                    </a:lnTo>
                    <a:lnTo>
                      <a:pt x="7975" y="33223"/>
                    </a:lnTo>
                    <a:lnTo>
                      <a:pt x="13144" y="40957"/>
                    </a:lnTo>
                    <a:lnTo>
                      <a:pt x="20878" y="46126"/>
                    </a:lnTo>
                    <a:lnTo>
                      <a:pt x="30480" y="48006"/>
                    </a:lnTo>
                    <a:lnTo>
                      <a:pt x="39624" y="46126"/>
                    </a:lnTo>
                    <a:lnTo>
                      <a:pt x="47142" y="40957"/>
                    </a:lnTo>
                    <a:lnTo>
                      <a:pt x="52222" y="33223"/>
                    </a:lnTo>
                    <a:lnTo>
                      <a:pt x="52908" y="29718"/>
                    </a:lnTo>
                    <a:lnTo>
                      <a:pt x="242316" y="29718"/>
                    </a:lnTo>
                    <a:lnTo>
                      <a:pt x="242316" y="17526"/>
                    </a:lnTo>
                    <a:close/>
                  </a:path>
                  <a:path w="2338070" h="394335">
                    <a:moveTo>
                      <a:pt x="2332469" y="17538"/>
                    </a:moveTo>
                    <a:lnTo>
                      <a:pt x="1219200" y="17538"/>
                    </a:lnTo>
                    <a:lnTo>
                      <a:pt x="1219200" y="29718"/>
                    </a:lnTo>
                    <a:lnTo>
                      <a:pt x="2332469" y="29718"/>
                    </a:lnTo>
                    <a:lnTo>
                      <a:pt x="2332469" y="17538"/>
                    </a:lnTo>
                    <a:close/>
                  </a:path>
                  <a:path w="2338070" h="394335">
                    <a:moveTo>
                      <a:pt x="2337816" y="352806"/>
                    </a:moveTo>
                    <a:lnTo>
                      <a:pt x="1223772" y="352806"/>
                    </a:lnTo>
                    <a:lnTo>
                      <a:pt x="1223772" y="364998"/>
                    </a:lnTo>
                    <a:lnTo>
                      <a:pt x="2337816" y="364998"/>
                    </a:lnTo>
                    <a:lnTo>
                      <a:pt x="2337816" y="352806"/>
                    </a:lnTo>
                    <a:close/>
                  </a:path>
                </a:pathLst>
              </a:custGeom>
              <a:solidFill>
                <a:srgbClr val="4A7EB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9" name="object 9"/>
            <p:cNvSpPr/>
            <p:nvPr/>
          </p:nvSpPr>
          <p:spPr>
            <a:xfrm>
              <a:off x="6351270" y="3661410"/>
              <a:ext cx="1016000" cy="12700"/>
            </a:xfrm>
            <a:custGeom>
              <a:avLst/>
              <a:gdLst/>
              <a:ahLst/>
              <a:cxnLst/>
              <a:rect l="l" t="t" r="r" b="b"/>
              <a:pathLst>
                <a:path w="1016000" h="12700">
                  <a:moveTo>
                    <a:pt x="1015746" y="0"/>
                  </a:moveTo>
                  <a:lnTo>
                    <a:pt x="0" y="0"/>
                  </a:lnTo>
                  <a:lnTo>
                    <a:pt x="0" y="12191"/>
                  </a:lnTo>
                  <a:lnTo>
                    <a:pt x="1015746" y="12191"/>
                  </a:lnTo>
                  <a:lnTo>
                    <a:pt x="1015746" y="0"/>
                  </a:lnTo>
                  <a:close/>
                </a:path>
              </a:pathLst>
            </a:custGeom>
            <a:solidFill>
              <a:srgbClr val="4A7E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206235" y="2973323"/>
              <a:ext cx="47625" cy="718820"/>
            </a:xfrm>
            <a:custGeom>
              <a:avLst/>
              <a:gdLst/>
              <a:ahLst/>
              <a:cxnLst/>
              <a:rect l="l" t="t" r="r" b="b"/>
              <a:pathLst>
                <a:path w="47625" h="718820">
                  <a:moveTo>
                    <a:pt x="47244" y="23622"/>
                  </a:moveTo>
                  <a:lnTo>
                    <a:pt x="45364" y="14478"/>
                  </a:lnTo>
                  <a:lnTo>
                    <a:pt x="40284" y="6959"/>
                  </a:lnTo>
                  <a:lnTo>
                    <a:pt x="32766" y="1879"/>
                  </a:lnTo>
                  <a:lnTo>
                    <a:pt x="23622" y="0"/>
                  </a:lnTo>
                  <a:lnTo>
                    <a:pt x="14465" y="1879"/>
                  </a:lnTo>
                  <a:lnTo>
                    <a:pt x="6946" y="6959"/>
                  </a:lnTo>
                  <a:lnTo>
                    <a:pt x="1866" y="14478"/>
                  </a:lnTo>
                  <a:lnTo>
                    <a:pt x="0" y="23622"/>
                  </a:lnTo>
                  <a:lnTo>
                    <a:pt x="1866" y="33223"/>
                  </a:lnTo>
                  <a:lnTo>
                    <a:pt x="6946" y="40957"/>
                  </a:lnTo>
                  <a:lnTo>
                    <a:pt x="14465" y="46126"/>
                  </a:lnTo>
                  <a:lnTo>
                    <a:pt x="17526" y="46761"/>
                  </a:lnTo>
                  <a:lnTo>
                    <a:pt x="17526" y="336524"/>
                  </a:lnTo>
                  <a:lnTo>
                    <a:pt x="14465" y="337159"/>
                  </a:lnTo>
                  <a:lnTo>
                    <a:pt x="6946" y="342239"/>
                  </a:lnTo>
                  <a:lnTo>
                    <a:pt x="1866" y="349758"/>
                  </a:lnTo>
                  <a:lnTo>
                    <a:pt x="0" y="358902"/>
                  </a:lnTo>
                  <a:lnTo>
                    <a:pt x="63" y="359295"/>
                  </a:lnTo>
                  <a:lnTo>
                    <a:pt x="0" y="359664"/>
                  </a:lnTo>
                  <a:lnTo>
                    <a:pt x="1866" y="368820"/>
                  </a:lnTo>
                  <a:lnTo>
                    <a:pt x="6946" y="376339"/>
                  </a:lnTo>
                  <a:lnTo>
                    <a:pt x="14465" y="381419"/>
                  </a:lnTo>
                  <a:lnTo>
                    <a:pt x="17526" y="382054"/>
                  </a:lnTo>
                  <a:lnTo>
                    <a:pt x="17526" y="671817"/>
                  </a:lnTo>
                  <a:lnTo>
                    <a:pt x="14465" y="672452"/>
                  </a:lnTo>
                  <a:lnTo>
                    <a:pt x="6946" y="677608"/>
                  </a:lnTo>
                  <a:lnTo>
                    <a:pt x="1866" y="685355"/>
                  </a:lnTo>
                  <a:lnTo>
                    <a:pt x="0" y="694956"/>
                  </a:lnTo>
                  <a:lnTo>
                    <a:pt x="1866" y="704100"/>
                  </a:lnTo>
                  <a:lnTo>
                    <a:pt x="6946" y="711619"/>
                  </a:lnTo>
                  <a:lnTo>
                    <a:pt x="14465" y="716699"/>
                  </a:lnTo>
                  <a:lnTo>
                    <a:pt x="23622" y="718566"/>
                  </a:lnTo>
                  <a:lnTo>
                    <a:pt x="32766" y="716699"/>
                  </a:lnTo>
                  <a:lnTo>
                    <a:pt x="40284" y="711619"/>
                  </a:lnTo>
                  <a:lnTo>
                    <a:pt x="45364" y="704100"/>
                  </a:lnTo>
                  <a:lnTo>
                    <a:pt x="47244" y="694956"/>
                  </a:lnTo>
                  <a:lnTo>
                    <a:pt x="45364" y="685355"/>
                  </a:lnTo>
                  <a:lnTo>
                    <a:pt x="40284" y="677608"/>
                  </a:lnTo>
                  <a:lnTo>
                    <a:pt x="32766" y="672452"/>
                  </a:lnTo>
                  <a:lnTo>
                    <a:pt x="29705" y="671817"/>
                  </a:lnTo>
                  <a:lnTo>
                    <a:pt x="29705" y="670560"/>
                  </a:lnTo>
                  <a:lnTo>
                    <a:pt x="29705" y="383286"/>
                  </a:lnTo>
                  <a:lnTo>
                    <a:pt x="29705" y="382054"/>
                  </a:lnTo>
                  <a:lnTo>
                    <a:pt x="32766" y="381419"/>
                  </a:lnTo>
                  <a:lnTo>
                    <a:pt x="40284" y="376339"/>
                  </a:lnTo>
                  <a:lnTo>
                    <a:pt x="45364" y="368820"/>
                  </a:lnTo>
                  <a:lnTo>
                    <a:pt x="47244" y="359664"/>
                  </a:lnTo>
                  <a:lnTo>
                    <a:pt x="47167" y="359295"/>
                  </a:lnTo>
                  <a:lnTo>
                    <a:pt x="47244" y="358902"/>
                  </a:lnTo>
                  <a:lnTo>
                    <a:pt x="45364" y="349758"/>
                  </a:lnTo>
                  <a:lnTo>
                    <a:pt x="40284" y="342239"/>
                  </a:lnTo>
                  <a:lnTo>
                    <a:pt x="32766" y="337172"/>
                  </a:lnTo>
                  <a:lnTo>
                    <a:pt x="29705" y="336524"/>
                  </a:lnTo>
                  <a:lnTo>
                    <a:pt x="29705" y="335280"/>
                  </a:lnTo>
                  <a:lnTo>
                    <a:pt x="29705" y="48006"/>
                  </a:lnTo>
                  <a:lnTo>
                    <a:pt x="29705" y="46761"/>
                  </a:lnTo>
                  <a:lnTo>
                    <a:pt x="32766" y="46126"/>
                  </a:lnTo>
                  <a:lnTo>
                    <a:pt x="40284" y="40957"/>
                  </a:lnTo>
                  <a:lnTo>
                    <a:pt x="45364" y="33223"/>
                  </a:lnTo>
                  <a:lnTo>
                    <a:pt x="47244" y="23622"/>
                  </a:lnTo>
                  <a:close/>
                </a:path>
              </a:pathLst>
            </a:custGeom>
            <a:solidFill>
              <a:srgbClr val="4A7E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274558" y="4110989"/>
              <a:ext cx="212090" cy="12700"/>
            </a:xfrm>
            <a:custGeom>
              <a:avLst/>
              <a:gdLst/>
              <a:ahLst/>
              <a:cxnLst/>
              <a:rect l="l" t="t" r="r" b="b"/>
              <a:pathLst>
                <a:path w="212089" h="12700">
                  <a:moveTo>
                    <a:pt x="211836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211836" y="12192"/>
                  </a:lnTo>
                  <a:lnTo>
                    <a:pt x="21183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272529" y="2525268"/>
              <a:ext cx="315595" cy="424815"/>
            </a:xfrm>
            <a:custGeom>
              <a:avLst/>
              <a:gdLst/>
              <a:ahLst/>
              <a:cxnLst/>
              <a:rect l="l" t="t" r="r" b="b"/>
              <a:pathLst>
                <a:path w="315595" h="424814">
                  <a:moveTo>
                    <a:pt x="13716" y="345186"/>
                  </a:moveTo>
                  <a:lnTo>
                    <a:pt x="0" y="424434"/>
                  </a:lnTo>
                  <a:lnTo>
                    <a:pt x="70866" y="387858"/>
                  </a:lnTo>
                  <a:lnTo>
                    <a:pt x="60660" y="380238"/>
                  </a:lnTo>
                  <a:lnTo>
                    <a:pt x="40386" y="380238"/>
                  </a:lnTo>
                  <a:lnTo>
                    <a:pt x="30480" y="372618"/>
                  </a:lnTo>
                  <a:lnTo>
                    <a:pt x="37578" y="363003"/>
                  </a:lnTo>
                  <a:lnTo>
                    <a:pt x="13716" y="345186"/>
                  </a:lnTo>
                  <a:close/>
                </a:path>
                <a:path w="315595" h="424814">
                  <a:moveTo>
                    <a:pt x="37578" y="363003"/>
                  </a:moveTo>
                  <a:lnTo>
                    <a:pt x="30480" y="372618"/>
                  </a:lnTo>
                  <a:lnTo>
                    <a:pt x="40386" y="380238"/>
                  </a:lnTo>
                  <a:lnTo>
                    <a:pt x="47590" y="370478"/>
                  </a:lnTo>
                  <a:lnTo>
                    <a:pt x="37578" y="363003"/>
                  </a:lnTo>
                  <a:close/>
                </a:path>
                <a:path w="315595" h="424814">
                  <a:moveTo>
                    <a:pt x="47590" y="370478"/>
                  </a:moveTo>
                  <a:lnTo>
                    <a:pt x="40386" y="380238"/>
                  </a:lnTo>
                  <a:lnTo>
                    <a:pt x="60660" y="380238"/>
                  </a:lnTo>
                  <a:lnTo>
                    <a:pt x="47590" y="370478"/>
                  </a:lnTo>
                  <a:close/>
                </a:path>
                <a:path w="315595" h="424814">
                  <a:moveTo>
                    <a:pt x="305562" y="0"/>
                  </a:moveTo>
                  <a:lnTo>
                    <a:pt x="37578" y="363003"/>
                  </a:lnTo>
                  <a:lnTo>
                    <a:pt x="47590" y="370478"/>
                  </a:lnTo>
                  <a:lnTo>
                    <a:pt x="315468" y="7620"/>
                  </a:lnTo>
                  <a:lnTo>
                    <a:pt x="305562" y="0"/>
                  </a:lnTo>
                  <a:close/>
                </a:path>
              </a:pathLst>
            </a:custGeom>
            <a:solidFill>
              <a:srgbClr val="4A7E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 txBox="1"/>
            <p:nvPr/>
          </p:nvSpPr>
          <p:spPr>
            <a:xfrm>
              <a:off x="7406133" y="2912872"/>
              <a:ext cx="94615" cy="14362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850" spc="-25" dirty="0">
                  <a:latin typeface="Arial Unicode MS"/>
                  <a:cs typeface="Arial Unicode MS"/>
                </a:rPr>
                <a:t>A</a:t>
              </a:r>
              <a:endParaRPr sz="850">
                <a:latin typeface="Arial Unicode MS"/>
                <a:cs typeface="Arial Unicode MS"/>
              </a:endParaRPr>
            </a:p>
          </p:txBody>
        </p:sp>
        <p:sp>
          <p:nvSpPr>
            <p:cNvPr id="15" name="object 15"/>
            <p:cNvSpPr txBox="1"/>
            <p:nvPr/>
          </p:nvSpPr>
          <p:spPr>
            <a:xfrm>
              <a:off x="4441251" y="3021331"/>
              <a:ext cx="552134" cy="25006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200" dirty="0">
                  <a:latin typeface="Arial Unicode MS"/>
                  <a:cs typeface="Arial Unicode MS"/>
                </a:rPr>
                <a:t>250</a:t>
              </a:r>
              <a:r>
                <a:rPr sz="1200" spc="10" dirty="0">
                  <a:latin typeface="Arial Unicode MS"/>
                  <a:cs typeface="Arial Unicode MS"/>
                </a:rPr>
                <a:t> </a:t>
              </a:r>
              <a:r>
                <a:rPr sz="1200" spc="-25" dirty="0">
                  <a:latin typeface="Arial Unicode MS"/>
                  <a:cs typeface="Arial Unicode MS"/>
                </a:rPr>
                <a:t>CA</a:t>
              </a:r>
              <a:endParaRPr sz="1200" dirty="0">
                <a:latin typeface="Arial Unicode MS"/>
                <a:cs typeface="Arial Unicode MS"/>
              </a:endParaRPr>
            </a:p>
            <a:p>
              <a:pPr marL="36195">
                <a:spcBef>
                  <a:spcPts val="360"/>
                </a:spcBef>
              </a:pPr>
              <a:r>
                <a:rPr sz="1200" spc="-10" dirty="0">
                  <a:latin typeface="Arial Unicode MS"/>
                  <a:cs typeface="Arial Unicode MS"/>
                </a:rPr>
                <a:t>suministro</a:t>
              </a:r>
              <a:endParaRPr sz="1200" dirty="0">
                <a:latin typeface="Arial Unicode MS"/>
                <a:cs typeface="Arial Unicode MS"/>
              </a:endParaRPr>
            </a:p>
          </p:txBody>
        </p:sp>
        <p:sp>
          <p:nvSpPr>
            <p:cNvPr id="16" name="object 16"/>
            <p:cNvSpPr txBox="1"/>
            <p:nvPr/>
          </p:nvSpPr>
          <p:spPr>
            <a:xfrm>
              <a:off x="5344160" y="3034031"/>
              <a:ext cx="796290" cy="25746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algn="ctr">
                <a:spcBef>
                  <a:spcPts val="100"/>
                </a:spcBef>
              </a:pPr>
              <a:r>
                <a:rPr sz="1200" dirty="0">
                  <a:latin typeface="Arial Unicode MS"/>
                  <a:cs typeface="Arial Unicode MS"/>
                </a:rPr>
                <a:t>inyección</a:t>
              </a:r>
              <a:r>
                <a:rPr sz="1200" spc="130" dirty="0">
                  <a:latin typeface="Arial Unicode MS"/>
                  <a:cs typeface="Arial Unicode MS"/>
                </a:rPr>
                <a:t> </a:t>
              </a:r>
              <a:r>
                <a:rPr sz="1200" spc="-10" dirty="0">
                  <a:latin typeface="Arial Unicode MS"/>
                  <a:cs typeface="Arial Unicode MS"/>
                </a:rPr>
                <a:t>primaria</a:t>
              </a:r>
              <a:endParaRPr sz="1200" dirty="0">
                <a:latin typeface="Arial Unicode MS"/>
                <a:cs typeface="Arial Unicode MS"/>
              </a:endParaRPr>
            </a:p>
            <a:p>
              <a:pPr marL="47625" algn="ctr">
                <a:spcBef>
                  <a:spcPts val="480"/>
                </a:spcBef>
              </a:pPr>
              <a:r>
                <a:rPr sz="1200" dirty="0">
                  <a:latin typeface="Arial Unicode MS"/>
                  <a:cs typeface="Arial Unicode MS"/>
                </a:rPr>
                <a:t>equipo</a:t>
              </a:r>
              <a:r>
                <a:rPr sz="1200" spc="45" dirty="0">
                  <a:latin typeface="Arial Unicode MS"/>
                  <a:cs typeface="Arial Unicode MS"/>
                </a:rPr>
                <a:t> </a:t>
              </a:r>
              <a:r>
                <a:rPr sz="1200" dirty="0">
                  <a:latin typeface="Arial Unicode MS"/>
                  <a:cs typeface="Arial Unicode MS"/>
                </a:rPr>
                <a:t>de</a:t>
              </a:r>
              <a:r>
                <a:rPr sz="1200" spc="45" dirty="0">
                  <a:latin typeface="Arial Unicode MS"/>
                  <a:cs typeface="Arial Unicode MS"/>
                </a:rPr>
                <a:t> </a:t>
              </a:r>
              <a:r>
                <a:rPr sz="1200" spc="-10" dirty="0">
                  <a:latin typeface="Arial Unicode MS"/>
                  <a:cs typeface="Arial Unicode MS"/>
                </a:rPr>
                <a:t>prueba</a:t>
              </a:r>
              <a:endParaRPr sz="1200" dirty="0">
                <a:latin typeface="Arial Unicode MS"/>
                <a:cs typeface="Arial Unicode MS"/>
              </a:endParaRPr>
            </a:p>
          </p:txBody>
        </p:sp>
        <p:sp>
          <p:nvSpPr>
            <p:cNvPr id="17" name="object 17"/>
            <p:cNvSpPr txBox="1"/>
            <p:nvPr/>
          </p:nvSpPr>
          <p:spPr>
            <a:xfrm>
              <a:off x="7410703" y="3248150"/>
              <a:ext cx="726440" cy="30925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850" spc="-15" dirty="0">
                  <a:latin typeface="Arial Unicode MS"/>
                  <a:cs typeface="Arial Unicode MS"/>
                </a:rPr>
                <a:t>B</a:t>
              </a:r>
              <a:endParaRPr sz="850" dirty="0">
                <a:latin typeface="Arial Unicode MS"/>
                <a:cs typeface="Arial Unicode MS"/>
              </a:endParaRPr>
            </a:p>
            <a:p>
              <a:pPr marR="5080" algn="r">
                <a:spcBef>
                  <a:spcPts val="5"/>
                </a:spcBef>
              </a:pPr>
              <a:r>
                <a:rPr sz="1200" spc="-20" dirty="0">
                  <a:latin typeface="Arial Unicode MS"/>
                  <a:cs typeface="Arial Unicode MS"/>
                </a:rPr>
                <a:t>Relé</a:t>
              </a:r>
              <a:endParaRPr sz="1200" dirty="0">
                <a:latin typeface="Arial Unicode MS"/>
                <a:cs typeface="Arial Unicode MS"/>
              </a:endParaRPr>
            </a:p>
            <a:p>
              <a:pPr marL="19050">
                <a:spcBef>
                  <a:spcPts val="595"/>
                </a:spcBef>
              </a:pPr>
              <a:r>
                <a:rPr sz="850" spc="-80" dirty="0">
                  <a:latin typeface="Arial Unicode MS"/>
                  <a:cs typeface="Arial Unicode MS"/>
                </a:rPr>
                <a:t>C</a:t>
              </a:r>
              <a:endParaRPr sz="850" dirty="0">
                <a:latin typeface="Arial Unicode MS"/>
                <a:cs typeface="Arial Unicode MS"/>
              </a:endParaRPr>
            </a:p>
          </p:txBody>
        </p:sp>
        <p:sp>
          <p:nvSpPr>
            <p:cNvPr id="18" name="object 18"/>
            <p:cNvSpPr txBox="1"/>
            <p:nvPr/>
          </p:nvSpPr>
          <p:spPr>
            <a:xfrm>
              <a:off x="6991604" y="4038347"/>
              <a:ext cx="94615" cy="113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200" spc="-25" dirty="0">
                  <a:latin typeface="Arial Unicode MS"/>
                  <a:cs typeface="Arial Unicode MS"/>
                </a:rPr>
                <a:t>A</a:t>
              </a:r>
              <a:endParaRPr sz="1200" dirty="0">
                <a:latin typeface="Arial Unicode MS"/>
                <a:cs typeface="Arial Unicode MS"/>
              </a:endParaRPr>
            </a:p>
          </p:txBody>
        </p:sp>
        <p:sp>
          <p:nvSpPr>
            <p:cNvPr id="22" name="Rectángulo 21"/>
            <p:cNvSpPr/>
            <p:nvPr/>
          </p:nvSpPr>
          <p:spPr>
            <a:xfrm>
              <a:off x="7452037" y="2307071"/>
              <a:ext cx="389080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Temporary: three phase short circuit</a:t>
              </a:r>
              <a:endParaRPr lang="en-US" dirty="0"/>
            </a:p>
          </p:txBody>
        </p:sp>
      </p:grp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3400" y="533400"/>
            <a:ext cx="12496800" cy="9579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2200"/>
              </a:lnSpc>
              <a:spcBef>
                <a:spcPts val="100"/>
              </a:spcBef>
            </a:pPr>
            <a:r>
              <a:rPr sz="2000" dirty="0">
                <a:latin typeface="Arial Unicode MS"/>
                <a:cs typeface="Arial Unicode MS"/>
              </a:rPr>
              <a:t>lógica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configuración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protección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través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software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si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requisitos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 err="1">
                <a:latin typeface="Arial Unicode MS"/>
                <a:cs typeface="Arial Unicode MS"/>
              </a:rPr>
              <a:t>configuración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spc="-25" dirty="0" smtClean="0">
                <a:latin typeface="Arial Unicode MS"/>
                <a:cs typeface="Arial Unicode MS"/>
              </a:rPr>
              <a:t>de</a:t>
            </a:r>
            <a:r>
              <a:rPr lang="es-ES" sz="2000" spc="-25" dirty="0" smtClean="0">
                <a:latin typeface="Arial Unicode MS"/>
                <a:cs typeface="Arial Unicode MS"/>
              </a:rPr>
              <a:t> </a:t>
            </a:r>
            <a:r>
              <a:rPr sz="2000" dirty="0" err="1" smtClean="0">
                <a:latin typeface="Arial Unicode MS"/>
                <a:cs typeface="Arial Unicode MS"/>
              </a:rPr>
              <a:t>protección</a:t>
            </a:r>
            <a:r>
              <a:rPr sz="2000" spc="114" dirty="0" smtClean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cambian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tiempo.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Las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modificaciones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lógica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completan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usando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spc="55" dirty="0">
                <a:latin typeface="Arial Unicode MS"/>
                <a:cs typeface="Arial Unicode MS"/>
              </a:rPr>
              <a:t>un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software </a:t>
            </a:r>
            <a:r>
              <a:rPr sz="2000" dirty="0">
                <a:latin typeface="Arial Unicode MS"/>
                <a:cs typeface="Arial Unicode MS"/>
              </a:rPr>
              <a:t>instalado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una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spc="-75" dirty="0">
                <a:latin typeface="Arial Unicode MS"/>
                <a:cs typeface="Arial Unicode MS"/>
              </a:rPr>
              <a:t>PC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descargado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al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relé.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spc="-30" dirty="0">
                <a:latin typeface="Arial Unicode MS"/>
                <a:cs typeface="Arial Unicode MS"/>
              </a:rPr>
              <a:t>El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uso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lenguajes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programación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especificados</a:t>
            </a:r>
            <a:r>
              <a:rPr sz="2000" spc="100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en </a:t>
            </a:r>
            <a:r>
              <a:rPr sz="2000" spc="-50" dirty="0">
                <a:latin typeface="Arial Unicode MS"/>
                <a:cs typeface="Arial Unicode MS"/>
              </a:rPr>
              <a:t>IEC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61131,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como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lógica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escalera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o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álgebra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booleana,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habitual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para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dicho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software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los </a:t>
            </a:r>
            <a:r>
              <a:rPr sz="2000" dirty="0">
                <a:latin typeface="Arial Unicode MS"/>
                <a:cs typeface="Arial Unicode MS"/>
              </a:rPr>
              <a:t>ingenieros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protección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entienden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claramente.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Además,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existen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varias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funciones</a:t>
            </a:r>
            <a:r>
              <a:rPr sz="2000" spc="17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65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protección </a:t>
            </a:r>
            <a:r>
              <a:rPr sz="2000" dirty="0">
                <a:latin typeface="Arial Unicode MS"/>
                <a:cs typeface="Arial Unicode MS"/>
              </a:rPr>
              <a:t>típicas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fabricantes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pueden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proporcionar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relés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como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spc="50" dirty="0">
                <a:latin typeface="Arial Unicode MS"/>
                <a:cs typeface="Arial Unicode MS"/>
              </a:rPr>
              <a:t>uno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o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más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esquemas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lógicos </a:t>
            </a:r>
            <a:r>
              <a:rPr sz="2000" dirty="0">
                <a:latin typeface="Arial Unicode MS"/>
                <a:cs typeface="Arial Unicode MS"/>
              </a:rPr>
              <a:t>"predeterminados".</a:t>
            </a:r>
            <a:r>
              <a:rPr sz="2000" spc="1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Debido</a:t>
            </a:r>
            <a:r>
              <a:rPr sz="2000" spc="1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</a:t>
            </a:r>
            <a:r>
              <a:rPr sz="2000" spc="1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1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1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utiliza</a:t>
            </a:r>
            <a:r>
              <a:rPr sz="2000" spc="1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software,</a:t>
            </a:r>
            <a:r>
              <a:rPr sz="2000" spc="1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</a:t>
            </a:r>
            <a:r>
              <a:rPr sz="2000" spc="1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importante</a:t>
            </a:r>
            <a:r>
              <a:rPr sz="2000" spc="1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probar</a:t>
            </a:r>
            <a:r>
              <a:rPr sz="2000" spc="1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cuidadosamente</a:t>
            </a:r>
            <a:r>
              <a:rPr sz="2000" spc="1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95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lógica </a:t>
            </a:r>
            <a:r>
              <a:rPr sz="2000" dirty="0">
                <a:latin typeface="Arial Unicode MS"/>
                <a:cs typeface="Arial Unicode MS"/>
              </a:rPr>
              <a:t>durante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puesta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marcha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para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garantizar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spc="55" dirty="0">
                <a:latin typeface="Arial Unicode MS"/>
                <a:cs typeface="Arial Unicode MS"/>
              </a:rPr>
              <a:t>un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funcionamiento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adecuado.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única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excepción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spc="-50" dirty="0">
                <a:latin typeface="Arial Unicode MS"/>
                <a:cs typeface="Arial Unicode MS"/>
              </a:rPr>
              <a:t>a</a:t>
            </a:r>
            <a:r>
              <a:rPr sz="2000" spc="4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esto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puede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ser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si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utiliza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configuración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'predeterminada'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adecuada.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Dichas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configuraciones</a:t>
            </a:r>
            <a:r>
              <a:rPr sz="2000" spc="4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lógicas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han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probado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durante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las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pruebas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tipos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relés.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Por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tanto,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no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necesario</a:t>
            </a:r>
            <a:r>
              <a:rPr sz="2000" spc="95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realizar </a:t>
            </a:r>
            <a:r>
              <a:rPr sz="2000" dirty="0">
                <a:latin typeface="Arial Unicode MS"/>
                <a:cs typeface="Arial Unicode MS"/>
              </a:rPr>
              <a:t>pruebas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comprobación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durante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puesta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marcha.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Sin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embargo,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cuando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spc="55" dirty="0">
                <a:latin typeface="Arial Unicode MS"/>
                <a:cs typeface="Arial Unicode MS"/>
              </a:rPr>
              <a:t>un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cliente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desarrolla</a:t>
            </a:r>
            <a:r>
              <a:rPr sz="2000" spc="200" dirty="0">
                <a:latin typeface="Arial Unicode MS"/>
                <a:cs typeface="Arial Unicode MS"/>
              </a:rPr>
              <a:t> 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lógica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esquema,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necesario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asegurarse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las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pruebas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puesta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servicio</a:t>
            </a:r>
            <a:r>
              <a:rPr sz="2000" spc="400" dirty="0">
                <a:latin typeface="Arial Unicode MS"/>
                <a:cs typeface="Arial Unicode MS"/>
              </a:rPr>
              <a:t>  </a:t>
            </a:r>
            <a:r>
              <a:rPr sz="2000" dirty="0">
                <a:latin typeface="Arial Unicode MS"/>
                <a:cs typeface="Arial Unicode MS"/>
              </a:rPr>
              <a:t>completadas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sean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adecuadas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para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demostrar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funcionalidad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configuración.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spc="-65" dirty="0">
                <a:latin typeface="Arial Unicode MS"/>
                <a:cs typeface="Arial Unicode MS"/>
              </a:rPr>
              <a:t>Se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debe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realizar</a:t>
            </a:r>
            <a:r>
              <a:rPr sz="2000" spc="200" dirty="0">
                <a:latin typeface="Arial Unicode MS"/>
                <a:cs typeface="Arial Unicode MS"/>
              </a:rPr>
              <a:t> </a:t>
            </a:r>
            <a:r>
              <a:rPr sz="2000" spc="55" dirty="0">
                <a:latin typeface="Arial Unicode MS"/>
                <a:cs typeface="Arial Unicode MS"/>
              </a:rPr>
              <a:t>un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proceso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prueba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particular,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este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procedimiento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debe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spc="-10" dirty="0" err="1">
                <a:latin typeface="Arial Unicode MS"/>
                <a:cs typeface="Arial Unicode MS"/>
              </a:rPr>
              <a:t>incluir</a:t>
            </a:r>
            <a:r>
              <a:rPr sz="2000" spc="-10" dirty="0" smtClean="0">
                <a:latin typeface="Arial Unicode MS"/>
                <a:cs typeface="Arial Unicode MS"/>
              </a:rPr>
              <a:t>:</a:t>
            </a:r>
            <a:endParaRPr lang="es-ES" sz="2000" spc="-10" dirty="0" smtClean="0">
              <a:latin typeface="Arial Unicode MS"/>
              <a:cs typeface="Arial Unicode MS"/>
            </a:endParaRPr>
          </a:p>
          <a:p>
            <a:pPr marL="12700" algn="just">
              <a:lnSpc>
                <a:spcPts val="2200"/>
              </a:lnSpc>
              <a:spcBef>
                <a:spcPts val="100"/>
              </a:spcBef>
            </a:pPr>
            <a:endParaRPr sz="2000" dirty="0">
              <a:latin typeface="Arial Unicode MS"/>
              <a:cs typeface="Arial Unicode MS"/>
            </a:endParaRPr>
          </a:p>
          <a:p>
            <a:pPr marL="442595" marR="233045" indent="-215900" algn="just">
              <a:lnSpc>
                <a:spcPts val="2200"/>
              </a:lnSpc>
              <a:spcBef>
                <a:spcPts val="204"/>
              </a:spcBef>
              <a:buClr>
                <a:srgbClr val="1A3360"/>
              </a:buClr>
              <a:buSzPct val="135294"/>
              <a:buChar char="-"/>
              <a:tabLst>
                <a:tab pos="442595" algn="l"/>
                <a:tab pos="443230" algn="l"/>
              </a:tabLst>
            </a:pPr>
            <a:r>
              <a:rPr sz="2000" dirty="0">
                <a:latin typeface="Arial Unicode MS"/>
                <a:cs typeface="Arial Unicode MS"/>
              </a:rPr>
              <a:t>especificación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lógica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esquema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verificación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diagrama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para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asegurarse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se </a:t>
            </a:r>
            <a:r>
              <a:rPr sz="2000" dirty="0">
                <a:latin typeface="Arial Unicode MS"/>
                <a:cs typeface="Arial Unicode MS"/>
              </a:rPr>
              <a:t>cumplan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objetivos</a:t>
            </a:r>
            <a:r>
              <a:rPr sz="2000" spc="16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lógicos</a:t>
            </a:r>
            <a:endParaRPr sz="2000" dirty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2200"/>
              </a:lnSpc>
              <a:spcBef>
                <a:spcPts val="400"/>
              </a:spcBef>
              <a:buClr>
                <a:srgbClr val="1A3360"/>
              </a:buClr>
              <a:buSzPct val="127777"/>
              <a:buChar char="-"/>
              <a:tabLst>
                <a:tab pos="442595" algn="l"/>
                <a:tab pos="443230" algn="l"/>
              </a:tabLst>
            </a:pPr>
            <a:r>
              <a:rPr sz="2000" dirty="0">
                <a:latin typeface="Arial Unicode MS"/>
                <a:cs typeface="Arial Unicode MS"/>
              </a:rPr>
              <a:t>pruebas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lógicas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para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asegurarse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demuestra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funcionalidad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configuración</a:t>
            </a:r>
            <a:endParaRPr sz="2000" dirty="0">
              <a:latin typeface="Arial Unicode MS"/>
              <a:cs typeface="Arial Unicode MS"/>
            </a:endParaRPr>
          </a:p>
          <a:p>
            <a:pPr marL="442595" marR="88900" indent="-215900" algn="just">
              <a:lnSpc>
                <a:spcPts val="2200"/>
              </a:lnSpc>
              <a:spcBef>
                <a:spcPts val="25"/>
              </a:spcBef>
              <a:buClr>
                <a:srgbClr val="1A3360"/>
              </a:buClr>
              <a:buSzPct val="164285"/>
              <a:buChar char="-"/>
              <a:tabLst>
                <a:tab pos="442595" algn="l"/>
                <a:tab pos="443230" algn="l"/>
              </a:tabLst>
            </a:pPr>
            <a:r>
              <a:rPr sz="2000" dirty="0">
                <a:latin typeface="Arial Unicode MS"/>
                <a:cs typeface="Arial Unicode MS"/>
              </a:rPr>
              <a:t>pruebas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lógicas,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según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sea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necesario,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para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asegurarse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no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produzca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ninguna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salida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para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las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combinaciones</a:t>
            </a:r>
            <a:r>
              <a:rPr sz="2000" spc="2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6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señales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entrada</a:t>
            </a:r>
            <a:r>
              <a:rPr sz="2000" spc="65" dirty="0">
                <a:latin typeface="Arial Unicode MS"/>
                <a:cs typeface="Arial Unicode MS"/>
              </a:rPr>
              <a:t> </a:t>
            </a:r>
            <a:r>
              <a:rPr sz="2000" spc="-10" dirty="0" err="1" smtClean="0">
                <a:latin typeface="Arial Unicode MS"/>
                <a:cs typeface="Arial Unicode MS"/>
              </a:rPr>
              <a:t>relevantes</a:t>
            </a:r>
            <a:endParaRPr lang="es-ES" sz="2000" spc="-10" dirty="0" smtClean="0">
              <a:latin typeface="Arial Unicode MS"/>
              <a:cs typeface="Arial Unicode MS"/>
            </a:endParaRPr>
          </a:p>
          <a:p>
            <a:pPr marL="442595" marR="88900" indent="-215900" algn="just">
              <a:lnSpc>
                <a:spcPts val="2200"/>
              </a:lnSpc>
              <a:spcBef>
                <a:spcPts val="25"/>
              </a:spcBef>
              <a:buClr>
                <a:srgbClr val="1A3360"/>
              </a:buClr>
              <a:buSzPct val="164285"/>
              <a:buChar char="-"/>
              <a:tabLst>
                <a:tab pos="442595" algn="l"/>
                <a:tab pos="443230" algn="l"/>
              </a:tabLst>
            </a:pPr>
            <a:endParaRPr lang="es-ES" sz="2000" spc="-10" dirty="0">
              <a:latin typeface="Arial Unicode MS"/>
              <a:cs typeface="Arial Unicode MS"/>
            </a:endParaRPr>
          </a:p>
          <a:p>
            <a:pPr marL="12700" algn="just">
              <a:lnSpc>
                <a:spcPts val="2200"/>
              </a:lnSpc>
              <a:spcBef>
                <a:spcPts val="100"/>
              </a:spcBef>
            </a:pPr>
            <a:r>
              <a:rPr lang="es-ES" sz="2000" spc="-30" dirty="0" smtClean="0">
                <a:latin typeface="Arial Unicode MS"/>
                <a:cs typeface="Arial Unicode MS"/>
              </a:rPr>
              <a:t>El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grado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lógica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depende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gran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medida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criticidad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aplicación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complejidad  </a:t>
            </a:r>
            <a:r>
              <a:rPr lang="es-ES" sz="2000" dirty="0" smtClean="0">
                <a:latin typeface="Arial Unicode MS"/>
                <a:cs typeface="Arial Unicode MS"/>
              </a:rPr>
              <a:t>lógica.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responsabilidad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garantizar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realice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spc="55" dirty="0" smtClean="0">
                <a:latin typeface="Arial Unicode MS"/>
                <a:cs typeface="Arial Unicode MS"/>
              </a:rPr>
              <a:t>un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procedimiento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adecuado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spc="-20" dirty="0" smtClean="0">
                <a:latin typeface="Arial Unicode MS"/>
                <a:cs typeface="Arial Unicode MS"/>
              </a:rPr>
              <a:t>para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configuración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lógica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recae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autor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lógica.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No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puede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esperar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fabricantes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de </a:t>
            </a:r>
            <a:r>
              <a:rPr lang="es-ES" sz="2000" dirty="0" smtClean="0">
                <a:latin typeface="Arial Unicode MS"/>
                <a:cs typeface="Arial Unicode MS"/>
              </a:rPr>
              <a:t>relés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asuman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responsabilidad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correcto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funcionamiento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esquemas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lógicos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no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han </a:t>
            </a:r>
            <a:r>
              <a:rPr lang="es-ES" sz="2000" dirty="0" smtClean="0">
                <a:latin typeface="Arial Unicode MS"/>
                <a:cs typeface="Arial Unicode MS"/>
              </a:rPr>
              <a:t>diseñado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ni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suministrado.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algn="just">
              <a:lnSpc>
                <a:spcPts val="2200"/>
              </a:lnSpc>
              <a:spcBef>
                <a:spcPts val="55"/>
              </a:spcBef>
            </a:pPr>
            <a:endParaRPr lang="es-ES" sz="2000" dirty="0" smtClean="0">
              <a:latin typeface="Arial Unicode MS"/>
              <a:cs typeface="Arial Unicode MS"/>
            </a:endParaRPr>
          </a:p>
          <a:p>
            <a:pPr marL="12700" algn="just">
              <a:lnSpc>
                <a:spcPts val="2200"/>
              </a:lnSpc>
            </a:pPr>
            <a:r>
              <a:rPr lang="es-ES" sz="2000" b="1" spc="-60" dirty="0" smtClean="0">
                <a:latin typeface="Arial"/>
                <a:cs typeface="Arial"/>
              </a:rPr>
              <a:t>PRUEBAS</a:t>
            </a:r>
            <a:r>
              <a:rPr lang="es-ES" sz="2000" b="1" dirty="0" smtClean="0">
                <a:latin typeface="Arial"/>
                <a:cs typeface="Arial"/>
              </a:rPr>
              <a:t> </a:t>
            </a:r>
            <a:r>
              <a:rPr lang="es-ES" sz="2000" b="1" spc="-50" dirty="0" smtClean="0">
                <a:latin typeface="Arial"/>
                <a:cs typeface="Arial"/>
              </a:rPr>
              <a:t>DE</a:t>
            </a:r>
            <a:r>
              <a:rPr lang="es-ES" sz="2000" b="1" spc="5" dirty="0" smtClean="0">
                <a:latin typeface="Arial"/>
                <a:cs typeface="Arial"/>
              </a:rPr>
              <a:t> </a:t>
            </a:r>
            <a:r>
              <a:rPr lang="es-ES" sz="2000" b="1" spc="-20" dirty="0" smtClean="0">
                <a:latin typeface="Arial"/>
                <a:cs typeface="Arial"/>
              </a:rPr>
              <a:t>DISPARO</a:t>
            </a:r>
            <a:r>
              <a:rPr lang="es-ES" sz="2000" b="1" spc="5" dirty="0" smtClean="0">
                <a:latin typeface="Arial"/>
                <a:cs typeface="Arial"/>
              </a:rPr>
              <a:t> </a:t>
            </a:r>
            <a:r>
              <a:rPr lang="es-ES" sz="2000" b="1" dirty="0" smtClean="0">
                <a:latin typeface="Arial"/>
                <a:cs typeface="Arial"/>
              </a:rPr>
              <a:t>Y</a:t>
            </a:r>
            <a:r>
              <a:rPr lang="es-ES" sz="2000" b="1" spc="5" dirty="0" smtClean="0">
                <a:latin typeface="Arial"/>
                <a:cs typeface="Arial"/>
              </a:rPr>
              <a:t> </a:t>
            </a:r>
            <a:r>
              <a:rPr lang="es-ES" sz="2000" b="1" dirty="0" smtClean="0">
                <a:latin typeface="Arial"/>
                <a:cs typeface="Arial"/>
              </a:rPr>
              <a:t>ANUNCIO</a:t>
            </a:r>
            <a:r>
              <a:rPr lang="es-ES" sz="2000" b="1" spc="5" dirty="0" smtClean="0">
                <a:latin typeface="Arial"/>
                <a:cs typeface="Arial"/>
              </a:rPr>
              <a:t> </a:t>
            </a:r>
            <a:r>
              <a:rPr lang="es-ES" sz="2000" b="1" spc="-50" dirty="0" smtClean="0">
                <a:latin typeface="Arial"/>
                <a:cs typeface="Arial"/>
              </a:rPr>
              <a:t>DE</a:t>
            </a:r>
            <a:r>
              <a:rPr lang="es-ES" sz="2000" b="1" spc="5" dirty="0" smtClean="0">
                <a:latin typeface="Arial"/>
                <a:cs typeface="Arial"/>
              </a:rPr>
              <a:t> </a:t>
            </a:r>
            <a:r>
              <a:rPr lang="es-ES" sz="2000" b="1" spc="-10" dirty="0" smtClean="0">
                <a:latin typeface="Arial"/>
                <a:cs typeface="Arial"/>
              </a:rPr>
              <a:t>ALARMA</a:t>
            </a:r>
            <a:endParaRPr lang="es-ES" sz="2000" dirty="0" smtClean="0">
              <a:latin typeface="Arial"/>
              <a:cs typeface="Arial"/>
            </a:endParaRPr>
          </a:p>
          <a:p>
            <a:pPr marL="12700" marR="5080" algn="just">
              <a:lnSpc>
                <a:spcPts val="2200"/>
              </a:lnSpc>
              <a:spcBef>
                <a:spcPts val="535"/>
              </a:spcBef>
            </a:pPr>
            <a:r>
              <a:rPr lang="es-ES" sz="2000" spc="-45" dirty="0" smtClean="0">
                <a:latin typeface="Arial Unicode MS"/>
                <a:cs typeface="Arial Unicode MS"/>
              </a:rPr>
              <a:t>Si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no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completan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inyección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primaria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y/o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secundaria,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no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han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verificado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los </a:t>
            </a:r>
            <a:r>
              <a:rPr lang="es-ES" sz="2000" dirty="0" smtClean="0">
                <a:latin typeface="Arial Unicode MS"/>
                <a:cs typeface="Arial Unicode MS"/>
              </a:rPr>
              <a:t>circuitos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disparo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alarma.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Incluso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cuando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hayan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completado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dichas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verificaciones,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posible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hayan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aislado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bobinas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disparo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spc="-60" dirty="0" smtClean="0">
                <a:latin typeface="Arial Unicode MS"/>
                <a:cs typeface="Arial Unicode MS"/>
              </a:rPr>
              <a:t>CB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y/o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circuitos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alarma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sala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7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control. </a:t>
            </a:r>
            <a:r>
              <a:rPr lang="es-ES" sz="2000" spc="-20" dirty="0" smtClean="0">
                <a:latin typeface="Arial Unicode MS"/>
                <a:cs typeface="Arial Unicode MS"/>
              </a:rPr>
              <a:t>En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tales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situaciones,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esencial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verifiquen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todos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circuitos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disparo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alarma.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Esto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se </a:t>
            </a:r>
            <a:r>
              <a:rPr lang="es-ES" sz="2000" dirty="0" smtClean="0">
                <a:latin typeface="Arial Unicode MS"/>
                <a:cs typeface="Arial Unicode MS"/>
              </a:rPr>
              <a:t>logra</a:t>
            </a:r>
            <a:r>
              <a:rPr lang="es-ES" sz="2000" spc="1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cerrando</a:t>
            </a:r>
            <a:r>
              <a:rPr lang="es-ES" sz="2000" spc="1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manualmente</a:t>
            </a:r>
            <a:r>
              <a:rPr lang="es-ES" sz="2000" spc="1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contactos</a:t>
            </a:r>
            <a:r>
              <a:rPr lang="es-ES" sz="2000" spc="1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</a:t>
            </a:r>
            <a:r>
              <a:rPr lang="es-ES" sz="2000" spc="1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protección</a:t>
            </a:r>
            <a:r>
              <a:rPr lang="es-ES" sz="2000" spc="1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verificando</a:t>
            </a:r>
            <a:r>
              <a:rPr lang="es-ES" sz="2000" spc="175" dirty="0" smtClean="0">
                <a:latin typeface="Arial Unicode MS"/>
                <a:cs typeface="Arial Unicode MS"/>
              </a:rPr>
              <a:t> </a:t>
            </a:r>
            <a:r>
              <a:rPr lang="es-ES" sz="2000" spc="-20" dirty="0" smtClean="0">
                <a:latin typeface="Arial Unicode MS"/>
                <a:cs typeface="Arial Unicode MS"/>
              </a:rPr>
              <a:t>que: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227329" algn="just">
              <a:lnSpc>
                <a:spcPts val="2200"/>
              </a:lnSpc>
              <a:spcBef>
                <a:spcPts val="620"/>
              </a:spcBef>
              <a:tabLst>
                <a:tab pos="442595" algn="l"/>
              </a:tabLst>
            </a:pPr>
            <a:r>
              <a:rPr lang="es-ES" sz="2000" spc="-50" dirty="0" smtClean="0">
                <a:solidFill>
                  <a:srgbClr val="1A3360"/>
                </a:solidFill>
                <a:latin typeface="Arial Unicode MS"/>
                <a:cs typeface="Arial Unicode MS"/>
              </a:rPr>
              <a:t>-</a:t>
            </a:r>
            <a:r>
              <a:rPr lang="es-ES" sz="2000" dirty="0" smtClean="0">
                <a:solidFill>
                  <a:srgbClr val="1A3360"/>
                </a:solidFill>
                <a:latin typeface="Arial Unicode MS"/>
                <a:cs typeface="Arial Unicode MS"/>
              </a:rPr>
              <a:t>	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dan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indicaciones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bandera</a:t>
            </a:r>
            <a:r>
              <a:rPr lang="es-ES" sz="2000" spc="6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derecha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442595" marR="88900" indent="-215900" algn="just">
              <a:lnSpc>
                <a:spcPts val="2200"/>
              </a:lnSpc>
              <a:spcBef>
                <a:spcPts val="25"/>
              </a:spcBef>
              <a:buClr>
                <a:srgbClr val="1A3360"/>
              </a:buClr>
              <a:buSzPct val="164285"/>
              <a:buChar char="-"/>
              <a:tabLst>
                <a:tab pos="442595" algn="l"/>
                <a:tab pos="443230" algn="l"/>
              </a:tabLst>
            </a:pPr>
            <a:endParaRPr sz="2000"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7200" y="468026"/>
            <a:ext cx="12420600" cy="991553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27965" indent="-215900" algn="just">
              <a:lnSpc>
                <a:spcPts val="1900"/>
              </a:lnSpc>
              <a:spcBef>
                <a:spcPts val="120"/>
              </a:spcBef>
              <a:buClr>
                <a:srgbClr val="1A3360"/>
              </a:buClr>
              <a:buSzPct val="153333"/>
              <a:buChar char="-"/>
              <a:tabLst>
                <a:tab pos="227965" algn="l"/>
                <a:tab pos="228600" algn="l"/>
              </a:tabLst>
            </a:pP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circuitos</a:t>
            </a:r>
            <a:r>
              <a:rPr sz="2000" spc="8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alarma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están</a:t>
            </a:r>
            <a:r>
              <a:rPr sz="2000" spc="9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energizados</a:t>
            </a:r>
            <a:endParaRPr sz="2000" dirty="0">
              <a:latin typeface="Arial Unicode MS"/>
              <a:cs typeface="Arial Unicode MS"/>
            </a:endParaRPr>
          </a:p>
          <a:p>
            <a:pPr marL="227965" indent="-215900" algn="just">
              <a:lnSpc>
                <a:spcPts val="1900"/>
              </a:lnSpc>
              <a:spcBef>
                <a:spcPts val="570"/>
              </a:spcBef>
              <a:buClr>
                <a:srgbClr val="1A3360"/>
              </a:buClr>
              <a:buSzPct val="135294"/>
              <a:buChar char="-"/>
              <a:tabLst>
                <a:tab pos="227965" algn="l"/>
                <a:tab pos="228600" algn="l"/>
              </a:tabLst>
            </a:pP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disyuntores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correctos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están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disparados</a:t>
            </a:r>
            <a:endParaRPr sz="2000" dirty="0">
              <a:latin typeface="Arial Unicode MS"/>
              <a:cs typeface="Arial Unicode MS"/>
            </a:endParaRPr>
          </a:p>
          <a:p>
            <a:pPr marL="227965" marR="5080" indent="-215900" algn="just">
              <a:lnSpc>
                <a:spcPts val="1900"/>
              </a:lnSpc>
              <a:spcBef>
                <a:spcPts val="45"/>
              </a:spcBef>
              <a:buClr>
                <a:srgbClr val="1A3360"/>
              </a:buClr>
              <a:buSzPct val="127777"/>
              <a:buChar char="-"/>
              <a:tabLst>
                <a:tab pos="227965" algn="l"/>
                <a:tab pos="228600" algn="l"/>
              </a:tabLst>
            </a:pPr>
            <a:r>
              <a:rPr sz="2000" dirty="0">
                <a:latin typeface="Arial Unicode MS"/>
                <a:cs typeface="Arial Unicode MS"/>
              </a:rPr>
              <a:t>no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hay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mal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funcionamiento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otros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dispositivos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puedan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estar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conectados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al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mismo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spc="-20" dirty="0">
                <a:latin typeface="Arial Unicode MS"/>
                <a:cs typeface="Arial Unicode MS"/>
              </a:rPr>
              <a:t>relé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disparo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maestro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o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spc="-10" dirty="0" err="1" smtClean="0">
                <a:latin typeface="Arial Unicode MS"/>
                <a:cs typeface="Arial Unicode MS"/>
              </a:rPr>
              <a:t>disyuntor</a:t>
            </a:r>
            <a:endParaRPr lang="es-ES" sz="2000" spc="-10" dirty="0" smtClean="0">
              <a:latin typeface="Arial Unicode MS"/>
              <a:cs typeface="Arial Unicode MS"/>
            </a:endParaRPr>
          </a:p>
          <a:p>
            <a:pPr marL="227965" marR="5080" indent="-215900" algn="just">
              <a:lnSpc>
                <a:spcPts val="1900"/>
              </a:lnSpc>
              <a:spcBef>
                <a:spcPts val="45"/>
              </a:spcBef>
              <a:buClr>
                <a:srgbClr val="1A3360"/>
              </a:buClr>
              <a:buSzPct val="127777"/>
              <a:buChar char="-"/>
              <a:tabLst>
                <a:tab pos="227965" algn="l"/>
                <a:tab pos="228600" algn="l"/>
              </a:tabLst>
            </a:pPr>
            <a:endParaRPr lang="es-ES" sz="2000" spc="-10" dirty="0">
              <a:latin typeface="Arial Unicode MS"/>
              <a:cs typeface="Arial Unicode MS"/>
            </a:endParaRPr>
          </a:p>
          <a:p>
            <a:pPr marL="12700" algn="just">
              <a:lnSpc>
                <a:spcPts val="1900"/>
              </a:lnSpc>
              <a:spcBef>
                <a:spcPts val="100"/>
              </a:spcBef>
            </a:pPr>
            <a:r>
              <a:rPr lang="es-ES" sz="2000" dirty="0" smtClean="0">
                <a:latin typeface="Arial Unicode MS"/>
                <a:cs typeface="Arial Unicode MS"/>
              </a:rPr>
              <a:t>Muchos</a:t>
            </a:r>
            <a:r>
              <a:rPr lang="es-ES" sz="2000" spc="1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tipos</a:t>
            </a:r>
            <a:r>
              <a:rPr lang="es-ES" sz="2000" spc="1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interruptores</a:t>
            </a:r>
            <a:r>
              <a:rPr lang="es-ES" sz="2000" spc="1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automáticos</a:t>
            </a:r>
            <a:r>
              <a:rPr lang="es-ES" sz="2000" spc="1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extraíbles</a:t>
            </a:r>
            <a:r>
              <a:rPr lang="es-ES" sz="2000" spc="1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pueden</a:t>
            </a:r>
            <a:r>
              <a:rPr lang="es-ES" sz="2000" spc="1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operarse</a:t>
            </a:r>
            <a:r>
              <a:rPr lang="es-ES" sz="2000" spc="1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mientras</a:t>
            </a:r>
            <a:r>
              <a:rPr lang="es-ES" sz="2000" spc="1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están</a:t>
            </a:r>
            <a:r>
              <a:rPr lang="es-ES" sz="2000" spc="1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posición</a:t>
            </a:r>
            <a:r>
              <a:rPr lang="es-ES" sz="2000" spc="165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de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1900"/>
              </a:lnSpc>
            </a:pPr>
            <a:r>
              <a:rPr lang="es-ES" sz="2000" dirty="0" smtClean="0">
                <a:latin typeface="Arial Unicode MS"/>
                <a:cs typeface="Arial Unicode MS"/>
              </a:rPr>
              <a:t>mantenimiento,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spc="50" dirty="0" smtClean="0">
                <a:latin typeface="Arial Unicode MS"/>
                <a:cs typeface="Arial Unicode MS"/>
              </a:rPr>
              <a:t>modo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operación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subestación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puede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continuar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sin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verse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afectada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excepto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por</a:t>
            </a:r>
            <a:r>
              <a:rPr lang="es-ES" sz="2000" spc="13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el</a:t>
            </a:r>
            <a:r>
              <a:rPr lang="es-ES" sz="2000" dirty="0" smtClean="0">
                <a:latin typeface="Arial Unicode MS"/>
                <a:cs typeface="Arial Unicode MS"/>
              </a:rPr>
              <a:t> circuito</a:t>
            </a:r>
            <a:r>
              <a:rPr lang="es-ES" sz="2000" spc="1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controlado</a:t>
            </a:r>
            <a:r>
              <a:rPr lang="es-ES" sz="2000" spc="1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por</a:t>
            </a:r>
            <a:r>
              <a:rPr lang="es-ES" sz="2000" spc="1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interruptor</a:t>
            </a:r>
            <a:r>
              <a:rPr lang="es-ES" sz="2000" spc="1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automático</a:t>
            </a:r>
            <a:r>
              <a:rPr lang="es-ES" sz="2000" spc="1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extraíble</a:t>
            </a:r>
            <a:r>
              <a:rPr lang="es-ES" sz="2000" spc="1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seleccionado.</a:t>
            </a:r>
            <a:r>
              <a:rPr lang="es-ES" sz="2000" spc="17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En</a:t>
            </a:r>
            <a:r>
              <a:rPr lang="es-ES" sz="2000" spc="1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otras</a:t>
            </a:r>
            <a:r>
              <a:rPr lang="es-ES" sz="2000" spc="1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situaciones,</a:t>
            </a:r>
            <a:r>
              <a:rPr lang="es-ES" sz="2000" spc="1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pueden</a:t>
            </a:r>
            <a:r>
              <a:rPr lang="es-ES" sz="2000" spc="175" dirty="0" smtClean="0">
                <a:latin typeface="Arial Unicode MS"/>
                <a:cs typeface="Arial Unicode MS"/>
              </a:rPr>
              <a:t> </a:t>
            </a:r>
            <a:r>
              <a:rPr lang="es-ES" sz="2000" spc="-20" dirty="0" smtClean="0">
                <a:latin typeface="Arial Unicode MS"/>
                <a:cs typeface="Arial Unicode MS"/>
              </a:rPr>
              <a:t>usar </a:t>
            </a:r>
            <a:r>
              <a:rPr lang="es-ES" sz="2000" dirty="0" smtClean="0">
                <a:latin typeface="Arial Unicode MS"/>
                <a:cs typeface="Arial Unicode MS"/>
              </a:rPr>
              <a:t>aisladores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evitar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necesidad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err="1" smtClean="0">
                <a:latin typeface="Arial Unicode MS"/>
                <a:cs typeface="Arial Unicode MS"/>
              </a:rPr>
              <a:t>desenergizar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barra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colectora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circuito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seleccionado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no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está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listo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spc="-20" dirty="0" smtClean="0">
                <a:latin typeface="Arial Unicode MS"/>
                <a:cs typeface="Arial Unicode MS"/>
              </a:rPr>
              <a:t>para </a:t>
            </a:r>
            <a:r>
              <a:rPr lang="es-ES" sz="2000" dirty="0" smtClean="0">
                <a:latin typeface="Arial Unicode MS"/>
                <a:cs typeface="Arial Unicode MS"/>
              </a:rPr>
              <a:t>ser</a:t>
            </a:r>
            <a:r>
              <a:rPr lang="es-ES" sz="2000" spc="2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energizado.</a:t>
            </a:r>
          </a:p>
          <a:p>
            <a:pPr marL="12700" marR="5080" algn="just">
              <a:lnSpc>
                <a:spcPts val="1900"/>
              </a:lnSpc>
            </a:pPr>
            <a:endParaRPr lang="es-ES" sz="2000" spc="-10" dirty="0" smtClean="0">
              <a:latin typeface="Arial Unicode MS"/>
              <a:cs typeface="Arial Unicode MS"/>
            </a:endParaRPr>
          </a:p>
          <a:p>
            <a:pPr marL="12700" algn="just">
              <a:lnSpc>
                <a:spcPts val="1900"/>
              </a:lnSpc>
              <a:spcBef>
                <a:spcPts val="100"/>
              </a:spcBef>
            </a:pPr>
            <a:r>
              <a:rPr lang="es-ES" sz="2000" b="1" spc="-45" dirty="0" smtClean="0">
                <a:latin typeface="Arial"/>
                <a:cs typeface="Arial"/>
              </a:rPr>
              <a:t>PRUEBAS</a:t>
            </a:r>
            <a:r>
              <a:rPr lang="es-ES" sz="2000" b="1" spc="5" dirty="0" smtClean="0">
                <a:latin typeface="Arial"/>
                <a:cs typeface="Arial"/>
              </a:rPr>
              <a:t> </a:t>
            </a:r>
            <a:r>
              <a:rPr lang="es-ES" sz="2000" b="1" spc="-20" dirty="0" smtClean="0">
                <a:latin typeface="Arial"/>
                <a:cs typeface="Arial"/>
              </a:rPr>
              <a:t>PERIÓDICAS</a:t>
            </a:r>
            <a:r>
              <a:rPr lang="es-ES" sz="2000" b="1" spc="5" dirty="0" smtClean="0">
                <a:latin typeface="Arial"/>
                <a:cs typeface="Arial"/>
              </a:rPr>
              <a:t> </a:t>
            </a:r>
            <a:r>
              <a:rPr lang="es-ES" sz="2000" b="1" spc="-45" dirty="0" smtClean="0">
                <a:latin typeface="Arial"/>
                <a:cs typeface="Arial"/>
              </a:rPr>
              <a:t>DE</a:t>
            </a:r>
            <a:r>
              <a:rPr lang="es-ES" sz="2000" b="1" spc="5" dirty="0" smtClean="0">
                <a:latin typeface="Arial"/>
                <a:cs typeface="Arial"/>
              </a:rPr>
              <a:t> </a:t>
            </a:r>
            <a:r>
              <a:rPr lang="es-ES" sz="2000" b="1" spc="-10" dirty="0" smtClean="0">
                <a:latin typeface="Arial"/>
                <a:cs typeface="Arial"/>
              </a:rPr>
              <a:t>MANTENIMIENTO</a:t>
            </a:r>
            <a:endParaRPr lang="es-ES" sz="2000" dirty="0" smtClean="0">
              <a:latin typeface="Arial"/>
              <a:cs typeface="Arial"/>
            </a:endParaRPr>
          </a:p>
          <a:p>
            <a:pPr marL="12700" marR="5080" algn="just">
              <a:lnSpc>
                <a:spcPts val="1900"/>
              </a:lnSpc>
              <a:spcBef>
                <a:spcPts val="560"/>
              </a:spcBef>
            </a:pPr>
            <a:r>
              <a:rPr lang="es-ES" sz="2000" spc="-60" dirty="0" smtClean="0">
                <a:latin typeface="Arial Unicode MS"/>
                <a:cs typeface="Arial Unicode MS"/>
              </a:rPr>
              <a:t>Es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necesario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realizar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pruebas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periódicas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asegurarse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configuración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protección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continúe </a:t>
            </a:r>
            <a:r>
              <a:rPr lang="es-ES" sz="2000" dirty="0" smtClean="0">
                <a:latin typeface="Arial Unicode MS"/>
                <a:cs typeface="Arial Unicode MS"/>
              </a:rPr>
              <a:t>brindando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rendimiento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satisfactorio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durante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muchos</a:t>
            </a:r>
            <a:r>
              <a:rPr lang="es-ES" sz="2000" spc="1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años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después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instalación.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Todos</a:t>
            </a:r>
            <a:r>
              <a:rPr lang="es-ES" sz="2000" spc="1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dispositivos </a:t>
            </a:r>
            <a:r>
              <a:rPr lang="es-ES" sz="2000" dirty="0" smtClean="0">
                <a:latin typeface="Arial Unicode MS"/>
                <a:cs typeface="Arial Unicode MS"/>
              </a:rPr>
              <a:t>están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sujetos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degradación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gradual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tiempo,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pruebas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periódicas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están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destinadas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identificar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el</a:t>
            </a:r>
            <a:r>
              <a:rPr lang="es-ES" sz="2000" dirty="0" smtClean="0">
                <a:latin typeface="Arial Unicode MS"/>
                <a:cs typeface="Arial Unicode MS"/>
              </a:rPr>
              <a:t> equipo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cuestión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pueda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completar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acción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correctiva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antes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ocurra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mal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funcionamiento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configuración.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Sin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embargo,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debe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tener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debido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cuidado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tarea,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contrario,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pueden </a:t>
            </a:r>
            <a:r>
              <a:rPr lang="es-ES" sz="2000" dirty="0" smtClean="0">
                <a:latin typeface="Arial Unicode MS"/>
                <a:cs typeface="Arial Unicode MS"/>
              </a:rPr>
              <a:t>producir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fallas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como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resultado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directo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trabajo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reparación.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spc="-30" dirty="0" smtClean="0">
                <a:latin typeface="Arial Unicode MS"/>
                <a:cs typeface="Arial Unicode MS"/>
              </a:rPr>
              <a:t>El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despeje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falla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correcto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solo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el</a:t>
            </a:r>
            <a:r>
              <a:rPr lang="es-ES" sz="2000" spc="2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número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interruptores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automáticos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abiertos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mínimo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necesario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despejar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falla.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pequeña </a:t>
            </a:r>
            <a:r>
              <a:rPr lang="es-ES" sz="2000" dirty="0" smtClean="0">
                <a:latin typeface="Arial Unicode MS"/>
                <a:cs typeface="Arial Unicode MS"/>
              </a:rPr>
              <a:t>proporción</a:t>
            </a:r>
            <a:r>
              <a:rPr lang="es-ES" sz="2000" spc="1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fallas</a:t>
            </a:r>
            <a:r>
              <a:rPr lang="es-ES" sz="2000" spc="1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eliminan</a:t>
            </a:r>
            <a:r>
              <a:rPr lang="es-ES" sz="2000" spc="1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incorrectamente,</a:t>
            </a:r>
            <a:r>
              <a:rPr lang="es-ES" sz="2000" spc="1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siendo</a:t>
            </a:r>
            <a:r>
              <a:rPr lang="es-ES" sz="2000" spc="1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17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principales</a:t>
            </a:r>
            <a:r>
              <a:rPr lang="es-ES" sz="2000" spc="17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razones: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1900"/>
              </a:lnSpc>
              <a:spcBef>
                <a:spcPts val="640"/>
              </a:spcBef>
              <a:buClr>
                <a:srgbClr val="1A3360"/>
              </a:buClr>
              <a:buSzPct val="153333"/>
              <a:buChar char="-"/>
              <a:tabLst>
                <a:tab pos="442595" algn="l"/>
                <a:tab pos="443230" algn="l"/>
              </a:tabLst>
            </a:pPr>
            <a:r>
              <a:rPr lang="es-ES" sz="2000" dirty="0" smtClean="0">
                <a:latin typeface="Arial Unicode MS"/>
                <a:cs typeface="Arial Unicode MS"/>
              </a:rPr>
              <a:t>limitaciones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configuración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esquema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protección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1900"/>
              </a:lnSpc>
              <a:spcBef>
                <a:spcPts val="570"/>
              </a:spcBef>
              <a:buClr>
                <a:srgbClr val="1A3360"/>
              </a:buClr>
              <a:buSzPct val="121052"/>
              <a:buChar char="-"/>
              <a:tabLst>
                <a:tab pos="442595" algn="l"/>
                <a:tab pos="443230" algn="l"/>
              </a:tabLst>
            </a:pPr>
            <a:r>
              <a:rPr lang="es-ES" sz="2000" dirty="0" smtClean="0">
                <a:latin typeface="Arial Unicode MS"/>
                <a:cs typeface="Arial Unicode MS"/>
              </a:rPr>
              <a:t>conexiones</a:t>
            </a:r>
            <a:r>
              <a:rPr lang="es-ES" sz="2000" spc="22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incorrectas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1900"/>
              </a:lnSpc>
              <a:spcBef>
                <a:spcPts val="565"/>
              </a:spcBef>
              <a:buClr>
                <a:srgbClr val="1A3360"/>
              </a:buClr>
              <a:buSzPct val="127777"/>
              <a:buChar char="-"/>
              <a:tabLst>
                <a:tab pos="442595" algn="l"/>
                <a:tab pos="443230" algn="l"/>
              </a:tabLst>
            </a:pPr>
            <a:r>
              <a:rPr lang="es-ES" sz="2000" dirty="0" smtClean="0">
                <a:latin typeface="Arial Unicode MS"/>
                <a:cs typeface="Arial Unicode MS"/>
              </a:rPr>
              <a:t>ajustes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incorrectos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1900"/>
              </a:lnSpc>
              <a:spcBef>
                <a:spcPts val="570"/>
              </a:spcBef>
              <a:buClr>
                <a:srgbClr val="1A3360"/>
              </a:buClr>
              <a:buSzPct val="127777"/>
              <a:buChar char="-"/>
              <a:tabLst>
                <a:tab pos="442595" algn="l"/>
                <a:tab pos="443230" algn="l"/>
              </a:tabLst>
            </a:pPr>
            <a:r>
              <a:rPr lang="es-ES" sz="2000" dirty="0" smtClean="0">
                <a:latin typeface="Arial Unicode MS"/>
                <a:cs typeface="Arial Unicode MS"/>
              </a:rPr>
              <a:t>deficiencias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conocidas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aplicación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aceptadas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como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sucesos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improbables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1900"/>
              </a:lnSpc>
              <a:spcBef>
                <a:spcPts val="565"/>
              </a:spcBef>
              <a:buClr>
                <a:srgbClr val="1A3360"/>
              </a:buClr>
              <a:buSzPct val="164285"/>
              <a:buChar char="-"/>
              <a:tabLst>
                <a:tab pos="442595" algn="l"/>
                <a:tab pos="443230" algn="l"/>
              </a:tabLst>
            </a:pPr>
            <a:r>
              <a:rPr lang="es-ES" sz="2000" dirty="0" smtClean="0">
                <a:latin typeface="Arial Unicode MS"/>
                <a:cs typeface="Arial Unicode MS"/>
              </a:rPr>
              <a:t>relés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protección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defectuosos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1900"/>
              </a:lnSpc>
              <a:spcBef>
                <a:spcPts val="570"/>
              </a:spcBef>
              <a:buClr>
                <a:srgbClr val="1A3360"/>
              </a:buClr>
              <a:buSzPct val="127777"/>
              <a:buChar char="-"/>
              <a:tabLst>
                <a:tab pos="442595" algn="l"/>
                <a:tab pos="443230" algn="l"/>
              </a:tabLst>
            </a:pPr>
            <a:r>
              <a:rPr lang="es-ES" sz="2000" dirty="0" smtClean="0">
                <a:latin typeface="Arial Unicode MS"/>
                <a:cs typeface="Arial Unicode MS"/>
              </a:rPr>
              <a:t>defectos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cableado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secundario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1900"/>
              </a:lnSpc>
              <a:spcBef>
                <a:spcPts val="560"/>
              </a:spcBef>
              <a:buClr>
                <a:srgbClr val="1A3360"/>
              </a:buClr>
              <a:buSzPct val="135294"/>
              <a:buChar char="-"/>
              <a:tabLst>
                <a:tab pos="442595" algn="l"/>
                <a:tab pos="443230" algn="l"/>
              </a:tabLst>
            </a:pPr>
            <a:r>
              <a:rPr lang="es-ES" sz="2000" dirty="0" smtClean="0">
                <a:latin typeface="Arial Unicode MS"/>
                <a:cs typeface="Arial Unicode MS"/>
              </a:rPr>
              <a:t>errores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conmutación,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errores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operación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debido</a:t>
            </a:r>
            <a:r>
              <a:rPr lang="es-ES" sz="2000" spc="12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choque</a:t>
            </a:r>
            <a:r>
              <a:rPr lang="es-ES" sz="2000" spc="12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mecánico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443230" indent="-215900" algn="just">
              <a:lnSpc>
                <a:spcPts val="1900"/>
              </a:lnSpc>
              <a:spcBef>
                <a:spcPts val="570"/>
              </a:spcBef>
              <a:buClr>
                <a:srgbClr val="1A3360"/>
              </a:buClr>
              <a:buSzPct val="135294"/>
              <a:buChar char="-"/>
              <a:tabLst>
                <a:tab pos="442595" algn="l"/>
                <a:tab pos="443230" algn="l"/>
              </a:tabLst>
            </a:pPr>
            <a:r>
              <a:rPr lang="es-ES" sz="2000" dirty="0" smtClean="0">
                <a:latin typeface="Arial Unicode MS"/>
                <a:cs typeface="Arial Unicode MS"/>
              </a:rPr>
              <a:t>fallas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cable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piloto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debido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daños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previos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no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revelados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spc="50" dirty="0" smtClean="0">
                <a:latin typeface="Arial Unicode MS"/>
                <a:cs typeface="Arial Unicode MS"/>
              </a:rPr>
              <a:t>un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cable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piloto</a:t>
            </a:r>
          </a:p>
          <a:p>
            <a:pPr marL="443230" indent="-215900" algn="just">
              <a:lnSpc>
                <a:spcPts val="1900"/>
              </a:lnSpc>
              <a:spcBef>
                <a:spcPts val="570"/>
              </a:spcBef>
              <a:buClr>
                <a:srgbClr val="1A3360"/>
              </a:buClr>
              <a:buSzPct val="135294"/>
              <a:buChar char="-"/>
              <a:tabLst>
                <a:tab pos="442595" algn="l"/>
                <a:tab pos="443230" algn="l"/>
              </a:tabLst>
            </a:pPr>
            <a:endParaRPr lang="es-ES" sz="2000" spc="-10" dirty="0" smtClean="0">
              <a:latin typeface="Arial Unicode MS"/>
              <a:cs typeface="Arial Unicode MS"/>
            </a:endParaRPr>
          </a:p>
          <a:p>
            <a:pPr marL="12700" algn="just">
              <a:lnSpc>
                <a:spcPts val="1900"/>
              </a:lnSpc>
              <a:spcBef>
                <a:spcPts val="100"/>
              </a:spcBef>
            </a:pP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funciones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err="1" smtClean="0">
                <a:latin typeface="Arial Unicode MS"/>
                <a:cs typeface="Arial Unicode MS"/>
              </a:rPr>
              <a:t>autoverificación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relés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numéricos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ayudan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minimizar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fallas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debidas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relés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de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1900"/>
              </a:lnSpc>
            </a:pPr>
            <a:r>
              <a:rPr lang="es-ES" sz="2000" dirty="0" smtClean="0">
                <a:latin typeface="Arial Unicode MS"/>
                <a:cs typeface="Arial Unicode MS"/>
              </a:rPr>
              <a:t>protección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defectuosos.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defectos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cableado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secundario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conexiones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incorrectas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casi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eliminan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se</a:t>
            </a:r>
            <a:r>
              <a:rPr lang="es-ES" sz="2000" dirty="0" smtClean="0">
                <a:latin typeface="Arial Unicode MS"/>
                <a:cs typeface="Arial Unicode MS"/>
              </a:rPr>
              <a:t> completa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puesta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marcha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adecuada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después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completar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instalación/alteración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configuración.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La</a:t>
            </a:r>
            <a:r>
              <a:rPr lang="es-ES" sz="2000" dirty="0" smtClean="0">
                <a:latin typeface="Arial Unicode MS"/>
                <a:cs typeface="Arial Unicode MS"/>
              </a:rPr>
              <a:t> posibilidad</a:t>
            </a:r>
            <a:r>
              <a:rPr lang="es-ES" sz="2000" spc="1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configuraciones</a:t>
            </a:r>
            <a:r>
              <a:rPr lang="es-ES" sz="2000" spc="1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incorrectas</a:t>
            </a:r>
            <a:r>
              <a:rPr lang="es-ES" sz="2000" spc="1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minimiza</a:t>
            </a:r>
            <a:r>
              <a:rPr lang="es-ES" sz="2000" spc="1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mediante</a:t>
            </a:r>
            <a:r>
              <a:rPr lang="es-ES" sz="2000" spc="1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configuración</a:t>
            </a:r>
            <a:r>
              <a:rPr lang="es-ES" sz="2000" spc="1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regular</a:t>
            </a:r>
            <a:r>
              <a:rPr lang="es-ES" sz="2000" spc="1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</a:t>
            </a:r>
            <a:r>
              <a:rPr lang="es-ES" sz="2000" spc="18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relé.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1900"/>
              </a:lnSpc>
            </a:pPr>
            <a:endParaRPr lang="es-ES" sz="2000" dirty="0" smtClean="0">
              <a:latin typeface="Arial Unicode MS"/>
              <a:cs typeface="Arial Unicode MS"/>
            </a:endParaRPr>
          </a:p>
          <a:p>
            <a:pPr marL="227965" marR="5080" indent="-215900" algn="just">
              <a:lnSpc>
                <a:spcPts val="1900"/>
              </a:lnSpc>
              <a:spcBef>
                <a:spcPts val="45"/>
              </a:spcBef>
              <a:buClr>
                <a:srgbClr val="1A3360"/>
              </a:buClr>
              <a:buSzPct val="127777"/>
              <a:buChar char="-"/>
              <a:tabLst>
                <a:tab pos="227965" algn="l"/>
                <a:tab pos="228600" algn="l"/>
              </a:tabLst>
            </a:pPr>
            <a:endParaRPr sz="2000"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685800" y="457200"/>
            <a:ext cx="12268200" cy="95102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err="1" smtClean="0"/>
              <a:t>reseñas</a:t>
            </a:r>
            <a:r>
              <a:rPr lang="en-US" dirty="0" smtClean="0"/>
              <a:t> Los </a:t>
            </a:r>
            <a:r>
              <a:rPr lang="en-US" dirty="0" err="1" smtClean="0"/>
              <a:t>niveles</a:t>
            </a:r>
            <a:r>
              <a:rPr lang="en-US" dirty="0" smtClean="0"/>
              <a:t> de </a:t>
            </a:r>
            <a:r>
              <a:rPr lang="en-US" dirty="0" err="1" smtClean="0"/>
              <a:t>falla</a:t>
            </a:r>
            <a:r>
              <a:rPr lang="en-US" dirty="0" smtClean="0"/>
              <a:t> de la red </a:t>
            </a:r>
            <a:r>
              <a:rPr lang="en-US" dirty="0" err="1" smtClean="0"/>
              <a:t>cambian</a:t>
            </a:r>
            <a:r>
              <a:rPr lang="en-US" dirty="0" smtClean="0"/>
              <a:t> con el </a:t>
            </a:r>
            <a:r>
              <a:rPr lang="en-US" dirty="0" err="1" smtClean="0"/>
              <a:t>tiempo</a:t>
            </a:r>
            <a:r>
              <a:rPr lang="en-US" dirty="0" smtClean="0"/>
              <a:t> y, </a:t>
            </a:r>
            <a:r>
              <a:rPr lang="en-US" dirty="0" err="1" smtClean="0"/>
              <a:t>por</a:t>
            </a:r>
            <a:r>
              <a:rPr lang="en-US" dirty="0" smtClean="0"/>
              <a:t> lo </a:t>
            </a:r>
            <a:r>
              <a:rPr lang="en-US" dirty="0" err="1" smtClean="0"/>
              <a:t>tanto</a:t>
            </a:r>
            <a:r>
              <a:rPr lang="en-US" dirty="0" smtClean="0"/>
              <a:t>,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posible</a:t>
            </a:r>
            <a:r>
              <a:rPr lang="en-US" dirty="0" smtClean="0"/>
              <a:t> que sea </a:t>
            </a:r>
            <a:r>
              <a:rPr lang="en-US" dirty="0" err="1" smtClean="0"/>
              <a:t>necesario</a:t>
            </a:r>
            <a:r>
              <a:rPr lang="en-US" dirty="0" smtClean="0"/>
              <a:t> </a:t>
            </a:r>
            <a:r>
              <a:rPr lang="en-US" dirty="0" err="1" smtClean="0"/>
              <a:t>revisar</a:t>
            </a:r>
            <a:r>
              <a:rPr lang="en-US" dirty="0" smtClean="0"/>
              <a:t> </a:t>
            </a:r>
            <a:r>
              <a:rPr lang="en-US" dirty="0" err="1" smtClean="0"/>
              <a:t>los</a:t>
            </a:r>
            <a:r>
              <a:rPr lang="en-US" dirty="0" smtClean="0"/>
              <a:t> </a:t>
            </a:r>
            <a:r>
              <a:rPr lang="en-US" dirty="0" err="1" smtClean="0"/>
              <a:t>cálculos</a:t>
            </a:r>
            <a:r>
              <a:rPr lang="en-US" dirty="0" smtClean="0"/>
              <a:t> de </a:t>
            </a:r>
            <a:r>
              <a:rPr lang="en-US" dirty="0" err="1" smtClean="0"/>
              <a:t>configuración</a:t>
            </a:r>
            <a:r>
              <a:rPr lang="en-US" dirty="0" smtClean="0"/>
              <a:t>. Los </a:t>
            </a:r>
            <a:r>
              <a:rPr lang="en-US" dirty="0" err="1" smtClean="0"/>
              <a:t>errores</a:t>
            </a:r>
            <a:r>
              <a:rPr lang="en-US" dirty="0" smtClean="0"/>
              <a:t> de </a:t>
            </a:r>
            <a:r>
              <a:rPr lang="en-US" dirty="0" err="1" smtClean="0"/>
              <a:t>conmutación</a:t>
            </a:r>
            <a:r>
              <a:rPr lang="en-US" dirty="0" smtClean="0"/>
              <a:t> y </a:t>
            </a:r>
            <a:r>
              <a:rPr lang="en-US" dirty="0" err="1" smtClean="0"/>
              <a:t>prueba</a:t>
            </a:r>
            <a:r>
              <a:rPr lang="en-US" dirty="0" smtClean="0"/>
              <a:t> se </a:t>
            </a:r>
            <a:r>
              <a:rPr lang="en-US" dirty="0" err="1" smtClean="0"/>
              <a:t>minimizan</a:t>
            </a:r>
            <a:r>
              <a:rPr lang="en-US" dirty="0" smtClean="0"/>
              <a:t> </a:t>
            </a:r>
            <a:r>
              <a:rPr lang="en-US" dirty="0" err="1" smtClean="0"/>
              <a:t>mediante</a:t>
            </a:r>
            <a:r>
              <a:rPr lang="en-US" dirty="0" smtClean="0"/>
              <a:t> la </a:t>
            </a:r>
            <a:r>
              <a:rPr lang="en-US" dirty="0" err="1" smtClean="0"/>
              <a:t>capacitación</a:t>
            </a:r>
            <a:r>
              <a:rPr lang="en-US" dirty="0" smtClean="0"/>
              <a:t> </a:t>
            </a:r>
            <a:r>
              <a:rPr lang="en-US" dirty="0" err="1" smtClean="0"/>
              <a:t>adecuada</a:t>
            </a:r>
            <a:r>
              <a:rPr lang="en-US" dirty="0" smtClean="0"/>
              <a:t> del personal, el </a:t>
            </a:r>
            <a:r>
              <a:rPr lang="en-US" dirty="0" err="1" smtClean="0"/>
              <a:t>uso</a:t>
            </a:r>
            <a:r>
              <a:rPr lang="en-US" dirty="0" smtClean="0"/>
              <a:t> de software </a:t>
            </a:r>
            <a:r>
              <a:rPr lang="en-US" dirty="0" err="1" smtClean="0"/>
              <a:t>adecuado</a:t>
            </a:r>
            <a:r>
              <a:rPr lang="en-US" dirty="0" smtClean="0"/>
              <a:t> y </a:t>
            </a:r>
            <a:r>
              <a:rPr lang="en-US" dirty="0" err="1" smtClean="0"/>
              <a:t>procesos</a:t>
            </a:r>
            <a:r>
              <a:rPr lang="en-US" dirty="0" smtClean="0"/>
              <a:t> de </a:t>
            </a:r>
            <a:r>
              <a:rPr lang="en-US" dirty="0" err="1" smtClean="0"/>
              <a:t>trabajo</a:t>
            </a:r>
            <a:r>
              <a:rPr lang="en-US" dirty="0" smtClean="0"/>
              <a:t> </a:t>
            </a:r>
            <a:r>
              <a:rPr lang="en-US" dirty="0" err="1" smtClean="0"/>
              <a:t>sistemáticos</a:t>
            </a:r>
            <a:r>
              <a:rPr lang="en-US" dirty="0" smtClean="0"/>
              <a:t> </a:t>
            </a:r>
            <a:r>
              <a:rPr lang="en-US" dirty="0" err="1" smtClean="0"/>
              <a:t>bien</a:t>
            </a:r>
            <a:r>
              <a:rPr lang="en-US" dirty="0" smtClean="0"/>
              <a:t> </a:t>
            </a:r>
            <a:r>
              <a:rPr lang="en-US" dirty="0" err="1" smtClean="0"/>
              <a:t>diseñados</a:t>
            </a:r>
            <a:r>
              <a:rPr lang="en-US" dirty="0" smtClean="0"/>
              <a:t>. Se </a:t>
            </a:r>
            <a:r>
              <a:rPr lang="en-US" dirty="0" err="1" smtClean="0"/>
              <a:t>puede</a:t>
            </a:r>
            <a:r>
              <a:rPr lang="en-US" dirty="0" smtClean="0"/>
              <a:t> </a:t>
            </a:r>
            <a:r>
              <a:rPr lang="en-US" dirty="0" err="1" smtClean="0"/>
              <a:t>decir</a:t>
            </a:r>
            <a:r>
              <a:rPr lang="en-US" dirty="0" smtClean="0"/>
              <a:t> que </a:t>
            </a:r>
            <a:r>
              <a:rPr lang="en-US" dirty="0" err="1" smtClean="0"/>
              <a:t>todo</a:t>
            </a:r>
            <a:r>
              <a:rPr lang="en-US" dirty="0" smtClean="0"/>
              <a:t> </a:t>
            </a:r>
            <a:r>
              <a:rPr lang="en-US" dirty="0" err="1" smtClean="0"/>
              <a:t>esto</a:t>
            </a:r>
            <a:r>
              <a:rPr lang="en-US" dirty="0" smtClean="0"/>
              <a:t> </a:t>
            </a:r>
            <a:r>
              <a:rPr lang="en-US" dirty="0" err="1" smtClean="0"/>
              <a:t>está</a:t>
            </a:r>
            <a:r>
              <a:rPr lang="en-US" dirty="0" smtClean="0"/>
              <a:t> </a:t>
            </a:r>
            <a:r>
              <a:rPr lang="en-US" dirty="0" err="1" smtClean="0"/>
              <a:t>bajo</a:t>
            </a:r>
            <a:r>
              <a:rPr lang="en-US" dirty="0" smtClean="0"/>
              <a:t> el control del </a:t>
            </a:r>
            <a:r>
              <a:rPr lang="en-US" dirty="0" err="1" smtClean="0"/>
              <a:t>usuario</a:t>
            </a:r>
            <a:r>
              <a:rPr lang="en-US" dirty="0" smtClean="0"/>
              <a:t>.</a:t>
            </a:r>
          </a:p>
          <a:p>
            <a:pPr algn="just"/>
            <a:endParaRPr lang="en-US" dirty="0" smtClean="0"/>
          </a:p>
          <a:p>
            <a:pPr algn="just"/>
            <a:endParaRPr lang="en-US" dirty="0" smtClean="0"/>
          </a:p>
          <a:p>
            <a:pPr algn="just"/>
            <a:r>
              <a:rPr lang="en-US" b="1" dirty="0" smtClean="0"/>
              <a:t>FRECUENCIA DE INSPECCIÓN Y PRUEBA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err="1" smtClean="0"/>
              <a:t>Aunque</a:t>
            </a:r>
            <a:r>
              <a:rPr lang="en-US" dirty="0" smtClean="0"/>
              <a:t> el </a:t>
            </a:r>
            <a:r>
              <a:rPr lang="en-US" dirty="0" err="1" smtClean="0"/>
              <a:t>equipo</a:t>
            </a:r>
            <a:r>
              <a:rPr lang="en-US" dirty="0" smtClean="0"/>
              <a:t> de </a:t>
            </a:r>
            <a:r>
              <a:rPr lang="en-US" dirty="0" err="1" smtClean="0"/>
              <a:t>protección</a:t>
            </a:r>
            <a:r>
              <a:rPr lang="en-US" dirty="0" smtClean="0"/>
              <a:t> </a:t>
            </a:r>
            <a:r>
              <a:rPr lang="en-US" dirty="0" err="1" smtClean="0"/>
              <a:t>debe</a:t>
            </a:r>
            <a:r>
              <a:rPr lang="en-US" dirty="0" smtClean="0"/>
              <a:t> </a:t>
            </a:r>
            <a:r>
              <a:rPr lang="en-US" dirty="0" err="1" smtClean="0"/>
              <a:t>estar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buenas</a:t>
            </a:r>
            <a:r>
              <a:rPr lang="en-US" dirty="0" smtClean="0"/>
              <a:t> </a:t>
            </a:r>
            <a:r>
              <a:rPr lang="en-US" dirty="0" err="1" smtClean="0"/>
              <a:t>condiciones</a:t>
            </a:r>
            <a:r>
              <a:rPr lang="en-US" dirty="0" smtClean="0"/>
              <a:t> </a:t>
            </a:r>
            <a:r>
              <a:rPr lang="en-US" dirty="0" err="1" smtClean="0"/>
              <a:t>cuando</a:t>
            </a:r>
            <a:r>
              <a:rPr lang="en-US" dirty="0" smtClean="0"/>
              <a:t> se pone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servicio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primera</a:t>
            </a:r>
            <a:r>
              <a:rPr lang="en-US" dirty="0" smtClean="0"/>
              <a:t> </a:t>
            </a:r>
            <a:r>
              <a:rPr lang="en-US" dirty="0" err="1" smtClean="0"/>
              <a:t>vez</a:t>
            </a:r>
            <a:r>
              <a:rPr lang="en-US" dirty="0" smtClean="0"/>
              <a:t>, </a:t>
            </a:r>
            <a:r>
              <a:rPr lang="en-US" dirty="0" err="1" smtClean="0"/>
              <a:t>pueden</a:t>
            </a:r>
            <a:r>
              <a:rPr lang="en-US" dirty="0" smtClean="0"/>
              <a:t> </a:t>
            </a:r>
            <a:r>
              <a:rPr lang="en-US" dirty="0" err="1" smtClean="0"/>
              <a:t>surgir</a:t>
            </a:r>
            <a:r>
              <a:rPr lang="en-US" dirty="0" smtClean="0"/>
              <a:t> </a:t>
            </a:r>
            <a:r>
              <a:rPr lang="en-US" dirty="0" err="1" smtClean="0"/>
              <a:t>problemas</a:t>
            </a:r>
            <a:r>
              <a:rPr lang="en-US" dirty="0" smtClean="0"/>
              <a:t> </a:t>
            </a:r>
            <a:r>
              <a:rPr lang="en-US" dirty="0" err="1" smtClean="0"/>
              <a:t>debido</a:t>
            </a:r>
            <a:r>
              <a:rPr lang="en-US" dirty="0" smtClean="0"/>
              <a:t> a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funcionamiento</a:t>
            </a:r>
            <a:r>
              <a:rPr lang="en-US" dirty="0" smtClean="0"/>
              <a:t> </a:t>
            </a:r>
            <a:r>
              <a:rPr lang="en-US" dirty="0" err="1" smtClean="0"/>
              <a:t>ocasional</a:t>
            </a:r>
            <a:r>
              <a:rPr lang="en-US" dirty="0" smtClean="0"/>
              <a:t>. Con </a:t>
            </a:r>
            <a:r>
              <a:rPr lang="en-US" dirty="0" err="1" smtClean="0"/>
              <a:t>los</a:t>
            </a:r>
            <a:r>
              <a:rPr lang="en-US" dirty="0" smtClean="0"/>
              <a:t> </a:t>
            </a:r>
            <a:r>
              <a:rPr lang="en-US" dirty="0" err="1" smtClean="0"/>
              <a:t>relés</a:t>
            </a:r>
            <a:r>
              <a:rPr lang="en-US" dirty="0" smtClean="0"/>
              <a:t> de </a:t>
            </a:r>
            <a:r>
              <a:rPr lang="en-US" dirty="0" err="1" smtClean="0"/>
              <a:t>protección</a:t>
            </a:r>
            <a:r>
              <a:rPr lang="en-US" dirty="0" smtClean="0"/>
              <a:t> </a:t>
            </a:r>
            <a:r>
              <a:rPr lang="en-US" dirty="0" err="1" smtClean="0"/>
              <a:t>digitales</a:t>
            </a:r>
            <a:r>
              <a:rPr lang="en-US" dirty="0" smtClean="0"/>
              <a:t> y </a:t>
            </a:r>
            <a:r>
              <a:rPr lang="en-US" dirty="0" err="1" smtClean="0"/>
              <a:t>numéricos</a:t>
            </a:r>
            <a:r>
              <a:rPr lang="en-US" dirty="0" smtClean="0"/>
              <a:t>, se </a:t>
            </a:r>
            <a:r>
              <a:rPr lang="en-US" dirty="0" err="1" smtClean="0"/>
              <a:t>puede</a:t>
            </a:r>
            <a:r>
              <a:rPr lang="en-US" dirty="0" smtClean="0"/>
              <a:t> </a:t>
            </a:r>
            <a:r>
              <a:rPr lang="en-US" dirty="0" err="1" smtClean="0"/>
              <a:t>esperar</a:t>
            </a:r>
            <a:r>
              <a:rPr lang="en-US" dirty="0" smtClean="0"/>
              <a:t> que </a:t>
            </a:r>
            <a:r>
              <a:rPr lang="en-US" dirty="0" err="1" smtClean="0"/>
              <a:t>los</a:t>
            </a:r>
            <a:r>
              <a:rPr lang="en-US" dirty="0" smtClean="0"/>
              <a:t> </a:t>
            </a:r>
            <a:r>
              <a:rPr lang="en-US" dirty="0" err="1" smtClean="0"/>
              <a:t>procesos</a:t>
            </a:r>
            <a:r>
              <a:rPr lang="en-US" dirty="0" smtClean="0"/>
              <a:t> de </a:t>
            </a:r>
            <a:r>
              <a:rPr lang="en-US" dirty="0" err="1" smtClean="0"/>
              <a:t>autocomprobación</a:t>
            </a:r>
            <a:r>
              <a:rPr lang="en-US" dirty="0" smtClean="0"/>
              <a:t> </a:t>
            </a:r>
            <a:r>
              <a:rPr lang="en-US" dirty="0" err="1" smtClean="0"/>
              <a:t>incorporados</a:t>
            </a:r>
            <a:r>
              <a:rPr lang="en-US" dirty="0" smtClean="0"/>
              <a:t> </a:t>
            </a:r>
            <a:r>
              <a:rPr lang="en-US" dirty="0" err="1" smtClean="0"/>
              <a:t>revelen</a:t>
            </a:r>
            <a:r>
              <a:rPr lang="en-US" dirty="0" smtClean="0"/>
              <a:t> y </a:t>
            </a:r>
            <a:r>
              <a:rPr lang="en-US" dirty="0" err="1" smtClean="0"/>
              <a:t>anuncien</a:t>
            </a:r>
            <a:r>
              <a:rPr lang="en-US" dirty="0" smtClean="0"/>
              <a:t> la </a:t>
            </a:r>
            <a:r>
              <a:rPr lang="en-US" dirty="0" err="1" smtClean="0"/>
              <a:t>mayoría</a:t>
            </a:r>
            <a:r>
              <a:rPr lang="en-US" dirty="0" smtClean="0"/>
              <a:t> de las </a:t>
            </a:r>
            <a:r>
              <a:rPr lang="en-US" dirty="0" err="1" smtClean="0"/>
              <a:t>fallas</a:t>
            </a:r>
            <a:r>
              <a:rPr lang="en-US" dirty="0" smtClean="0"/>
              <a:t>. Sin embargo, </a:t>
            </a:r>
            <a:r>
              <a:rPr lang="en-US" dirty="0" err="1" smtClean="0"/>
              <a:t>esto</a:t>
            </a:r>
            <a:r>
              <a:rPr lang="en-US" dirty="0" smtClean="0"/>
              <a:t> no </a:t>
            </a:r>
            <a:r>
              <a:rPr lang="en-US" dirty="0" err="1" smtClean="0"/>
              <a:t>cubre</a:t>
            </a:r>
            <a:r>
              <a:rPr lang="en-US" dirty="0" smtClean="0"/>
              <a:t> </a:t>
            </a:r>
            <a:r>
              <a:rPr lang="en-US" dirty="0" err="1" smtClean="0"/>
              <a:t>ningún</a:t>
            </a:r>
            <a:r>
              <a:rPr lang="en-US" dirty="0" smtClean="0"/>
              <a:t> </a:t>
            </a:r>
            <a:r>
              <a:rPr lang="en-US" dirty="0" err="1" smtClean="0"/>
              <a:t>otro</a:t>
            </a:r>
            <a:r>
              <a:rPr lang="en-US" dirty="0" smtClean="0"/>
              <a:t> </a:t>
            </a:r>
            <a:r>
              <a:rPr lang="en-US" dirty="0" err="1" smtClean="0"/>
              <a:t>componente</a:t>
            </a:r>
            <a:r>
              <a:rPr lang="en-US" dirty="0" smtClean="0"/>
              <a:t> que </a:t>
            </a:r>
            <a:r>
              <a:rPr lang="en-US" dirty="0" err="1" smtClean="0"/>
              <a:t>constituya</a:t>
            </a:r>
            <a:r>
              <a:rPr lang="en-US" dirty="0" smtClean="0"/>
              <a:t> la </a:t>
            </a:r>
            <a:r>
              <a:rPr lang="en-US" dirty="0" err="1" smtClean="0"/>
              <a:t>configuración</a:t>
            </a:r>
            <a:r>
              <a:rPr lang="en-US" dirty="0" smtClean="0"/>
              <a:t> de </a:t>
            </a:r>
            <a:r>
              <a:rPr lang="en-US" dirty="0" err="1" smtClean="0"/>
              <a:t>protección</a:t>
            </a:r>
            <a:r>
              <a:rPr lang="en-US" dirty="0" smtClean="0"/>
              <a:t>. Se </a:t>
            </a:r>
            <a:r>
              <a:rPr lang="en-US" dirty="0" err="1" smtClean="0"/>
              <a:t>necesitan</a:t>
            </a:r>
            <a:r>
              <a:rPr lang="en-US" dirty="0" smtClean="0"/>
              <a:t> </a:t>
            </a:r>
            <a:r>
              <a:rPr lang="en-US" dirty="0" err="1" smtClean="0"/>
              <a:t>inspecciones</a:t>
            </a:r>
            <a:r>
              <a:rPr lang="en-US" dirty="0" smtClean="0"/>
              <a:t> y </a:t>
            </a:r>
            <a:r>
              <a:rPr lang="en-US" dirty="0" err="1" smtClean="0"/>
              <a:t>pruebas</a:t>
            </a:r>
            <a:r>
              <a:rPr lang="en-US" dirty="0" smtClean="0"/>
              <a:t> </a:t>
            </a:r>
            <a:r>
              <a:rPr lang="en-US" dirty="0" err="1" smtClean="0"/>
              <a:t>frecuentes</a:t>
            </a:r>
            <a:r>
              <a:rPr lang="en-US" dirty="0" smtClean="0"/>
              <a:t> de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configuración</a:t>
            </a:r>
            <a:r>
              <a:rPr lang="en-US" dirty="0" smtClean="0"/>
              <a:t> de </a:t>
            </a:r>
            <a:r>
              <a:rPr lang="en-US" dirty="0" err="1" smtClean="0"/>
              <a:t>protección</a:t>
            </a:r>
            <a:r>
              <a:rPr lang="en-US" dirty="0" smtClean="0"/>
              <a:t>.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realidad</a:t>
            </a:r>
            <a:r>
              <a:rPr lang="en-US" dirty="0" smtClean="0"/>
              <a:t>, la </a:t>
            </a:r>
            <a:r>
              <a:rPr lang="en-US" dirty="0" err="1" smtClean="0"/>
              <a:t>frecuencia</a:t>
            </a:r>
            <a:r>
              <a:rPr lang="en-US" dirty="0" smtClean="0"/>
              <a:t> de las </a:t>
            </a:r>
            <a:r>
              <a:rPr lang="en-US" dirty="0" err="1" smtClean="0"/>
              <a:t>pruebas</a:t>
            </a:r>
            <a:r>
              <a:rPr lang="en-US" dirty="0" smtClean="0"/>
              <a:t> </a:t>
            </a:r>
            <a:r>
              <a:rPr lang="en-US" dirty="0" err="1" smtClean="0"/>
              <a:t>puede</a:t>
            </a:r>
            <a:r>
              <a:rPr lang="en-US" dirty="0" smtClean="0"/>
              <a:t> </a:t>
            </a:r>
            <a:r>
              <a:rPr lang="en-US" dirty="0" err="1" smtClean="0"/>
              <a:t>estar</a:t>
            </a:r>
            <a:r>
              <a:rPr lang="en-US" dirty="0" smtClean="0"/>
              <a:t> </a:t>
            </a:r>
            <a:r>
              <a:rPr lang="en-US" dirty="0" err="1" smtClean="0"/>
              <a:t>limitada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la </a:t>
            </a:r>
            <a:r>
              <a:rPr lang="en-US" dirty="0" err="1" smtClean="0"/>
              <a:t>falta</a:t>
            </a:r>
            <a:r>
              <a:rPr lang="en-US" dirty="0" smtClean="0"/>
              <a:t> de personal o </a:t>
            </a:r>
            <a:r>
              <a:rPr lang="en-US" dirty="0" err="1" smtClean="0"/>
              <a:t>por</a:t>
            </a:r>
            <a:r>
              <a:rPr lang="en-US" dirty="0" smtClean="0"/>
              <a:t> las </a:t>
            </a:r>
            <a:r>
              <a:rPr lang="en-US" dirty="0" err="1" smtClean="0"/>
              <a:t>condiciones</a:t>
            </a:r>
            <a:r>
              <a:rPr lang="en-US" dirty="0" smtClean="0"/>
              <a:t> de </a:t>
            </a:r>
            <a:r>
              <a:rPr lang="en-US" dirty="0" err="1" smtClean="0"/>
              <a:t>operación</a:t>
            </a:r>
            <a:r>
              <a:rPr lang="en-US" dirty="0" smtClean="0"/>
              <a:t> del </a:t>
            </a:r>
            <a:r>
              <a:rPr lang="en-US" dirty="0" err="1" smtClean="0"/>
              <a:t>sistema</a:t>
            </a:r>
            <a:r>
              <a:rPr lang="en-US" dirty="0" smtClean="0"/>
              <a:t> </a:t>
            </a:r>
            <a:r>
              <a:rPr lang="en-US" dirty="0" err="1" smtClean="0"/>
              <a:t>eléctrico</a:t>
            </a:r>
            <a:r>
              <a:rPr lang="en-US" dirty="0" smtClean="0"/>
              <a:t>.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deseable</a:t>
            </a:r>
            <a:r>
              <a:rPr lang="en-US" dirty="0" smtClean="0"/>
              <a:t> </a:t>
            </a:r>
            <a:r>
              <a:rPr lang="en-US" dirty="0" err="1" smtClean="0"/>
              <a:t>completar</a:t>
            </a:r>
            <a:r>
              <a:rPr lang="en-US" dirty="0" smtClean="0"/>
              <a:t> el </a:t>
            </a:r>
            <a:r>
              <a:rPr lang="en-US" dirty="0" err="1" smtClean="0"/>
              <a:t>mantenimiento</a:t>
            </a:r>
            <a:r>
              <a:rPr lang="en-US" dirty="0" smtClean="0"/>
              <a:t> de </a:t>
            </a:r>
            <a:r>
              <a:rPr lang="en-US" dirty="0" err="1" smtClean="0"/>
              <a:t>los</a:t>
            </a:r>
            <a:r>
              <a:rPr lang="en-US" dirty="0" smtClean="0"/>
              <a:t> </a:t>
            </a:r>
            <a:r>
              <a:rPr lang="en-US" dirty="0" err="1" smtClean="0"/>
              <a:t>equipos</a:t>
            </a:r>
            <a:r>
              <a:rPr lang="en-US" dirty="0" smtClean="0"/>
              <a:t> de </a:t>
            </a:r>
            <a:r>
              <a:rPr lang="en-US" dirty="0" err="1" smtClean="0"/>
              <a:t>protección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momentos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que </a:t>
            </a:r>
            <a:r>
              <a:rPr lang="en-US" dirty="0" err="1" smtClean="0"/>
              <a:t>los</a:t>
            </a:r>
            <a:r>
              <a:rPr lang="en-US" dirty="0" smtClean="0"/>
              <a:t> </a:t>
            </a:r>
            <a:r>
              <a:rPr lang="en-US" dirty="0" err="1" smtClean="0"/>
              <a:t>dispositivos</a:t>
            </a:r>
            <a:r>
              <a:rPr lang="en-US" dirty="0" smtClean="0"/>
              <a:t> de </a:t>
            </a:r>
            <a:r>
              <a:rPr lang="en-US" dirty="0" err="1" smtClean="0"/>
              <a:t>potencia</a:t>
            </a:r>
            <a:r>
              <a:rPr lang="en-US" dirty="0" smtClean="0"/>
              <a:t> </a:t>
            </a:r>
            <a:r>
              <a:rPr lang="en-US" dirty="0" err="1" smtClean="0"/>
              <a:t>asociados</a:t>
            </a:r>
            <a:r>
              <a:rPr lang="en-US" dirty="0" smtClean="0"/>
              <a:t> </a:t>
            </a:r>
            <a:r>
              <a:rPr lang="en-US" dirty="0" err="1" smtClean="0"/>
              <a:t>están</a:t>
            </a:r>
            <a:r>
              <a:rPr lang="en-US" dirty="0" smtClean="0"/>
              <a:t> </a:t>
            </a:r>
            <a:r>
              <a:rPr lang="en-US" dirty="0" err="1" smtClean="0"/>
              <a:t>fuera</a:t>
            </a:r>
            <a:r>
              <a:rPr lang="en-US" dirty="0" smtClean="0"/>
              <a:t> de </a:t>
            </a:r>
            <a:r>
              <a:rPr lang="en-US" dirty="0" err="1" smtClean="0"/>
              <a:t>servicio</a:t>
            </a:r>
            <a:r>
              <a:rPr lang="en-US" dirty="0" smtClean="0"/>
              <a:t>. </a:t>
            </a:r>
            <a:r>
              <a:rPr lang="en-US" dirty="0" err="1" smtClean="0"/>
              <a:t>Esto</a:t>
            </a:r>
            <a:r>
              <a:rPr lang="en-US" dirty="0" smtClean="0"/>
              <a:t> se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facilitado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la </a:t>
            </a:r>
            <a:r>
              <a:rPr lang="en-US" dirty="0" err="1" smtClean="0"/>
              <a:t>cooperación</a:t>
            </a:r>
            <a:r>
              <a:rPr lang="en-US" dirty="0" smtClean="0"/>
              <a:t> entre el personal de </a:t>
            </a:r>
            <a:r>
              <a:rPr lang="en-US" dirty="0" err="1" smtClean="0"/>
              <a:t>mantenimiento</a:t>
            </a:r>
            <a:r>
              <a:rPr lang="en-US" dirty="0" smtClean="0"/>
              <a:t> </a:t>
            </a:r>
            <a:r>
              <a:rPr lang="en-US" dirty="0" err="1" smtClean="0"/>
              <a:t>correspondiente</a:t>
            </a:r>
            <a:r>
              <a:rPr lang="en-US" dirty="0" smtClean="0"/>
              <a:t> y el </a:t>
            </a:r>
            <a:r>
              <a:rPr lang="en-US" dirty="0" err="1" smtClean="0"/>
              <a:t>centro</a:t>
            </a:r>
            <a:r>
              <a:rPr lang="en-US" dirty="0" smtClean="0"/>
              <a:t> de control de </a:t>
            </a:r>
            <a:r>
              <a:rPr lang="en-US" dirty="0" err="1" smtClean="0"/>
              <a:t>operaciones</a:t>
            </a:r>
            <a:r>
              <a:rPr lang="en-US" dirty="0" smtClean="0"/>
              <a:t> de la red. Las </a:t>
            </a:r>
            <a:r>
              <a:rPr lang="en-US" dirty="0" err="1" smtClean="0"/>
              <a:t>pruebas</a:t>
            </a:r>
            <a:r>
              <a:rPr lang="en-US" dirty="0" smtClean="0"/>
              <a:t> de </a:t>
            </a:r>
            <a:r>
              <a:rPr lang="en-US" dirty="0" err="1" smtClean="0"/>
              <a:t>mantenimiento</a:t>
            </a:r>
            <a:r>
              <a:rPr lang="en-US" dirty="0" smtClean="0"/>
              <a:t> </a:t>
            </a:r>
            <a:r>
              <a:rPr lang="en-US" dirty="0" err="1" smtClean="0"/>
              <a:t>deben</a:t>
            </a:r>
            <a:r>
              <a:rPr lang="en-US" dirty="0" smtClean="0"/>
              <a:t> </a:t>
            </a:r>
            <a:r>
              <a:rPr lang="en-US" dirty="0" err="1" smtClean="0"/>
              <a:t>completarse</a:t>
            </a:r>
            <a:r>
              <a:rPr lang="en-US" dirty="0" smtClean="0"/>
              <a:t> </a:t>
            </a:r>
            <a:r>
              <a:rPr lang="en-US" dirty="0" err="1" smtClean="0"/>
              <a:t>cuando</a:t>
            </a:r>
            <a:r>
              <a:rPr lang="en-US" dirty="0" smtClean="0"/>
              <a:t> se </a:t>
            </a:r>
            <a:r>
              <a:rPr lang="en-US" dirty="0" err="1" smtClean="0"/>
              <a:t>carga</a:t>
            </a:r>
            <a:r>
              <a:rPr lang="en-US" dirty="0" smtClean="0"/>
              <a:t> el </a:t>
            </a:r>
            <a:r>
              <a:rPr lang="en-US" dirty="0" err="1" smtClean="0"/>
              <a:t>circuito</a:t>
            </a:r>
            <a:r>
              <a:rPr lang="en-US" dirty="0" smtClean="0"/>
              <a:t> </a:t>
            </a:r>
            <a:r>
              <a:rPr lang="en-US" dirty="0" err="1" smtClean="0"/>
              <a:t>protegido</a:t>
            </a:r>
            <a:r>
              <a:rPr lang="en-US" dirty="0" smtClean="0"/>
              <a:t>. El </a:t>
            </a:r>
            <a:r>
              <a:rPr lang="en-US" dirty="0" err="1" smtClean="0"/>
              <a:t>dispositivo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particular que se </a:t>
            </a:r>
            <a:r>
              <a:rPr lang="en-US" dirty="0" err="1" smtClean="0"/>
              <a:t>va</a:t>
            </a:r>
            <a:r>
              <a:rPr lang="en-US" dirty="0" smtClean="0"/>
              <a:t> a </a:t>
            </a:r>
            <a:r>
              <a:rPr lang="en-US" dirty="0" err="1" smtClean="0"/>
              <a:t>probar</a:t>
            </a:r>
            <a:r>
              <a:rPr lang="en-US" dirty="0" smtClean="0"/>
              <a:t> </a:t>
            </a:r>
            <a:r>
              <a:rPr lang="en-US" dirty="0" err="1" smtClean="0"/>
              <a:t>debe</a:t>
            </a:r>
            <a:r>
              <a:rPr lang="en-US" dirty="0" smtClean="0"/>
              <a:t> </a:t>
            </a:r>
            <a:r>
              <a:rPr lang="en-US" dirty="0" err="1" smtClean="0"/>
              <a:t>ponerse</a:t>
            </a:r>
            <a:r>
              <a:rPr lang="en-US" dirty="0" smtClean="0"/>
              <a:t> </a:t>
            </a:r>
            <a:r>
              <a:rPr lang="en-US" dirty="0" err="1" smtClean="0"/>
              <a:t>fuera</a:t>
            </a:r>
            <a:r>
              <a:rPr lang="en-US" dirty="0" smtClean="0"/>
              <a:t> de </a:t>
            </a:r>
            <a:r>
              <a:rPr lang="en-US" dirty="0" err="1" smtClean="0"/>
              <a:t>servicio</a:t>
            </a:r>
            <a:r>
              <a:rPr lang="en-US" dirty="0" smtClean="0"/>
              <a:t> y </a:t>
            </a:r>
            <a:r>
              <a:rPr lang="en-US" dirty="0" err="1" smtClean="0"/>
              <a:t>debe</a:t>
            </a:r>
            <a:r>
              <a:rPr lang="en-US" dirty="0" smtClean="0"/>
              <a:t> </a:t>
            </a:r>
            <a:r>
              <a:rPr lang="en-US" dirty="0" err="1" smtClean="0"/>
              <a:t>proporcionarse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protección</a:t>
            </a:r>
            <a:r>
              <a:rPr lang="en-US" dirty="0" smtClean="0"/>
              <a:t> de </a:t>
            </a:r>
            <a:r>
              <a:rPr lang="en-US" dirty="0" err="1" smtClean="0"/>
              <a:t>respaldo</a:t>
            </a:r>
            <a:r>
              <a:rPr lang="en-US" dirty="0" smtClean="0"/>
              <a:t> </a:t>
            </a:r>
            <a:r>
              <a:rPr lang="en-US" dirty="0" err="1" smtClean="0"/>
              <a:t>adecuada</a:t>
            </a:r>
            <a:r>
              <a:rPr lang="en-US" dirty="0" smtClean="0"/>
              <a:t> </a:t>
            </a:r>
            <a:r>
              <a:rPr lang="en-US" dirty="0" err="1" smtClean="0"/>
              <a:t>durante</a:t>
            </a:r>
            <a:r>
              <a:rPr lang="en-US" dirty="0" smtClean="0"/>
              <a:t> la </a:t>
            </a:r>
            <a:r>
              <a:rPr lang="en-US" dirty="0" err="1" smtClean="0"/>
              <a:t>prueba</a:t>
            </a:r>
            <a:r>
              <a:rPr lang="en-US" dirty="0" smtClean="0"/>
              <a:t>. Tal </a:t>
            </a:r>
            <a:r>
              <a:rPr lang="en-US" dirty="0" err="1" smtClean="0"/>
              <a:t>protección</a:t>
            </a:r>
            <a:r>
              <a:rPr lang="en-US" dirty="0" smtClean="0"/>
              <a:t> de </a:t>
            </a:r>
            <a:r>
              <a:rPr lang="en-US" dirty="0" err="1" smtClean="0"/>
              <a:t>respaldo</a:t>
            </a:r>
            <a:r>
              <a:rPr lang="en-US" dirty="0" smtClean="0"/>
              <a:t> </a:t>
            </a:r>
            <a:r>
              <a:rPr lang="en-US" dirty="0" err="1" smtClean="0"/>
              <a:t>puede</a:t>
            </a:r>
            <a:r>
              <a:rPr lang="en-US" dirty="0" smtClean="0"/>
              <a:t> no </a:t>
            </a:r>
            <a:r>
              <a:rPr lang="en-US" dirty="0" err="1" smtClean="0"/>
              <a:t>ser</a:t>
            </a:r>
            <a:r>
              <a:rPr lang="en-US" dirty="0" smtClean="0"/>
              <a:t> </a:t>
            </a:r>
            <a:r>
              <a:rPr lang="en-US" dirty="0" err="1" smtClean="0"/>
              <a:t>totalmente</a:t>
            </a:r>
            <a:r>
              <a:rPr lang="en-US" dirty="0" smtClean="0"/>
              <a:t> </a:t>
            </a:r>
            <a:r>
              <a:rPr lang="en-US" dirty="0" err="1" smtClean="0"/>
              <a:t>discriminatoria</a:t>
            </a:r>
            <a:r>
              <a:rPr lang="en-US" dirty="0" smtClean="0"/>
              <a:t>, </a:t>
            </a:r>
            <a:r>
              <a:rPr lang="en-US" dirty="0" err="1" smtClean="0"/>
              <a:t>pero</a:t>
            </a:r>
            <a:r>
              <a:rPr lang="en-US" dirty="0" smtClean="0"/>
              <a:t> </a:t>
            </a:r>
            <a:r>
              <a:rPr lang="en-US" dirty="0" err="1" smtClean="0"/>
              <a:t>debería</a:t>
            </a:r>
            <a:r>
              <a:rPr lang="en-US" dirty="0" smtClean="0"/>
              <a:t> </a:t>
            </a:r>
            <a:r>
              <a:rPr lang="en-US" dirty="0" err="1" smtClean="0"/>
              <a:t>ser</a:t>
            </a:r>
            <a:r>
              <a:rPr lang="en-US" dirty="0" smtClean="0"/>
              <a:t> </a:t>
            </a:r>
            <a:r>
              <a:rPr lang="en-US" dirty="0" err="1" smtClean="0"/>
              <a:t>suficiente</a:t>
            </a:r>
            <a:r>
              <a:rPr lang="en-US" dirty="0" smtClean="0"/>
              <a:t> para </a:t>
            </a:r>
            <a:r>
              <a:rPr lang="en-US" dirty="0" err="1" smtClean="0"/>
              <a:t>eliminar</a:t>
            </a:r>
            <a:r>
              <a:rPr lang="en-US" dirty="0" smtClean="0"/>
              <a:t> </a:t>
            </a:r>
            <a:r>
              <a:rPr lang="en-US" dirty="0" err="1" smtClean="0"/>
              <a:t>cualquier</a:t>
            </a:r>
            <a:r>
              <a:rPr lang="en-US" dirty="0" smtClean="0"/>
              <a:t> </a:t>
            </a:r>
            <a:r>
              <a:rPr lang="en-US" dirty="0" err="1" smtClean="0"/>
              <a:t>falla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el </a:t>
            </a:r>
            <a:r>
              <a:rPr lang="en-US" dirty="0" err="1" smtClean="0"/>
              <a:t>equipo</a:t>
            </a:r>
            <a:r>
              <a:rPr lang="en-US" dirty="0" smtClean="0"/>
              <a:t> </a:t>
            </a:r>
            <a:r>
              <a:rPr lang="en-US" dirty="0" err="1" smtClean="0"/>
              <a:t>cuya</a:t>
            </a:r>
            <a:r>
              <a:rPr lang="en-US" dirty="0" smtClean="0"/>
              <a:t> </a:t>
            </a:r>
            <a:r>
              <a:rPr lang="en-US" dirty="0" err="1" smtClean="0"/>
              <a:t>protección</a:t>
            </a:r>
            <a:r>
              <a:rPr lang="en-US" dirty="0" smtClean="0"/>
              <a:t> principal </a:t>
            </a:r>
            <a:r>
              <a:rPr lang="en-US" dirty="0" err="1" smtClean="0"/>
              <a:t>está</a:t>
            </a:r>
            <a:r>
              <a:rPr lang="en-US" dirty="0" smtClean="0"/>
              <a:t> </a:t>
            </a:r>
            <a:r>
              <a:rPr lang="en-US" dirty="0" err="1" smtClean="0"/>
              <a:t>temporalmente</a:t>
            </a:r>
            <a:r>
              <a:rPr lang="en-US" dirty="0" smtClean="0"/>
              <a:t> </a:t>
            </a:r>
            <a:r>
              <a:rPr lang="en-US" dirty="0" err="1" smtClean="0"/>
              <a:t>fuera</a:t>
            </a:r>
            <a:r>
              <a:rPr lang="en-US" dirty="0" smtClean="0"/>
              <a:t> de </a:t>
            </a:r>
            <a:r>
              <a:rPr lang="en-US" dirty="0" err="1" smtClean="0"/>
              <a:t>servicio</a:t>
            </a:r>
            <a:r>
              <a:rPr lang="en-US" dirty="0" smtClean="0"/>
              <a:t>. El </a:t>
            </a:r>
            <a:r>
              <a:rPr lang="en-US" dirty="0" err="1" smtClean="0"/>
              <a:t>mantenimiento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asistido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las </a:t>
            </a:r>
            <a:r>
              <a:rPr lang="en-US" dirty="0" err="1" smtClean="0"/>
              <a:t>pantallas</a:t>
            </a:r>
            <a:r>
              <a:rPr lang="en-US" dirty="0" smtClean="0"/>
              <a:t> de </a:t>
            </a:r>
            <a:r>
              <a:rPr lang="en-US" dirty="0" err="1" smtClean="0"/>
              <a:t>cantidades</a:t>
            </a:r>
            <a:r>
              <a:rPr lang="en-US" dirty="0" smtClean="0"/>
              <a:t> </a:t>
            </a:r>
            <a:r>
              <a:rPr lang="en-US" dirty="0" err="1" smtClean="0"/>
              <a:t>medidas</a:t>
            </a:r>
            <a:r>
              <a:rPr lang="en-US" dirty="0" smtClean="0"/>
              <a:t>. La </a:t>
            </a:r>
            <a:r>
              <a:rPr lang="en-US" dirty="0" err="1" smtClean="0"/>
              <a:t>visualización</a:t>
            </a:r>
            <a:r>
              <a:rPr lang="en-US" dirty="0" smtClean="0"/>
              <a:t> </a:t>
            </a:r>
            <a:r>
              <a:rPr lang="en-US" dirty="0" err="1" smtClean="0"/>
              <a:t>incorrecta</a:t>
            </a:r>
            <a:r>
              <a:rPr lang="en-US" dirty="0" smtClean="0"/>
              <a:t> de la </a:t>
            </a:r>
            <a:r>
              <a:rPr lang="en-US" dirty="0" err="1" smtClean="0"/>
              <a:t>cantidad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clara</a:t>
            </a:r>
            <a:r>
              <a:rPr lang="en-US" dirty="0" smtClean="0"/>
              <a:t> </a:t>
            </a:r>
            <a:r>
              <a:rPr lang="en-US" dirty="0" err="1" smtClean="0"/>
              <a:t>indicación</a:t>
            </a:r>
            <a:r>
              <a:rPr lang="en-US" dirty="0" smtClean="0"/>
              <a:t> de que </a:t>
            </a:r>
            <a:r>
              <a:rPr lang="en-US" dirty="0" err="1" smtClean="0"/>
              <a:t>algo</a:t>
            </a:r>
            <a:r>
              <a:rPr lang="en-US" dirty="0" smtClean="0"/>
              <a:t> </a:t>
            </a:r>
            <a:r>
              <a:rPr lang="en-US" dirty="0" err="1" smtClean="0"/>
              <a:t>anda</a:t>
            </a:r>
            <a:r>
              <a:rPr lang="en-US" dirty="0" smtClean="0"/>
              <a:t> mal, </a:t>
            </a:r>
            <a:r>
              <a:rPr lang="en-US" dirty="0" err="1" smtClean="0"/>
              <a:t>ya</a:t>
            </a:r>
            <a:r>
              <a:rPr lang="en-US" dirty="0" smtClean="0"/>
              <a:t> sea </a:t>
            </a:r>
            <a:r>
              <a:rPr lang="en-US" dirty="0" err="1" smtClean="0"/>
              <a:t>en</a:t>
            </a:r>
            <a:r>
              <a:rPr lang="en-US" dirty="0" smtClean="0"/>
              <a:t> el </a:t>
            </a:r>
            <a:r>
              <a:rPr lang="en-US" dirty="0" err="1" smtClean="0"/>
              <a:t>relé</a:t>
            </a:r>
            <a:r>
              <a:rPr lang="en-US" dirty="0" smtClean="0"/>
              <a:t> </a:t>
            </a:r>
            <a:r>
              <a:rPr lang="en-US" dirty="0" err="1" smtClean="0"/>
              <a:t>mismo</a:t>
            </a:r>
            <a:r>
              <a:rPr lang="en-US" dirty="0" smtClean="0"/>
              <a:t> o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los</a:t>
            </a:r>
            <a:r>
              <a:rPr lang="en-US" dirty="0" smtClean="0"/>
              <a:t> </a:t>
            </a:r>
            <a:r>
              <a:rPr lang="en-US" dirty="0" err="1" smtClean="0"/>
              <a:t>circuitos</a:t>
            </a:r>
            <a:r>
              <a:rPr lang="en-US" dirty="0" smtClean="0"/>
              <a:t> de entrada.</a:t>
            </a:r>
          </a:p>
          <a:p>
            <a:pPr algn="just"/>
            <a:endParaRPr lang="en-US" dirty="0" smtClean="0"/>
          </a:p>
          <a:p>
            <a:pPr algn="just"/>
            <a:endParaRPr lang="en-US" dirty="0" smtClean="0"/>
          </a:p>
          <a:p>
            <a:pPr algn="just"/>
            <a:r>
              <a:rPr lang="en-US" b="1" dirty="0" smtClean="0"/>
              <a:t>PRUEBAS DE MANTENIMIENTO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Las </a:t>
            </a:r>
            <a:r>
              <a:rPr lang="en-US" dirty="0" err="1" smtClean="0"/>
              <a:t>pruebas</a:t>
            </a:r>
            <a:r>
              <a:rPr lang="en-US" dirty="0" smtClean="0"/>
              <a:t> de </a:t>
            </a:r>
            <a:r>
              <a:rPr lang="en-US" dirty="0" err="1" smtClean="0"/>
              <a:t>inyección</a:t>
            </a:r>
            <a:r>
              <a:rPr lang="en-US" dirty="0" smtClean="0"/>
              <a:t> </a:t>
            </a:r>
            <a:r>
              <a:rPr lang="en-US" dirty="0" err="1" smtClean="0"/>
              <a:t>primaria</a:t>
            </a:r>
            <a:r>
              <a:rPr lang="en-US" dirty="0" smtClean="0"/>
              <a:t> </a:t>
            </a:r>
            <a:r>
              <a:rPr lang="en-US" dirty="0" err="1" smtClean="0"/>
              <a:t>generalmente</a:t>
            </a:r>
            <a:r>
              <a:rPr lang="en-US" dirty="0" smtClean="0"/>
              <a:t> se </a:t>
            </a:r>
            <a:r>
              <a:rPr lang="en-US" dirty="0" err="1" smtClean="0"/>
              <a:t>completan</a:t>
            </a:r>
            <a:r>
              <a:rPr lang="en-US" dirty="0" smtClean="0"/>
              <a:t> </a:t>
            </a:r>
            <a:r>
              <a:rPr lang="en-US" dirty="0" err="1" smtClean="0"/>
              <a:t>durante</a:t>
            </a:r>
            <a:r>
              <a:rPr lang="en-US" dirty="0" smtClean="0"/>
              <a:t> la </a:t>
            </a:r>
            <a:r>
              <a:rPr lang="en-US" dirty="0" err="1" smtClean="0"/>
              <a:t>puesta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servicio</a:t>
            </a:r>
            <a:r>
              <a:rPr lang="en-US" dirty="0" smtClean="0"/>
              <a:t> </a:t>
            </a:r>
            <a:r>
              <a:rPr lang="en-US" dirty="0" err="1" smtClean="0"/>
              <a:t>inicial</a:t>
            </a:r>
            <a:r>
              <a:rPr lang="en-US" dirty="0" smtClean="0"/>
              <a:t>. Si se ha </a:t>
            </a:r>
            <a:r>
              <a:rPr lang="en-US" dirty="0" err="1" smtClean="0"/>
              <a:t>producido</a:t>
            </a:r>
            <a:r>
              <a:rPr lang="en-US" dirty="0" smtClean="0"/>
              <a:t> un mal </a:t>
            </a:r>
            <a:r>
              <a:rPr lang="en-US" dirty="0" err="1" smtClean="0"/>
              <a:t>funcionamiento</a:t>
            </a:r>
            <a:r>
              <a:rPr lang="en-US" dirty="0" smtClean="0"/>
              <a:t> de la </a:t>
            </a:r>
            <a:r>
              <a:rPr lang="en-US" dirty="0" err="1" smtClean="0"/>
              <a:t>configuración</a:t>
            </a:r>
            <a:r>
              <a:rPr lang="en-US" dirty="0" smtClean="0"/>
              <a:t> y </a:t>
            </a:r>
            <a:r>
              <a:rPr lang="en-US" dirty="0" err="1" smtClean="0"/>
              <a:t>los</a:t>
            </a:r>
            <a:r>
              <a:rPr lang="en-US" dirty="0" smtClean="0"/>
              <a:t> </a:t>
            </a:r>
            <a:r>
              <a:rPr lang="en-US" dirty="0" err="1" smtClean="0"/>
              <a:t>relés</a:t>
            </a:r>
            <a:r>
              <a:rPr lang="en-US" dirty="0" smtClean="0"/>
              <a:t> de </a:t>
            </a:r>
            <a:r>
              <a:rPr lang="en-US" dirty="0" err="1" smtClean="0"/>
              <a:t>protección</a:t>
            </a:r>
            <a:r>
              <a:rPr lang="en-US" dirty="0" smtClean="0"/>
              <a:t> </a:t>
            </a:r>
            <a:r>
              <a:rPr lang="en-US" dirty="0" err="1" smtClean="0"/>
              <a:t>involucrados</a:t>
            </a:r>
            <a:r>
              <a:rPr lang="en-US" dirty="0" smtClean="0"/>
              <a:t> son </a:t>
            </a:r>
            <a:r>
              <a:rPr lang="en-US" dirty="0" err="1" smtClean="0"/>
              <a:t>sospechosos</a:t>
            </a:r>
            <a:r>
              <a:rPr lang="en-US" dirty="0" smtClean="0"/>
              <a:t>, o </a:t>
            </a:r>
            <a:r>
              <a:rPr lang="en-US" dirty="0" err="1" smtClean="0"/>
              <a:t>si</a:t>
            </a:r>
            <a:r>
              <a:rPr lang="en-US" dirty="0" smtClean="0"/>
              <a:t> se </a:t>
            </a:r>
            <a:r>
              <a:rPr lang="en-US" dirty="0" err="1" smtClean="0"/>
              <a:t>han</a:t>
            </a:r>
            <a:r>
              <a:rPr lang="en-US" dirty="0" smtClean="0"/>
              <a:t> </a:t>
            </a:r>
            <a:r>
              <a:rPr lang="en-US" dirty="0" err="1" smtClean="0"/>
              <a:t>realizado</a:t>
            </a:r>
            <a:r>
              <a:rPr lang="en-US" dirty="0" smtClean="0"/>
              <a:t> </a:t>
            </a:r>
            <a:r>
              <a:rPr lang="en-US" dirty="0" err="1" smtClean="0"/>
              <a:t>cambios</a:t>
            </a:r>
            <a:r>
              <a:rPr lang="en-US" dirty="0" smtClean="0"/>
              <a:t> </a:t>
            </a:r>
            <a:r>
              <a:rPr lang="en-US" dirty="0" err="1" smtClean="0"/>
              <a:t>relacionados</a:t>
            </a:r>
            <a:r>
              <a:rPr lang="en-US" dirty="0" smtClean="0"/>
              <a:t> con el </a:t>
            </a:r>
            <a:r>
              <a:rPr lang="en-US" dirty="0" err="1" smtClean="0"/>
              <a:t>cableado</a:t>
            </a:r>
            <a:r>
              <a:rPr lang="en-US" dirty="0" smtClean="0"/>
              <a:t> de </a:t>
            </a:r>
            <a:r>
              <a:rPr lang="en-US" dirty="0" err="1" smtClean="0"/>
              <a:t>los</a:t>
            </a:r>
            <a:r>
              <a:rPr lang="en-US" dirty="0" smtClean="0"/>
              <a:t> </a:t>
            </a:r>
            <a:r>
              <a:rPr lang="en-US" dirty="0" err="1" smtClean="0"/>
              <a:t>relés</a:t>
            </a:r>
            <a:r>
              <a:rPr lang="en-US" dirty="0" smtClean="0"/>
              <a:t> de </a:t>
            </a:r>
            <a:r>
              <a:rPr lang="en-US" dirty="0" err="1" smtClean="0"/>
              <a:t>protección</a:t>
            </a:r>
            <a:r>
              <a:rPr lang="en-US" dirty="0" smtClean="0"/>
              <a:t> </a:t>
            </a:r>
            <a:r>
              <a:rPr lang="en-US" dirty="0" err="1" smtClean="0"/>
              <a:t>desde</a:t>
            </a:r>
            <a:r>
              <a:rPr lang="en-US" dirty="0" smtClean="0"/>
              <a:t> </a:t>
            </a:r>
            <a:r>
              <a:rPr lang="en-US" dirty="0" err="1" smtClean="0"/>
              <a:t>los</a:t>
            </a:r>
            <a:r>
              <a:rPr lang="en-US" dirty="0" smtClean="0"/>
              <a:t> TT/CT,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posible</a:t>
            </a:r>
            <a:r>
              <a:rPr lang="en-US" dirty="0" smtClean="0"/>
              <a:t> que se </a:t>
            </a:r>
            <a:r>
              <a:rPr lang="en-US" dirty="0" err="1" smtClean="0"/>
              <a:t>deban</a:t>
            </a:r>
            <a:r>
              <a:rPr lang="en-US" dirty="0" smtClean="0"/>
              <a:t> </a:t>
            </a:r>
            <a:r>
              <a:rPr lang="en-US" dirty="0" err="1" smtClean="0"/>
              <a:t>repetir</a:t>
            </a:r>
            <a:r>
              <a:rPr lang="en-US" dirty="0" smtClean="0"/>
              <a:t> las </a:t>
            </a:r>
            <a:r>
              <a:rPr lang="en-US" dirty="0" err="1" smtClean="0"/>
              <a:t>pruebas</a:t>
            </a:r>
            <a:r>
              <a:rPr lang="en-US" dirty="0" smtClean="0"/>
              <a:t> de </a:t>
            </a:r>
            <a:r>
              <a:rPr lang="en-US" dirty="0" err="1" smtClean="0"/>
              <a:t>inyección</a:t>
            </a:r>
            <a:r>
              <a:rPr lang="en-US" dirty="0" smtClean="0"/>
              <a:t> </a:t>
            </a:r>
            <a:r>
              <a:rPr lang="en-US" dirty="0" err="1" smtClean="0"/>
              <a:t>primaria</a:t>
            </a:r>
            <a:r>
              <a:rPr lang="en-US" dirty="0" smtClean="0"/>
              <a:t>. Las </a:t>
            </a:r>
            <a:r>
              <a:rPr lang="en-US" dirty="0" err="1" smtClean="0"/>
              <a:t>pruebas</a:t>
            </a:r>
            <a:r>
              <a:rPr lang="en-US" dirty="0" smtClean="0"/>
              <a:t> de </a:t>
            </a:r>
            <a:r>
              <a:rPr lang="en-US" dirty="0" err="1" smtClean="0"/>
              <a:t>inyección</a:t>
            </a:r>
            <a:r>
              <a:rPr lang="en-US" dirty="0" smtClean="0"/>
              <a:t> </a:t>
            </a:r>
            <a:r>
              <a:rPr lang="en-US" dirty="0" err="1" smtClean="0"/>
              <a:t>secundaria</a:t>
            </a:r>
            <a:r>
              <a:rPr lang="en-US" dirty="0" smtClean="0"/>
              <a:t> se </a:t>
            </a:r>
            <a:r>
              <a:rPr lang="en-US" dirty="0" err="1" smtClean="0"/>
              <a:t>pueden</a:t>
            </a:r>
            <a:r>
              <a:rPr lang="en-US" dirty="0" smtClean="0"/>
              <a:t> </a:t>
            </a:r>
            <a:r>
              <a:rPr lang="en-US" dirty="0" err="1" smtClean="0"/>
              <a:t>completar</a:t>
            </a:r>
            <a:r>
              <a:rPr lang="en-US" dirty="0" smtClean="0"/>
              <a:t> a </a:t>
            </a:r>
            <a:r>
              <a:rPr lang="en-US" dirty="0" err="1" smtClean="0"/>
              <a:t>intervalos</a:t>
            </a:r>
            <a:r>
              <a:rPr lang="en-US" dirty="0" smtClean="0"/>
              <a:t> </a:t>
            </a:r>
            <a:r>
              <a:rPr lang="en-US" dirty="0" err="1" smtClean="0"/>
              <a:t>apropiados</a:t>
            </a:r>
            <a:r>
              <a:rPr lang="en-US" dirty="0" smtClean="0"/>
              <a:t> para </a:t>
            </a:r>
            <a:r>
              <a:rPr lang="en-US" dirty="0" err="1" smtClean="0"/>
              <a:t>verificar</a:t>
            </a:r>
            <a:r>
              <a:rPr lang="en-US" dirty="0" smtClean="0"/>
              <a:t> el </a:t>
            </a:r>
            <a:r>
              <a:rPr lang="en-US" dirty="0" err="1" smtClean="0"/>
              <a:t>rendimiento</a:t>
            </a:r>
            <a:r>
              <a:rPr lang="en-US" dirty="0" smtClean="0"/>
              <a:t> del </a:t>
            </a:r>
            <a:r>
              <a:rPr lang="en-US" dirty="0" err="1" smtClean="0"/>
              <a:t>relé</a:t>
            </a:r>
            <a:r>
              <a:rPr lang="en-US" dirty="0" smtClean="0"/>
              <a:t> y,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posible</a:t>
            </a:r>
            <a:r>
              <a:rPr lang="en-US" dirty="0" smtClean="0"/>
              <a:t>, se </a:t>
            </a:r>
            <a:r>
              <a:rPr lang="en-US" dirty="0" err="1" smtClean="0"/>
              <a:t>debe</a:t>
            </a:r>
            <a:r>
              <a:rPr lang="en-US" dirty="0" smtClean="0"/>
              <a:t> </a:t>
            </a:r>
            <a:r>
              <a:rPr lang="en-US" dirty="0" err="1" smtClean="0"/>
              <a:t>permitir</a:t>
            </a:r>
            <a:r>
              <a:rPr lang="en-US" dirty="0" smtClean="0"/>
              <a:t> que el </a:t>
            </a:r>
            <a:r>
              <a:rPr lang="en-US" dirty="0" err="1" smtClean="0"/>
              <a:t>relé</a:t>
            </a:r>
            <a:r>
              <a:rPr lang="en-US" dirty="0" smtClean="0"/>
              <a:t> de </a:t>
            </a:r>
            <a:r>
              <a:rPr lang="en-US" dirty="0" err="1" smtClean="0"/>
              <a:t>protección</a:t>
            </a:r>
            <a:r>
              <a:rPr lang="en-US" dirty="0" smtClean="0"/>
              <a:t> </a:t>
            </a:r>
            <a:r>
              <a:rPr lang="en-US" dirty="0" err="1" smtClean="0"/>
              <a:t>dispare</a:t>
            </a:r>
            <a:r>
              <a:rPr lang="en-US" dirty="0" smtClean="0"/>
              <a:t> </a:t>
            </a:r>
            <a:r>
              <a:rPr lang="en-US" dirty="0" err="1" smtClean="0"/>
              <a:t>los</a:t>
            </a:r>
            <a:r>
              <a:rPr lang="en-US" dirty="0" smtClean="0"/>
              <a:t> </a:t>
            </a:r>
            <a:r>
              <a:rPr lang="en-US" dirty="0" err="1" smtClean="0"/>
              <a:t>interruptores</a:t>
            </a:r>
            <a:r>
              <a:rPr lang="en-US" dirty="0" smtClean="0"/>
              <a:t> </a:t>
            </a:r>
            <a:r>
              <a:rPr lang="en-US" dirty="0" err="1" smtClean="0"/>
              <a:t>automáticos</a:t>
            </a:r>
            <a:r>
              <a:rPr lang="en-US" dirty="0" smtClean="0"/>
              <a:t> </a:t>
            </a:r>
            <a:r>
              <a:rPr lang="en-US" dirty="0" err="1" smtClean="0"/>
              <a:t>involucrados</a:t>
            </a:r>
            <a:r>
              <a:rPr lang="en-US" dirty="0" smtClean="0"/>
              <a:t>. El </a:t>
            </a:r>
            <a:r>
              <a:rPr lang="en-US" dirty="0" err="1" smtClean="0"/>
              <a:t>intervalo</a:t>
            </a:r>
            <a:r>
              <a:rPr lang="en-US" dirty="0" smtClean="0"/>
              <a:t> entre las </a:t>
            </a:r>
            <a:r>
              <a:rPr lang="en-US" dirty="0" err="1" smtClean="0"/>
              <a:t>pruebas</a:t>
            </a:r>
            <a:r>
              <a:rPr lang="en-US" dirty="0" smtClean="0"/>
              <a:t> </a:t>
            </a:r>
            <a:r>
              <a:rPr lang="en-US" dirty="0" err="1" smtClean="0"/>
              <a:t>dependerá</a:t>
            </a:r>
            <a:r>
              <a:rPr lang="en-US" dirty="0" smtClean="0"/>
              <a:t> de la </a:t>
            </a:r>
            <a:r>
              <a:rPr lang="en-US" dirty="0" err="1" smtClean="0"/>
              <a:t>criticidad</a:t>
            </a:r>
            <a:r>
              <a:rPr lang="en-US" dirty="0" smtClean="0"/>
              <a:t> del </a:t>
            </a:r>
            <a:r>
              <a:rPr lang="en-US" dirty="0" err="1" smtClean="0"/>
              <a:t>circuito</a:t>
            </a:r>
            <a:r>
              <a:rPr lang="en-US" dirty="0" smtClean="0"/>
              <a:t>, la </a:t>
            </a:r>
            <a:r>
              <a:rPr lang="en-US" dirty="0" err="1" smtClean="0"/>
              <a:t>disponibilidad</a:t>
            </a:r>
            <a:r>
              <a:rPr lang="en-US" dirty="0" smtClean="0"/>
              <a:t> del </a:t>
            </a:r>
            <a:r>
              <a:rPr lang="en-US" dirty="0" err="1" smtClean="0"/>
              <a:t>circuito</a:t>
            </a:r>
            <a:r>
              <a:rPr lang="en-US" dirty="0" smtClean="0"/>
              <a:t> para la </a:t>
            </a:r>
            <a:r>
              <a:rPr lang="en-US" dirty="0" err="1" smtClean="0"/>
              <a:t>prueba</a:t>
            </a:r>
            <a:r>
              <a:rPr lang="en-US" dirty="0" smtClean="0"/>
              <a:t> y la </a:t>
            </a:r>
            <a:r>
              <a:rPr lang="en-US" dirty="0" err="1" smtClean="0"/>
              <a:t>tecnología</a:t>
            </a:r>
            <a:r>
              <a:rPr lang="en-US" dirty="0" smtClean="0"/>
              <a:t> del </a:t>
            </a:r>
            <a:r>
              <a:rPr lang="en-US" dirty="0" err="1" smtClean="0"/>
              <a:t>relé</a:t>
            </a:r>
            <a:r>
              <a:rPr lang="en-US" dirty="0" smtClean="0"/>
              <a:t>. La </a:t>
            </a:r>
            <a:r>
              <a:rPr lang="en-US" dirty="0" err="1" smtClean="0"/>
              <a:t>prueba</a:t>
            </a:r>
            <a:r>
              <a:rPr lang="en-US" dirty="0" smtClean="0"/>
              <a:t> de </a:t>
            </a:r>
            <a:r>
              <a:rPr lang="en-US" dirty="0" err="1" smtClean="0"/>
              <a:t>inyección</a:t>
            </a:r>
            <a:r>
              <a:rPr lang="en-US" dirty="0" smtClean="0"/>
              <a:t> </a:t>
            </a:r>
            <a:r>
              <a:rPr lang="en-US" dirty="0" err="1" smtClean="0"/>
              <a:t>secundaria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sólo</a:t>
            </a:r>
            <a:endParaRPr lang="en-US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3400" y="609600"/>
            <a:ext cx="12496799" cy="93487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2400"/>
              </a:lnSpc>
              <a:spcBef>
                <a:spcPts val="100"/>
              </a:spcBef>
            </a:pPr>
            <a:r>
              <a:rPr sz="2000" dirty="0">
                <a:latin typeface="Arial Unicode MS"/>
                <a:cs typeface="Arial Unicode MS"/>
              </a:rPr>
              <a:t>obligatorio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configuración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relé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elegido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resultados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deben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verificarse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 err="1">
                <a:latin typeface="Arial Unicode MS"/>
                <a:cs typeface="Arial Unicode MS"/>
              </a:rPr>
              <a:t>los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spc="-10" dirty="0" err="1" smtClean="0">
                <a:latin typeface="Arial Unicode MS"/>
                <a:cs typeface="Arial Unicode MS"/>
              </a:rPr>
              <a:t>obtenidos</a:t>
            </a:r>
            <a:r>
              <a:rPr lang="es-ES" sz="2000" spc="-10" dirty="0" smtClean="0">
                <a:latin typeface="Arial Unicode MS"/>
                <a:cs typeface="Arial Unicode MS"/>
              </a:rPr>
              <a:t> </a:t>
            </a:r>
            <a:r>
              <a:rPr sz="2000" dirty="0" err="1" smtClean="0">
                <a:latin typeface="Arial Unicode MS"/>
                <a:cs typeface="Arial Unicode MS"/>
              </a:rPr>
              <a:t>durante</a:t>
            </a:r>
            <a:r>
              <a:rPr sz="2000" spc="130" dirty="0" smtClean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puesta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servicio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inicial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equipo.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spc="-70" dirty="0">
                <a:latin typeface="Arial Unicode MS"/>
                <a:cs typeface="Arial Unicode MS"/>
              </a:rPr>
              <a:t>Es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mejor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no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interferir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absoluto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contactos</a:t>
            </a:r>
            <a:r>
              <a:rPr sz="2000" spc="20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relé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protección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menos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estén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obviamente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corroídos.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spc="-30" dirty="0">
                <a:latin typeface="Arial Unicode MS"/>
                <a:cs typeface="Arial Unicode MS"/>
              </a:rPr>
              <a:t>El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desempeño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12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contactos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se </a:t>
            </a:r>
            <a:r>
              <a:rPr sz="2000" dirty="0">
                <a:latin typeface="Arial Unicode MS"/>
                <a:cs typeface="Arial Unicode MS"/>
              </a:rPr>
              <a:t>verifica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completamente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cuando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acciona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relé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protección.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Las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pruebas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aislamiento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también </a:t>
            </a:r>
            <a:r>
              <a:rPr sz="2000" dirty="0">
                <a:latin typeface="Arial Unicode MS"/>
                <a:cs typeface="Arial Unicode MS"/>
              </a:rPr>
              <a:t>deben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completarse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cableado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relé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protección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tierra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entre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circuitos,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utilizando</a:t>
            </a:r>
            <a:r>
              <a:rPr sz="2000" spc="135" dirty="0">
                <a:latin typeface="Arial Unicode MS"/>
                <a:cs typeface="Arial Unicode MS"/>
              </a:rPr>
              <a:t> </a:t>
            </a:r>
            <a:r>
              <a:rPr sz="2000" spc="30" dirty="0">
                <a:latin typeface="Arial Unicode MS"/>
                <a:cs typeface="Arial Unicode MS"/>
              </a:rPr>
              <a:t>un </a:t>
            </a:r>
            <a:r>
              <a:rPr sz="2000" dirty="0">
                <a:latin typeface="Arial Unicode MS"/>
                <a:cs typeface="Arial Unicode MS"/>
              </a:rPr>
              <a:t>probador</a:t>
            </a:r>
            <a:r>
              <a:rPr sz="2000" spc="15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1000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spc="-35" dirty="0">
                <a:latin typeface="Arial Unicode MS"/>
                <a:cs typeface="Arial Unicode MS"/>
              </a:rPr>
              <a:t>V.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Estas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pruebas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son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obligatorias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para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descubrir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cualquier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deterioro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155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la </a:t>
            </a:r>
            <a:r>
              <a:rPr sz="2000" dirty="0">
                <a:latin typeface="Arial Unicode MS"/>
                <a:cs typeface="Arial Unicode MS"/>
              </a:rPr>
              <a:t>resistencia</a:t>
            </a:r>
            <a:r>
              <a:rPr sz="2000" spc="12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spc="-10" dirty="0" err="1">
                <a:latin typeface="Arial Unicode MS"/>
                <a:cs typeface="Arial Unicode MS"/>
              </a:rPr>
              <a:t>aislamiento</a:t>
            </a:r>
            <a:r>
              <a:rPr sz="2000" spc="-10" dirty="0" smtClean="0">
                <a:latin typeface="Arial Unicode MS"/>
                <a:cs typeface="Arial Unicode MS"/>
              </a:rPr>
              <a:t>.</a:t>
            </a:r>
            <a:endParaRPr lang="es-ES" sz="2000" spc="-10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2400"/>
              </a:lnSpc>
            </a:pPr>
            <a:endParaRPr lang="es-ES" sz="2000" spc="-10" dirty="0">
              <a:latin typeface="Arial Unicode MS"/>
              <a:cs typeface="Arial Unicode MS"/>
            </a:endParaRPr>
          </a:p>
          <a:p>
            <a:pPr marL="12700" algn="just">
              <a:lnSpc>
                <a:spcPts val="2400"/>
              </a:lnSpc>
              <a:spcBef>
                <a:spcPts val="100"/>
              </a:spcBef>
            </a:pPr>
            <a:r>
              <a:rPr lang="es-ES" sz="2000" b="1" dirty="0" smtClean="0">
                <a:latin typeface="Arial"/>
                <a:cs typeface="Arial"/>
              </a:rPr>
              <a:t>DISEÑO </a:t>
            </a:r>
            <a:r>
              <a:rPr lang="es-ES" sz="2000" b="1" spc="-50" dirty="0" smtClean="0">
                <a:latin typeface="Arial"/>
                <a:cs typeface="Arial"/>
              </a:rPr>
              <a:t>DE</a:t>
            </a:r>
            <a:r>
              <a:rPr lang="es-ES" sz="2000" b="1" spc="5" dirty="0" smtClean="0">
                <a:latin typeface="Arial"/>
                <a:cs typeface="Arial"/>
              </a:rPr>
              <a:t> </a:t>
            </a:r>
            <a:r>
              <a:rPr lang="es-ES" sz="2000" b="1" dirty="0" smtClean="0">
                <a:latin typeface="Arial"/>
                <a:cs typeface="Arial"/>
              </a:rPr>
              <a:t>CONFIGURACIÓN</a:t>
            </a:r>
            <a:r>
              <a:rPr lang="es-ES" sz="2000" b="1" spc="5" dirty="0" smtClean="0">
                <a:latin typeface="Arial"/>
                <a:cs typeface="Arial"/>
              </a:rPr>
              <a:t> </a:t>
            </a:r>
            <a:r>
              <a:rPr lang="es-ES" sz="2000" b="1" spc="-50" dirty="0" smtClean="0">
                <a:latin typeface="Arial"/>
                <a:cs typeface="Arial"/>
              </a:rPr>
              <a:t>DE</a:t>
            </a:r>
            <a:r>
              <a:rPr lang="es-ES" sz="2000" b="1" spc="5" dirty="0" smtClean="0">
                <a:latin typeface="Arial"/>
                <a:cs typeface="Arial"/>
              </a:rPr>
              <a:t> </a:t>
            </a:r>
            <a:r>
              <a:rPr lang="es-ES" sz="2000" b="1" spc="-20" dirty="0" smtClean="0">
                <a:latin typeface="Arial"/>
                <a:cs typeface="Arial"/>
              </a:rPr>
              <a:t>PROTECCIÓN</a:t>
            </a:r>
            <a:r>
              <a:rPr lang="es-ES" sz="2000" b="1" spc="5" dirty="0" smtClean="0">
                <a:latin typeface="Arial"/>
                <a:cs typeface="Arial"/>
              </a:rPr>
              <a:t> </a:t>
            </a:r>
            <a:r>
              <a:rPr lang="es-ES" sz="2000" b="1" spc="-45" dirty="0" smtClean="0">
                <a:latin typeface="Arial"/>
                <a:cs typeface="Arial"/>
              </a:rPr>
              <a:t>PARA</a:t>
            </a:r>
            <a:r>
              <a:rPr lang="es-ES" sz="2000" b="1" spc="5" dirty="0" smtClean="0">
                <a:latin typeface="Arial"/>
                <a:cs typeface="Arial"/>
              </a:rPr>
              <a:t> </a:t>
            </a:r>
            <a:r>
              <a:rPr lang="es-ES" sz="2000" b="1" spc="-10" dirty="0" smtClean="0">
                <a:latin typeface="Arial"/>
                <a:cs typeface="Arial"/>
              </a:rPr>
              <a:t>MANTENIMIENTO</a:t>
            </a:r>
            <a:endParaRPr lang="es-ES" sz="2000" dirty="0" smtClean="0">
              <a:latin typeface="Arial"/>
              <a:cs typeface="Arial"/>
            </a:endParaRPr>
          </a:p>
          <a:p>
            <a:pPr marL="12700" marR="5080" algn="just">
              <a:lnSpc>
                <a:spcPts val="2400"/>
              </a:lnSpc>
              <a:spcBef>
                <a:spcPts val="560"/>
              </a:spcBef>
            </a:pPr>
            <a:r>
              <a:rPr lang="es-ES" sz="2000" spc="-45" dirty="0" smtClean="0">
                <a:latin typeface="Arial Unicode MS"/>
                <a:cs typeface="Arial Unicode MS"/>
              </a:rPr>
              <a:t>Si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cumplen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siguientes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principios,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reduce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peligro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retroalimentaciones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se </a:t>
            </a:r>
            <a:r>
              <a:rPr lang="es-ES" sz="2000" dirty="0" smtClean="0">
                <a:latin typeface="Arial Unicode MS"/>
                <a:cs typeface="Arial Unicode MS"/>
              </a:rPr>
              <a:t>simplifica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6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investigación</a:t>
            </a:r>
            <a:r>
              <a:rPr lang="es-ES" sz="2000" spc="16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6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fallas:</a:t>
            </a:r>
          </a:p>
          <a:p>
            <a:pPr marL="12700" marR="5080" algn="just">
              <a:lnSpc>
                <a:spcPts val="2400"/>
              </a:lnSpc>
              <a:spcBef>
                <a:spcPts val="560"/>
              </a:spcBef>
            </a:pPr>
            <a:endParaRPr lang="es-ES" sz="2000" spc="-10" dirty="0" smtClean="0">
              <a:latin typeface="Arial Unicode MS"/>
              <a:cs typeface="Arial Unicode MS"/>
            </a:endParaRPr>
          </a:p>
          <a:p>
            <a:pPr marL="227965" indent="-215900" algn="just">
              <a:lnSpc>
                <a:spcPts val="2400"/>
              </a:lnSpc>
              <a:buClr>
                <a:srgbClr val="1A3360"/>
              </a:buClr>
              <a:buSzPct val="127777"/>
              <a:buChar char="-"/>
              <a:tabLst>
                <a:tab pos="227965" algn="l"/>
                <a:tab pos="228600" algn="l"/>
              </a:tabLst>
            </a:pP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circuitos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deben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mantenerse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más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eléctricamente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separados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posible</a:t>
            </a:r>
            <a:r>
              <a:rPr lang="es-ES" sz="2000" spc="13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debe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evitarse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el </a:t>
            </a:r>
            <a:r>
              <a:rPr lang="es-ES" sz="2000" dirty="0" smtClean="0">
                <a:latin typeface="Arial Unicode MS"/>
                <a:cs typeface="Arial Unicode MS"/>
              </a:rPr>
              <a:t>uso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cables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comunes,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excepto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cuando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estos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sean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vitales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correcto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funcionamiento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2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3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circuitos.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227965" indent="-215900" algn="just">
              <a:lnSpc>
                <a:spcPts val="2400"/>
              </a:lnSpc>
              <a:spcBef>
                <a:spcPts val="405"/>
              </a:spcBef>
              <a:buClr>
                <a:srgbClr val="1A3360"/>
              </a:buClr>
              <a:buSzPct val="143750"/>
              <a:buChar char="-"/>
              <a:tabLst>
                <a:tab pos="227965" algn="l"/>
                <a:tab pos="228600" algn="l"/>
              </a:tabLst>
            </a:pP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deben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usar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bloques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permitir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uso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enchufe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prueba,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0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una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unidad </a:t>
            </a:r>
            <a:r>
              <a:rPr lang="es-ES" sz="2000" dirty="0" smtClean="0">
                <a:latin typeface="Arial Unicode MS"/>
                <a:cs typeface="Arial Unicode MS"/>
              </a:rPr>
              <a:t>defectuosa</a:t>
            </a:r>
            <a:r>
              <a:rPr lang="es-ES" sz="2000" spc="1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1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ser</a:t>
            </a:r>
            <a:r>
              <a:rPr lang="es-ES" sz="2000" spc="1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reemplazada</a:t>
            </a:r>
            <a:r>
              <a:rPr lang="es-ES" sz="2000" spc="1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rápidamente</a:t>
            </a:r>
            <a:r>
              <a:rPr lang="es-ES" sz="2000" spc="1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sin</a:t>
            </a:r>
            <a:r>
              <a:rPr lang="es-ES" sz="2000" spc="1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interrumpir</a:t>
            </a:r>
            <a:r>
              <a:rPr lang="es-ES" sz="2000" spc="1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19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servicio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227965" marR="102870" indent="-215900" algn="just">
              <a:lnSpc>
                <a:spcPts val="2400"/>
              </a:lnSpc>
              <a:spcBef>
                <a:spcPts val="235"/>
              </a:spcBef>
              <a:buClr>
                <a:srgbClr val="1A3360"/>
              </a:buClr>
              <a:buSzPct val="127777"/>
              <a:buChar char="-"/>
              <a:tabLst>
                <a:tab pos="227965" algn="l"/>
                <a:tab pos="228600" algn="l"/>
              </a:tabLst>
            </a:pP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fuentes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alimentación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configuraciones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5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protección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deben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separarse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las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alimentan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otros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equipos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equiparse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protección</a:t>
            </a:r>
            <a:r>
              <a:rPr lang="es-ES" sz="2000" spc="15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circuito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completamente discriminatoria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227965" marR="133350" indent="-215900" algn="just">
              <a:lnSpc>
                <a:spcPts val="2400"/>
              </a:lnSpc>
              <a:spcBef>
                <a:spcPts val="10"/>
              </a:spcBef>
              <a:buClr>
                <a:srgbClr val="1A3360"/>
              </a:buClr>
              <a:buSzPct val="109523"/>
              <a:buChar char="-"/>
              <a:tabLst>
                <a:tab pos="227965" algn="l"/>
                <a:tab pos="228600" algn="l"/>
              </a:tabLst>
            </a:pPr>
            <a:r>
              <a:rPr lang="es-ES" sz="2000" spc="50" dirty="0" smtClean="0">
                <a:latin typeface="Arial Unicode MS"/>
                <a:cs typeface="Arial Unicode MS"/>
              </a:rPr>
              <a:t>no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debe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instalar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spc="60" dirty="0" smtClean="0">
                <a:latin typeface="Arial Unicode MS"/>
                <a:cs typeface="Arial Unicode MS"/>
              </a:rPr>
              <a:t>un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solo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spc="60" dirty="0" smtClean="0">
                <a:latin typeface="Arial Unicode MS"/>
                <a:cs typeface="Arial Unicode MS"/>
              </a:rPr>
              <a:t>interruptor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auxiliar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spc="60" dirty="0" smtClean="0">
                <a:latin typeface="Arial Unicode MS"/>
                <a:cs typeface="Arial Unicode MS"/>
              </a:rPr>
              <a:t>interrumpir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cerrar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más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0" dirty="0" smtClean="0">
                <a:latin typeface="Arial Unicode MS"/>
                <a:cs typeface="Arial Unicode MS"/>
              </a:rPr>
              <a:t> </a:t>
            </a:r>
            <a:r>
              <a:rPr lang="es-ES" sz="2000" spc="60" dirty="0" smtClean="0">
                <a:latin typeface="Arial Unicode MS"/>
                <a:cs typeface="Arial Unicode MS"/>
              </a:rPr>
              <a:t>un</a:t>
            </a:r>
            <a:r>
              <a:rPr lang="es-ES" sz="2000" spc="1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circuito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227965" indent="-215900" algn="just">
              <a:lnSpc>
                <a:spcPts val="2400"/>
              </a:lnSpc>
              <a:spcBef>
                <a:spcPts val="405"/>
              </a:spcBef>
              <a:buClr>
                <a:srgbClr val="1A3360"/>
              </a:buClr>
              <a:buSzPct val="143750"/>
              <a:buChar char="-"/>
              <a:tabLst>
                <a:tab pos="227965" algn="l"/>
                <a:tab pos="228600" algn="l"/>
              </a:tabLst>
            </a:pP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terminaciones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paneles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relés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protección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exigen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un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buen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acceso,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ya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</a:t>
            </a:r>
            <a:r>
              <a:rPr lang="es-ES" sz="2000" spc="7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posible</a:t>
            </a:r>
            <a:r>
              <a:rPr lang="es-ES" sz="2000" spc="8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que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227965" marR="46990" algn="just">
              <a:lnSpc>
                <a:spcPts val="2400"/>
              </a:lnSpc>
              <a:spcBef>
                <a:spcPts val="155"/>
              </a:spcBef>
            </a:pPr>
            <a:r>
              <a:rPr lang="es-ES" sz="2000" dirty="0" smtClean="0">
                <a:latin typeface="Arial Unicode MS"/>
                <a:cs typeface="Arial Unicode MS"/>
              </a:rPr>
              <a:t>deban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cambiarse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si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realizan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ampliaciones.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paneles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modernos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están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equipados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instalaciones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especiales,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por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que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no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necesario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alterar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conexiones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durante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pruebas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rutina.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algn="just">
              <a:lnSpc>
                <a:spcPts val="2400"/>
              </a:lnSpc>
            </a:pPr>
            <a:endParaRPr lang="es-ES" sz="2000" dirty="0" smtClean="0">
              <a:latin typeface="Arial Unicode MS"/>
              <a:cs typeface="Arial Unicode MS"/>
            </a:endParaRPr>
          </a:p>
          <a:p>
            <a:pPr marL="227965" indent="-215900" algn="just">
              <a:lnSpc>
                <a:spcPts val="2400"/>
              </a:lnSpc>
              <a:buClr>
                <a:srgbClr val="1A3360"/>
              </a:buClr>
              <a:buSzPct val="153333"/>
              <a:buChar char="-"/>
              <a:tabLst>
                <a:tab pos="227965" algn="l"/>
                <a:tab pos="228600" algn="l"/>
              </a:tabLst>
            </a:pPr>
            <a:r>
              <a:rPr lang="es-ES" sz="2000" dirty="0" smtClean="0">
                <a:latin typeface="Arial Unicode MS"/>
                <a:cs typeface="Arial Unicode MS"/>
              </a:rPr>
              <a:t>todo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cableado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debe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tener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casquillos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su</a:t>
            </a:r>
            <a:r>
              <a:rPr lang="es-ES" sz="2000" spc="9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identificación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227965" marR="5080" indent="-215900" algn="just">
              <a:lnSpc>
                <a:spcPts val="2400"/>
              </a:lnSpc>
              <a:spcBef>
                <a:spcPts val="50"/>
              </a:spcBef>
              <a:buClr>
                <a:srgbClr val="1A3360"/>
              </a:buClr>
              <a:buSzPct val="121052"/>
              <a:buChar char="-"/>
              <a:tabLst>
                <a:tab pos="227965" algn="l"/>
                <a:tab pos="228600" algn="l"/>
              </a:tabLst>
            </a:pP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relés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protección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electromecánicos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deben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tener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pares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operación</a:t>
            </a:r>
            <a:r>
              <a:rPr lang="es-ES" sz="2000" spc="14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4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restricción </a:t>
            </a:r>
            <a:r>
              <a:rPr lang="es-ES" sz="2000" dirty="0" smtClean="0">
                <a:latin typeface="Arial Unicode MS"/>
                <a:cs typeface="Arial Unicode MS"/>
              </a:rPr>
              <a:t>altos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presiones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contacto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altas.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Los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cojinetes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joyas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deben</a:t>
            </a:r>
            <a:r>
              <a:rPr lang="es-ES" sz="2000" spc="114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cubrirse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excluir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el </a:t>
            </a:r>
            <a:r>
              <a:rPr lang="es-ES" sz="2000" dirty="0" smtClean="0">
                <a:latin typeface="Arial Unicode MS"/>
                <a:cs typeface="Arial Unicode MS"/>
              </a:rPr>
              <a:t>polvo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debe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evitarse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la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aplicación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alambre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spc="50" dirty="0" smtClean="0">
                <a:latin typeface="Arial Unicode MS"/>
                <a:cs typeface="Arial Unicode MS"/>
              </a:rPr>
              <a:t>muy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delgado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para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bobinas</a:t>
            </a:r>
            <a:r>
              <a:rPr lang="es-ES" sz="2000" spc="10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y</a:t>
            </a:r>
            <a:r>
              <a:rPr lang="es-ES" sz="2000" spc="110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conexiones. </a:t>
            </a:r>
            <a:r>
              <a:rPr lang="es-ES" sz="2000" dirty="0" smtClean="0">
                <a:latin typeface="Arial Unicode MS"/>
                <a:cs typeface="Arial Unicode MS"/>
              </a:rPr>
              <a:t>Las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cajas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herméticas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al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polvo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con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spc="55" dirty="0" smtClean="0">
                <a:latin typeface="Arial Unicode MS"/>
                <a:cs typeface="Arial Unicode MS"/>
              </a:rPr>
              <a:t>un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respiradero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adecuado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son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vitales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en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dirty="0" smtClean="0">
                <a:latin typeface="Arial Unicode MS"/>
                <a:cs typeface="Arial Unicode MS"/>
              </a:rPr>
              <a:t>este</a:t>
            </a:r>
            <a:r>
              <a:rPr lang="es-ES" sz="2000" spc="90" dirty="0" smtClean="0">
                <a:latin typeface="Arial Unicode MS"/>
                <a:cs typeface="Arial Unicode MS"/>
              </a:rPr>
              <a:t> </a:t>
            </a:r>
            <a:r>
              <a:rPr lang="es-ES" sz="2000" spc="50" dirty="0" smtClean="0">
                <a:latin typeface="Arial Unicode MS"/>
                <a:cs typeface="Arial Unicode MS"/>
              </a:rPr>
              <a:t>tipo</a:t>
            </a:r>
            <a:r>
              <a:rPr lang="es-ES" sz="2000" spc="85" dirty="0" smtClean="0">
                <a:latin typeface="Arial Unicode MS"/>
                <a:cs typeface="Arial Unicode MS"/>
              </a:rPr>
              <a:t> </a:t>
            </a:r>
            <a:r>
              <a:rPr lang="es-ES" sz="2000" spc="-25" dirty="0" smtClean="0">
                <a:latin typeface="Arial Unicode MS"/>
                <a:cs typeface="Arial Unicode MS"/>
              </a:rPr>
              <a:t>de </a:t>
            </a:r>
            <a:r>
              <a:rPr lang="es-ES" sz="2000" dirty="0" smtClean="0">
                <a:latin typeface="Arial Unicode MS"/>
                <a:cs typeface="Arial Unicode MS"/>
              </a:rPr>
              <a:t>elementos</a:t>
            </a:r>
            <a:r>
              <a:rPr lang="es-ES" sz="2000" spc="285" dirty="0" smtClean="0">
                <a:latin typeface="Arial Unicode MS"/>
                <a:cs typeface="Arial Unicode MS"/>
              </a:rPr>
              <a:t> </a:t>
            </a:r>
            <a:r>
              <a:rPr lang="es-ES" sz="2000" spc="-10" dirty="0" smtClean="0">
                <a:latin typeface="Arial Unicode MS"/>
                <a:cs typeface="Arial Unicode MS"/>
              </a:rPr>
              <a:t>electromecánicos.</a:t>
            </a:r>
            <a:endParaRPr lang="es-ES" sz="2000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2400"/>
              </a:lnSpc>
              <a:spcBef>
                <a:spcPts val="560"/>
              </a:spcBef>
            </a:pPr>
            <a:endParaRPr lang="es-ES" sz="2000" dirty="0" smtClean="0">
              <a:latin typeface="Arial Unicode MS"/>
              <a:cs typeface="Arial Unicode MS"/>
            </a:endParaRPr>
          </a:p>
          <a:p>
            <a:pPr marL="12700" marR="5080" algn="just">
              <a:lnSpc>
                <a:spcPts val="2400"/>
              </a:lnSpc>
            </a:pPr>
            <a:endParaRPr sz="2000"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7200" y="872998"/>
            <a:ext cx="12496800" cy="22570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7965" indent="-215900">
              <a:lnSpc>
                <a:spcPts val="2200"/>
              </a:lnSpc>
              <a:buClr>
                <a:srgbClr val="1A3360"/>
              </a:buClr>
              <a:buSzPct val="135294"/>
              <a:buChar char="-"/>
              <a:tabLst>
                <a:tab pos="227965" algn="l"/>
                <a:tab pos="228600" algn="l"/>
              </a:tabLst>
            </a:pPr>
            <a:r>
              <a:rPr sz="2000" dirty="0">
                <a:latin typeface="Arial Unicode MS"/>
                <a:cs typeface="Arial Unicode MS"/>
              </a:rPr>
              <a:t>cada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spc="50" dirty="0">
                <a:latin typeface="Arial Unicode MS"/>
                <a:cs typeface="Arial Unicode MS"/>
              </a:rPr>
              <a:t>grupo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circuitos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que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esté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eléctricamente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separado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otros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circuitos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debe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 err="1">
                <a:latin typeface="Arial Unicode MS"/>
                <a:cs typeface="Arial Unicode MS"/>
              </a:rPr>
              <a:t>conectarse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spc="-50" dirty="0" smtClean="0">
                <a:latin typeface="Arial Unicode MS"/>
                <a:cs typeface="Arial Unicode MS"/>
              </a:rPr>
              <a:t>a</a:t>
            </a:r>
            <a:r>
              <a:rPr lang="es-ES" sz="2000" spc="-50" dirty="0" smtClean="0">
                <a:latin typeface="Arial Unicode MS"/>
                <a:cs typeface="Arial Unicode MS"/>
              </a:rPr>
              <a:t> </a:t>
            </a:r>
            <a:r>
              <a:rPr sz="2000" dirty="0" err="1" smtClean="0">
                <a:latin typeface="Arial Unicode MS"/>
                <a:cs typeface="Arial Unicode MS"/>
              </a:rPr>
              <a:t>tierra</a:t>
            </a:r>
            <a:r>
              <a:rPr sz="2000" spc="70" dirty="0" smtClean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través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spc="50" dirty="0">
                <a:latin typeface="Arial Unicode MS"/>
                <a:cs typeface="Arial Unicode MS"/>
              </a:rPr>
              <a:t>un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enlace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70" dirty="0">
                <a:latin typeface="Arial Unicode MS"/>
                <a:cs typeface="Arial Unicode MS"/>
              </a:rPr>
              <a:t> </a:t>
            </a:r>
            <a:r>
              <a:rPr sz="2000" dirty="0" err="1">
                <a:latin typeface="Arial Unicode MS"/>
                <a:cs typeface="Arial Unicode MS"/>
              </a:rPr>
              <a:t>tierra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spc="-10" dirty="0" err="1" smtClean="0">
                <a:latin typeface="Arial Unicode MS"/>
                <a:cs typeface="Arial Unicode MS"/>
              </a:rPr>
              <a:t>independiente</a:t>
            </a:r>
            <a:r>
              <a:rPr lang="es-ES" sz="2000" spc="-10" dirty="0" smtClean="0">
                <a:latin typeface="Arial Unicode MS"/>
                <a:cs typeface="Arial Unicode MS"/>
              </a:rPr>
              <a:t> </a:t>
            </a:r>
            <a:r>
              <a:rPr sz="2000" dirty="0" err="1" smtClean="0">
                <a:latin typeface="Arial Unicode MS"/>
                <a:cs typeface="Arial Unicode MS"/>
              </a:rPr>
              <a:t>donde</a:t>
            </a:r>
            <a:r>
              <a:rPr sz="2000" spc="70" dirty="0" smtClean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usa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spc="55" dirty="0">
                <a:latin typeface="Arial Unicode MS"/>
                <a:cs typeface="Arial Unicode MS"/>
              </a:rPr>
              <a:t>un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spc="45" dirty="0">
                <a:latin typeface="Arial Unicode MS"/>
                <a:cs typeface="Arial Unicode MS"/>
              </a:rPr>
              <a:t>transformador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voltaje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común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o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spc="55" dirty="0">
                <a:latin typeface="Arial Unicode MS"/>
                <a:cs typeface="Arial Unicode MS"/>
              </a:rPr>
              <a:t>un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suministro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spc="-90" dirty="0">
                <a:latin typeface="Arial Unicode MS"/>
                <a:cs typeface="Arial Unicode MS"/>
              </a:rPr>
              <a:t>CC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para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alimentar </a:t>
            </a:r>
            <a:r>
              <a:rPr sz="2000" dirty="0">
                <a:latin typeface="Arial Unicode MS"/>
                <a:cs typeface="Arial Unicode MS"/>
              </a:rPr>
              <a:t>pocos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circuitos,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cada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circuito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debe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alimentarse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través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enlaces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o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fusibles</a:t>
            </a:r>
            <a:r>
              <a:rPr sz="2000" spc="10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separados.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spc="-25" dirty="0">
                <a:latin typeface="Arial Unicode MS"/>
                <a:cs typeface="Arial Unicode MS"/>
              </a:rPr>
              <a:t>La </a:t>
            </a:r>
            <a:r>
              <a:rPr sz="2000" dirty="0">
                <a:latin typeface="Arial Unicode MS"/>
                <a:cs typeface="Arial Unicode MS"/>
              </a:rPr>
              <a:t>retirada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estos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debe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aislar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totalmente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el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circuito</a:t>
            </a:r>
            <a:r>
              <a:rPr sz="2000" spc="145" dirty="0">
                <a:latin typeface="Arial Unicode MS"/>
                <a:cs typeface="Arial Unicode MS"/>
              </a:rPr>
              <a:t> </a:t>
            </a:r>
            <a:r>
              <a:rPr sz="2000" dirty="0" err="1">
                <a:latin typeface="Arial Unicode MS"/>
                <a:cs typeface="Arial Unicode MS"/>
              </a:rPr>
              <a:t>en</a:t>
            </a:r>
            <a:r>
              <a:rPr sz="2000" spc="140" dirty="0">
                <a:latin typeface="Arial Unicode MS"/>
                <a:cs typeface="Arial Unicode MS"/>
              </a:rPr>
              <a:t> </a:t>
            </a:r>
            <a:r>
              <a:rPr sz="2000" spc="-10" dirty="0" err="1" smtClean="0">
                <a:latin typeface="Arial Unicode MS"/>
                <a:cs typeface="Arial Unicode MS"/>
              </a:rPr>
              <a:t>cuestión.</a:t>
            </a:r>
            <a:r>
              <a:rPr sz="2000" dirty="0" err="1" smtClean="0">
                <a:latin typeface="Arial Unicode MS"/>
                <a:cs typeface="Arial Unicode MS"/>
              </a:rPr>
              <a:t>las</a:t>
            </a:r>
            <a:r>
              <a:rPr sz="2000" spc="75" dirty="0" smtClean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cajas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conexiones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deben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ser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tamaño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adecuado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y,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si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están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al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aire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libre,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 err="1">
                <a:latin typeface="Arial Unicode MS"/>
                <a:cs typeface="Arial Unicode MS"/>
              </a:rPr>
              <a:t>deben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spc="-25" dirty="0" err="1" smtClean="0">
                <a:latin typeface="Arial Unicode MS"/>
                <a:cs typeface="Arial Unicode MS"/>
              </a:rPr>
              <a:t>ser</a:t>
            </a:r>
            <a:r>
              <a:rPr lang="es-ES" sz="2000" spc="-25" dirty="0" smtClean="0">
                <a:latin typeface="Arial Unicode MS"/>
                <a:cs typeface="Arial Unicode MS"/>
              </a:rPr>
              <a:t> </a:t>
            </a:r>
            <a:r>
              <a:rPr sz="2000" spc="-10" dirty="0" err="1" smtClean="0">
                <a:latin typeface="Arial Unicode MS"/>
                <a:cs typeface="Arial Unicode MS"/>
              </a:rPr>
              <a:t>impermeables</a:t>
            </a:r>
            <a:r>
              <a:rPr lang="es-ES" sz="2000" spc="-10" dirty="0" smtClean="0">
                <a:latin typeface="Arial Unicode MS"/>
                <a:cs typeface="Arial Unicode MS"/>
              </a:rPr>
              <a:t> </a:t>
            </a:r>
            <a:r>
              <a:rPr sz="2000" dirty="0" err="1" smtClean="0">
                <a:latin typeface="Arial Unicode MS"/>
                <a:cs typeface="Arial Unicode MS"/>
              </a:rPr>
              <a:t>los</a:t>
            </a:r>
            <a:r>
              <a:rPr sz="2000" spc="125" dirty="0" smtClean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relés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protección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estáticos,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digitales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y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numéricos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deben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tener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instalaciones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prueba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para</a:t>
            </a:r>
            <a:r>
              <a:rPr sz="2000" spc="13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ayudar </a:t>
            </a:r>
            <a:r>
              <a:rPr sz="2000" dirty="0">
                <a:latin typeface="Arial Unicode MS"/>
                <a:cs typeface="Arial Unicode MS"/>
              </a:rPr>
              <a:t>a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localizar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la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falla.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spc="-30" dirty="0">
                <a:latin typeface="Arial Unicode MS"/>
                <a:cs typeface="Arial Unicode MS"/>
              </a:rPr>
              <a:t>El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manual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del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relé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protección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debe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presentar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claramente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los</a:t>
            </a:r>
            <a:r>
              <a:rPr sz="2000" spc="114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resultados</a:t>
            </a:r>
            <a:r>
              <a:rPr sz="2000" spc="11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esperados </a:t>
            </a:r>
            <a:r>
              <a:rPr sz="2000" dirty="0">
                <a:latin typeface="Arial Unicode MS"/>
                <a:cs typeface="Arial Unicode MS"/>
              </a:rPr>
              <a:t>en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cada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punto</a:t>
            </a:r>
            <a:r>
              <a:rPr sz="2000" spc="75" dirty="0">
                <a:latin typeface="Arial Unicode MS"/>
                <a:cs typeface="Arial Unicode MS"/>
              </a:rPr>
              <a:t> </a:t>
            </a:r>
            <a:r>
              <a:rPr sz="2000" dirty="0">
                <a:latin typeface="Arial Unicode MS"/>
                <a:cs typeface="Arial Unicode MS"/>
              </a:rPr>
              <a:t>de</a:t>
            </a:r>
            <a:r>
              <a:rPr sz="2000" spc="80" dirty="0">
                <a:latin typeface="Arial Unicode MS"/>
                <a:cs typeface="Arial Unicode MS"/>
              </a:rPr>
              <a:t> </a:t>
            </a:r>
            <a:r>
              <a:rPr sz="2000" spc="-10" dirty="0">
                <a:latin typeface="Arial Unicode MS"/>
                <a:cs typeface="Arial Unicode MS"/>
              </a:rPr>
              <a:t>prueba</a:t>
            </a:r>
            <a:r>
              <a:rPr sz="2000" spc="-10" dirty="0">
                <a:latin typeface="Arial Unicode MS"/>
                <a:cs typeface="Arial Unicode MS"/>
              </a:rPr>
              <a:t>.</a:t>
            </a:r>
            <a:endParaRPr sz="2000"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1108</TotalTime>
  <Words>18484</Words>
  <Application>Microsoft Office PowerPoint</Application>
  <PresentationFormat>Personalizado</PresentationFormat>
  <Paragraphs>1028</Paragraphs>
  <Slides>56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56</vt:i4>
      </vt:variant>
    </vt:vector>
  </HeadingPairs>
  <TitlesOfParts>
    <vt:vector size="61" baseType="lpstr">
      <vt:lpstr>Calibri</vt:lpstr>
      <vt:lpstr>Arial</vt:lpstr>
      <vt:lpstr>Times New Roman</vt:lpstr>
      <vt:lpstr>Arial Unicode MS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Word - Protection Relay Testing and Commissioning R.docx</dc:title>
  <dc:creator>gil</dc:creator>
  <cp:lastModifiedBy>Marita</cp:lastModifiedBy>
  <cp:revision>91</cp:revision>
  <dcterms:created xsi:type="dcterms:W3CDTF">2022-05-08T05:41:24Z</dcterms:created>
  <dcterms:modified xsi:type="dcterms:W3CDTF">2022-06-11T20:07:07Z</dcterms:modified>
</cp:coreProperties>
</file>